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02" r:id="rId2"/>
    <p:sldId id="391" r:id="rId3"/>
    <p:sldId id="387" r:id="rId4"/>
    <p:sldId id="330" r:id="rId5"/>
    <p:sldId id="327" r:id="rId6"/>
    <p:sldId id="328" r:id="rId7"/>
    <p:sldId id="322" r:id="rId8"/>
    <p:sldId id="284" r:id="rId9"/>
    <p:sldId id="280" r:id="rId10"/>
    <p:sldId id="329" r:id="rId11"/>
    <p:sldId id="325" r:id="rId12"/>
    <p:sldId id="326" r:id="rId13"/>
    <p:sldId id="333" r:id="rId14"/>
    <p:sldId id="384" r:id="rId15"/>
    <p:sldId id="334" r:id="rId16"/>
    <p:sldId id="389" r:id="rId17"/>
    <p:sldId id="388" r:id="rId18"/>
    <p:sldId id="394" r:id="rId19"/>
    <p:sldId id="392" r:id="rId20"/>
    <p:sldId id="396" r:id="rId21"/>
    <p:sldId id="395" r:id="rId22"/>
    <p:sldId id="335" r:id="rId23"/>
    <p:sldId id="397" r:id="rId24"/>
    <p:sldId id="393" r:id="rId25"/>
    <p:sldId id="336" r:id="rId26"/>
    <p:sldId id="337" r:id="rId27"/>
    <p:sldId id="338" r:id="rId28"/>
    <p:sldId id="339" r:id="rId29"/>
    <p:sldId id="340" r:id="rId30"/>
    <p:sldId id="341" r:id="rId31"/>
    <p:sldId id="342" r:id="rId32"/>
    <p:sldId id="343" r:id="rId33"/>
    <p:sldId id="344" r:id="rId34"/>
    <p:sldId id="345" r:id="rId35"/>
    <p:sldId id="347" r:id="rId36"/>
    <p:sldId id="349" r:id="rId37"/>
    <p:sldId id="383"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85" r:id="rId60"/>
    <p:sldId id="374" r:id="rId61"/>
    <p:sldId id="375" r:id="rId62"/>
    <p:sldId id="376" r:id="rId63"/>
    <p:sldId id="377" r:id="rId64"/>
    <p:sldId id="378" r:id="rId65"/>
    <p:sldId id="379" r:id="rId66"/>
    <p:sldId id="380" r:id="rId67"/>
    <p:sldId id="381" r:id="rId68"/>
    <p:sldId id="382"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YYS" initials="Z" lastIdx="2" clrIdx="0">
    <p:extLst>
      <p:ext uri="{19B8F6BF-5375-455C-9EA6-DF929625EA0E}">
        <p15:presenceInfo xmlns:p15="http://schemas.microsoft.com/office/powerpoint/2012/main" userId="ZYY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AF05"/>
    <a:srgbClr val="0000FF"/>
    <a:srgbClr val="6699FF"/>
    <a:srgbClr val="B7ECFF"/>
    <a:srgbClr val="B889DB"/>
    <a:srgbClr val="9F5FCF"/>
    <a:srgbClr val="0000CC"/>
    <a:srgbClr val="5672A2"/>
    <a:srgbClr val="E0D6FE"/>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2" autoAdjust="0"/>
    <p:restoredTop sz="88005" autoAdjust="0"/>
  </p:normalViewPr>
  <p:slideViewPr>
    <p:cSldViewPr snapToGrid="0">
      <p:cViewPr>
        <p:scale>
          <a:sx n="100" d="100"/>
          <a:sy n="100" d="100"/>
        </p:scale>
        <p:origin x="192" y="13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F2C060-E336-4C9F-A9A6-B07F2C55A5CE}" type="datetimeFigureOut">
              <a:rPr lang="zh-CN" altLang="en-US" smtClean="0"/>
              <a:t>2019/7/14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2A761-2E11-461E-A9C8-F51F62C76C79}" type="slidenum">
              <a:rPr lang="zh-CN" altLang="en-US" smtClean="0"/>
              <a:t>‹#›</a:t>
            </a:fld>
            <a:endParaRPr lang="zh-CN" altLang="en-US"/>
          </a:p>
        </p:txBody>
      </p:sp>
    </p:spTree>
    <p:extLst>
      <p:ext uri="{BB962C8B-B14F-4D97-AF65-F5344CB8AC3E}">
        <p14:creationId xmlns:p14="http://schemas.microsoft.com/office/powerpoint/2010/main" val="4216559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a:t>
            </a:fld>
            <a:endParaRPr lang="zh-CN" altLang="en-US"/>
          </a:p>
        </p:txBody>
      </p:sp>
    </p:spTree>
    <p:extLst>
      <p:ext uri="{BB962C8B-B14F-4D97-AF65-F5344CB8AC3E}">
        <p14:creationId xmlns:p14="http://schemas.microsoft.com/office/powerpoint/2010/main" val="2244539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10</a:t>
            </a:fld>
            <a:endParaRPr lang="zh-CN" altLang="en-US"/>
          </a:p>
        </p:txBody>
      </p:sp>
    </p:spTree>
    <p:extLst>
      <p:ext uri="{BB962C8B-B14F-4D97-AF65-F5344CB8AC3E}">
        <p14:creationId xmlns:p14="http://schemas.microsoft.com/office/powerpoint/2010/main" val="66642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11</a:t>
            </a:fld>
            <a:endParaRPr lang="zh-CN" altLang="en-US"/>
          </a:p>
        </p:txBody>
      </p:sp>
    </p:spTree>
    <p:extLst>
      <p:ext uri="{BB962C8B-B14F-4D97-AF65-F5344CB8AC3E}">
        <p14:creationId xmlns:p14="http://schemas.microsoft.com/office/powerpoint/2010/main" val="2292422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12</a:t>
            </a:fld>
            <a:endParaRPr lang="zh-CN" altLang="en-US"/>
          </a:p>
        </p:txBody>
      </p:sp>
    </p:spTree>
    <p:extLst>
      <p:ext uri="{BB962C8B-B14F-4D97-AF65-F5344CB8AC3E}">
        <p14:creationId xmlns:p14="http://schemas.microsoft.com/office/powerpoint/2010/main" val="128973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13</a:t>
            </a:fld>
            <a:endParaRPr lang="zh-CN" altLang="en-US"/>
          </a:p>
        </p:txBody>
      </p:sp>
    </p:spTree>
    <p:extLst>
      <p:ext uri="{BB962C8B-B14F-4D97-AF65-F5344CB8AC3E}">
        <p14:creationId xmlns:p14="http://schemas.microsoft.com/office/powerpoint/2010/main" val="3291865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HK" dirty="0" smtClean="0"/>
              <a:t>Given</a:t>
            </a:r>
            <a:r>
              <a:rPr lang="en-HK" baseline="0" dirty="0" smtClean="0"/>
              <a:t> image level labels, weakly supervised object detection and segmentation aim to locate objects and segment pixels.</a:t>
            </a:r>
            <a:endParaRPr lang="en-HK" dirty="0"/>
          </a:p>
        </p:txBody>
      </p:sp>
      <p:sp>
        <p:nvSpPr>
          <p:cNvPr id="4" name="灯片编号占位符 3"/>
          <p:cNvSpPr>
            <a:spLocks noGrp="1"/>
          </p:cNvSpPr>
          <p:nvPr>
            <p:ph type="sldNum" sz="quarter" idx="10"/>
          </p:nvPr>
        </p:nvSpPr>
        <p:spPr/>
        <p:txBody>
          <a:bodyPr/>
          <a:lstStyle/>
          <a:p>
            <a:fld id="{A3CDFC69-0B0F-4565-899C-9669DF0920D0}" type="slidenum">
              <a:rPr lang="en-HK" smtClean="0"/>
              <a:t>14</a:t>
            </a:fld>
            <a:endParaRPr lang="en-HK"/>
          </a:p>
        </p:txBody>
      </p:sp>
    </p:spTree>
    <p:extLst>
      <p:ext uri="{BB962C8B-B14F-4D97-AF65-F5344CB8AC3E}">
        <p14:creationId xmlns:p14="http://schemas.microsoft.com/office/powerpoint/2010/main" val="47835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15</a:t>
            </a:fld>
            <a:endParaRPr lang="zh-CN" altLang="en-US"/>
          </a:p>
        </p:txBody>
      </p:sp>
    </p:spTree>
    <p:extLst>
      <p:ext uri="{BB962C8B-B14F-4D97-AF65-F5344CB8AC3E}">
        <p14:creationId xmlns:p14="http://schemas.microsoft.com/office/powerpoint/2010/main" val="1966978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16</a:t>
            </a:fld>
            <a:endParaRPr lang="zh-CN" altLang="en-US"/>
          </a:p>
        </p:txBody>
      </p:sp>
    </p:spTree>
    <p:extLst>
      <p:ext uri="{BB962C8B-B14F-4D97-AF65-F5344CB8AC3E}">
        <p14:creationId xmlns:p14="http://schemas.microsoft.com/office/powerpoint/2010/main" val="1739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17</a:t>
            </a:fld>
            <a:endParaRPr lang="zh-CN" altLang="en-US"/>
          </a:p>
        </p:txBody>
      </p:sp>
    </p:spTree>
    <p:extLst>
      <p:ext uri="{BB962C8B-B14F-4D97-AF65-F5344CB8AC3E}">
        <p14:creationId xmlns:p14="http://schemas.microsoft.com/office/powerpoint/2010/main" val="2319040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18</a:t>
            </a:fld>
            <a:endParaRPr lang="zh-CN" altLang="en-US"/>
          </a:p>
        </p:txBody>
      </p:sp>
    </p:spTree>
    <p:extLst>
      <p:ext uri="{BB962C8B-B14F-4D97-AF65-F5344CB8AC3E}">
        <p14:creationId xmlns:p14="http://schemas.microsoft.com/office/powerpoint/2010/main" val="486822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19</a:t>
            </a:fld>
            <a:endParaRPr lang="zh-CN" altLang="en-US"/>
          </a:p>
        </p:txBody>
      </p:sp>
    </p:spTree>
    <p:extLst>
      <p:ext uri="{BB962C8B-B14F-4D97-AF65-F5344CB8AC3E}">
        <p14:creationId xmlns:p14="http://schemas.microsoft.com/office/powerpoint/2010/main" val="48383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a:t>
            </a:fld>
            <a:endParaRPr lang="zh-CN" altLang="en-US"/>
          </a:p>
        </p:txBody>
      </p:sp>
    </p:spTree>
    <p:extLst>
      <p:ext uri="{BB962C8B-B14F-4D97-AF65-F5344CB8AC3E}">
        <p14:creationId xmlns:p14="http://schemas.microsoft.com/office/powerpoint/2010/main" val="193620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20</a:t>
            </a:fld>
            <a:endParaRPr lang="zh-CN" altLang="en-US"/>
          </a:p>
        </p:txBody>
      </p:sp>
    </p:spTree>
    <p:extLst>
      <p:ext uri="{BB962C8B-B14F-4D97-AF65-F5344CB8AC3E}">
        <p14:creationId xmlns:p14="http://schemas.microsoft.com/office/powerpoint/2010/main" val="78086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21</a:t>
            </a:fld>
            <a:endParaRPr lang="zh-CN" altLang="en-US"/>
          </a:p>
        </p:txBody>
      </p:sp>
    </p:spTree>
    <p:extLst>
      <p:ext uri="{BB962C8B-B14F-4D97-AF65-F5344CB8AC3E}">
        <p14:creationId xmlns:p14="http://schemas.microsoft.com/office/powerpoint/2010/main" val="1817909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22</a:t>
            </a:fld>
            <a:endParaRPr lang="zh-CN" altLang="en-US"/>
          </a:p>
        </p:txBody>
      </p:sp>
    </p:spTree>
    <p:extLst>
      <p:ext uri="{BB962C8B-B14F-4D97-AF65-F5344CB8AC3E}">
        <p14:creationId xmlns:p14="http://schemas.microsoft.com/office/powerpoint/2010/main" val="140674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23</a:t>
            </a:fld>
            <a:endParaRPr lang="zh-CN" altLang="en-US"/>
          </a:p>
        </p:txBody>
      </p:sp>
    </p:spTree>
    <p:extLst>
      <p:ext uri="{BB962C8B-B14F-4D97-AF65-F5344CB8AC3E}">
        <p14:creationId xmlns:p14="http://schemas.microsoft.com/office/powerpoint/2010/main" val="2223811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24</a:t>
            </a:fld>
            <a:endParaRPr lang="zh-CN" altLang="en-US"/>
          </a:p>
        </p:txBody>
      </p:sp>
    </p:spTree>
    <p:extLst>
      <p:ext uri="{BB962C8B-B14F-4D97-AF65-F5344CB8AC3E}">
        <p14:creationId xmlns:p14="http://schemas.microsoft.com/office/powerpoint/2010/main" val="511677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endParaRPr lang="en-US" altLang="zh-CN" sz="2400" u="sng" dirty="0" smtClean="0">
              <a:solidFill>
                <a:schemeClr val="bg1"/>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25</a:t>
            </a:fld>
            <a:endParaRPr lang="zh-CN" altLang="en-US"/>
          </a:p>
        </p:txBody>
      </p:sp>
    </p:spTree>
    <p:extLst>
      <p:ext uri="{BB962C8B-B14F-4D97-AF65-F5344CB8AC3E}">
        <p14:creationId xmlns:p14="http://schemas.microsoft.com/office/powerpoint/2010/main" val="2440797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26</a:t>
            </a:fld>
            <a:endParaRPr lang="zh-CN" altLang="en-US"/>
          </a:p>
        </p:txBody>
      </p:sp>
    </p:spTree>
    <p:extLst>
      <p:ext uri="{BB962C8B-B14F-4D97-AF65-F5344CB8AC3E}">
        <p14:creationId xmlns:p14="http://schemas.microsoft.com/office/powerpoint/2010/main" val="3689514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27</a:t>
            </a:fld>
            <a:endParaRPr lang="zh-CN" altLang="en-US"/>
          </a:p>
        </p:txBody>
      </p:sp>
    </p:spTree>
    <p:extLst>
      <p:ext uri="{BB962C8B-B14F-4D97-AF65-F5344CB8AC3E}">
        <p14:creationId xmlns:p14="http://schemas.microsoft.com/office/powerpoint/2010/main" val="2153885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28</a:t>
            </a:fld>
            <a:endParaRPr lang="zh-CN" altLang="en-US"/>
          </a:p>
        </p:txBody>
      </p:sp>
    </p:spTree>
    <p:extLst>
      <p:ext uri="{BB962C8B-B14F-4D97-AF65-F5344CB8AC3E}">
        <p14:creationId xmlns:p14="http://schemas.microsoft.com/office/powerpoint/2010/main" val="3999524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29</a:t>
            </a:fld>
            <a:endParaRPr lang="zh-CN" altLang="en-US"/>
          </a:p>
        </p:txBody>
      </p:sp>
    </p:spTree>
    <p:extLst>
      <p:ext uri="{BB962C8B-B14F-4D97-AF65-F5344CB8AC3E}">
        <p14:creationId xmlns:p14="http://schemas.microsoft.com/office/powerpoint/2010/main" val="57039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3</a:t>
            </a:fld>
            <a:endParaRPr lang="zh-CN" altLang="en-US"/>
          </a:p>
        </p:txBody>
      </p:sp>
    </p:spTree>
    <p:extLst>
      <p:ext uri="{BB962C8B-B14F-4D97-AF65-F5344CB8AC3E}">
        <p14:creationId xmlns:p14="http://schemas.microsoft.com/office/powerpoint/2010/main" val="448017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30</a:t>
            </a:fld>
            <a:endParaRPr lang="zh-CN" altLang="en-US"/>
          </a:p>
        </p:txBody>
      </p:sp>
    </p:spTree>
    <p:extLst>
      <p:ext uri="{BB962C8B-B14F-4D97-AF65-F5344CB8AC3E}">
        <p14:creationId xmlns:p14="http://schemas.microsoft.com/office/powerpoint/2010/main" val="140601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31</a:t>
            </a:fld>
            <a:endParaRPr lang="zh-CN" altLang="en-US"/>
          </a:p>
        </p:txBody>
      </p:sp>
    </p:spTree>
    <p:extLst>
      <p:ext uri="{BB962C8B-B14F-4D97-AF65-F5344CB8AC3E}">
        <p14:creationId xmlns:p14="http://schemas.microsoft.com/office/powerpoint/2010/main" val="1129174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32</a:t>
            </a:fld>
            <a:endParaRPr lang="zh-CN" altLang="en-US"/>
          </a:p>
        </p:txBody>
      </p:sp>
    </p:spTree>
    <p:extLst>
      <p:ext uri="{BB962C8B-B14F-4D97-AF65-F5344CB8AC3E}">
        <p14:creationId xmlns:p14="http://schemas.microsoft.com/office/powerpoint/2010/main" val="1630050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33</a:t>
            </a:fld>
            <a:endParaRPr lang="zh-CN" altLang="en-US"/>
          </a:p>
        </p:txBody>
      </p:sp>
    </p:spTree>
    <p:extLst>
      <p:ext uri="{BB962C8B-B14F-4D97-AF65-F5344CB8AC3E}">
        <p14:creationId xmlns:p14="http://schemas.microsoft.com/office/powerpoint/2010/main" val="3378127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34</a:t>
            </a:fld>
            <a:endParaRPr lang="zh-CN" altLang="en-US"/>
          </a:p>
        </p:txBody>
      </p:sp>
    </p:spTree>
    <p:extLst>
      <p:ext uri="{BB962C8B-B14F-4D97-AF65-F5344CB8AC3E}">
        <p14:creationId xmlns:p14="http://schemas.microsoft.com/office/powerpoint/2010/main" val="658349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35</a:t>
            </a:fld>
            <a:endParaRPr lang="zh-TW" altLang="en-US"/>
          </a:p>
        </p:txBody>
      </p:sp>
    </p:spTree>
    <p:extLst>
      <p:ext uri="{BB962C8B-B14F-4D97-AF65-F5344CB8AC3E}">
        <p14:creationId xmlns:p14="http://schemas.microsoft.com/office/powerpoint/2010/main" val="260858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Single image super-resolution (SISR) aims to estimate high resolution images from low resolution inputs. </a:t>
            </a:r>
            <a:r>
              <a:rPr lang="en-US" sz="1200" b="0" i="0" u="none" strike="noStrike" kern="1200" baseline="0" dirty="0" smtClean="0">
                <a:solidFill>
                  <a:schemeClr val="tx1"/>
                </a:solidFill>
                <a:latin typeface="+mn-lt"/>
                <a:ea typeface="+mn-ea"/>
                <a:cs typeface="+mn-cs"/>
              </a:rPr>
              <a:t>Image </a:t>
            </a:r>
            <a:r>
              <a:rPr lang="en-US" sz="1200" b="0" i="0" u="none" strike="noStrike" kern="1200" baseline="0" dirty="0" err="1" smtClean="0">
                <a:solidFill>
                  <a:schemeClr val="tx1"/>
                </a:solidFill>
                <a:latin typeface="+mn-lt"/>
                <a:ea typeface="+mn-ea"/>
                <a:cs typeface="+mn-cs"/>
              </a:rPr>
              <a:t>superresolution</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has been used for many different applications, including facial image improvement, compressed image/video enhancement, high dynamic range imaging,</a:t>
            </a:r>
          </a:p>
          <a:p>
            <a:r>
              <a:rPr lang="en-US" sz="1200" b="0" i="0" u="none" strike="noStrike" kern="1200" baseline="0" dirty="0" smtClean="0">
                <a:solidFill>
                  <a:schemeClr val="tx1"/>
                </a:solidFill>
                <a:latin typeface="+mn-lt"/>
                <a:ea typeface="+mn-ea"/>
                <a:cs typeface="+mn-cs"/>
              </a:rPr>
              <a:t>image </a:t>
            </a:r>
            <a:r>
              <a:rPr lang="en-US" sz="1200" b="0" i="0" u="none" strike="noStrike" kern="1200" baseline="0" dirty="0" err="1" smtClean="0">
                <a:solidFill>
                  <a:schemeClr val="tx1"/>
                </a:solidFill>
                <a:latin typeface="+mn-lt"/>
                <a:ea typeface="+mn-ea"/>
                <a:cs typeface="+mn-cs"/>
              </a:rPr>
              <a:t>mosaicing</a:t>
            </a:r>
            <a:r>
              <a:rPr lang="en-US" sz="1200" b="0" i="0" u="none" strike="noStrike" kern="1200" baseline="0" dirty="0" smtClean="0">
                <a:solidFill>
                  <a:schemeClr val="tx1"/>
                </a:solidFill>
                <a:latin typeface="+mn-lt"/>
                <a:ea typeface="+mn-ea"/>
                <a:cs typeface="+mn-cs"/>
              </a:rPr>
              <a:t> as well as satellite and aerial imaging.</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36</a:t>
            </a:fld>
            <a:endParaRPr lang="zh-TW" altLang="en-US"/>
          </a:p>
        </p:txBody>
      </p:sp>
    </p:spTree>
    <p:extLst>
      <p:ext uri="{BB962C8B-B14F-4D97-AF65-F5344CB8AC3E}">
        <p14:creationId xmlns:p14="http://schemas.microsoft.com/office/powerpoint/2010/main" val="289320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Here is an example of image super resolution. It amplifies the low resolution image patch by 4 times. From left to right, the low resolution input, the result produced by </a:t>
            </a:r>
            <a:r>
              <a:rPr lang="en-US" altLang="zh-TW" sz="1200" b="0" i="0" u="none" strike="noStrike" kern="1200" baseline="0" dirty="0" err="1" smtClean="0">
                <a:solidFill>
                  <a:schemeClr val="tx1"/>
                </a:solidFill>
                <a:latin typeface="+mn-lt"/>
                <a:ea typeface="+mn-ea"/>
                <a:cs typeface="+mn-cs"/>
              </a:rPr>
              <a:t>Bicubic</a:t>
            </a:r>
            <a:r>
              <a:rPr lang="en-US" altLang="zh-TW" sz="1200" b="0" i="0" u="none" strike="noStrike" kern="1200" baseline="0" dirty="0" smtClean="0">
                <a:solidFill>
                  <a:schemeClr val="tx1"/>
                </a:solidFill>
                <a:latin typeface="+mn-lt"/>
                <a:ea typeface="+mn-ea"/>
                <a:cs typeface="+mn-cs"/>
              </a:rPr>
              <a:t> interpolation, the results generated by regression, the high frequency details generated by generative adversarial network, our method and the ground truth.</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37</a:t>
            </a:fld>
            <a:endParaRPr lang="zh-TW" altLang="en-US"/>
          </a:p>
        </p:txBody>
      </p:sp>
    </p:spTree>
    <p:extLst>
      <p:ext uri="{BB962C8B-B14F-4D97-AF65-F5344CB8AC3E}">
        <p14:creationId xmlns:p14="http://schemas.microsoft.com/office/powerpoint/2010/main" val="184845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High frequency signals in the high resolution image is </a:t>
            </a:r>
            <a:r>
              <a:rPr lang="en-US" sz="1200" dirty="0" smtClean="0">
                <a:solidFill>
                  <a:srgbClr val="FF0000"/>
                </a:solidFill>
                <a:latin typeface="Arial" panose="020B0604020202020204" pitchFamily="34" charset="0"/>
                <a:cs typeface="Arial" panose="020B0604020202020204" pitchFamily="34" charset="0"/>
              </a:rPr>
              <a:t>irrecoverably lost </a:t>
            </a:r>
            <a:r>
              <a:rPr lang="en-US" sz="1200" dirty="0" smtClean="0">
                <a:latin typeface="Arial" panose="020B0604020202020204" pitchFamily="34" charset="0"/>
                <a:cs typeface="Arial" panose="020B0604020202020204" pitchFamily="34" charset="0"/>
              </a:rPr>
              <a:t>in the corresponding low resolution image due to </a:t>
            </a:r>
            <a:r>
              <a:rPr lang="en-US" sz="1200" dirty="0" err="1" smtClean="0">
                <a:latin typeface="Arial" panose="020B0604020202020204" pitchFamily="34" charset="0"/>
                <a:cs typeface="Arial" panose="020B0604020202020204" pitchFamily="34" charset="0"/>
              </a:rPr>
              <a:t>downsampling</a:t>
            </a:r>
            <a:r>
              <a:rPr lang="en-US" sz="1200" dirty="0" smtClean="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Many slightly different high resolution images could become the same low resolution image after </a:t>
            </a:r>
            <a:r>
              <a:rPr lang="en-US" sz="1200" dirty="0" err="1" smtClean="0">
                <a:latin typeface="Arial" panose="020B0604020202020204" pitchFamily="34" charset="0"/>
                <a:cs typeface="Arial" panose="020B0604020202020204" pitchFamily="34" charset="0"/>
              </a:rPr>
              <a:t>downsampling</a:t>
            </a:r>
            <a:r>
              <a:rPr lang="en-US" sz="1200" dirty="0" smtClean="0">
                <a:latin typeface="Arial" panose="020B0604020202020204" pitchFamily="34" charset="0"/>
                <a:cs typeface="Arial" panose="020B0604020202020204" pitchFamily="34" charset="0"/>
              </a:rPr>
              <a:t>. Thus single</a:t>
            </a:r>
            <a:r>
              <a:rPr lang="en-US" sz="1200" baseline="0" dirty="0" smtClean="0">
                <a:latin typeface="Arial" panose="020B0604020202020204" pitchFamily="34" charset="0"/>
                <a:cs typeface="Arial" panose="020B0604020202020204" pitchFamily="34" charset="0"/>
              </a:rPr>
              <a:t> image super resolution</a:t>
            </a:r>
            <a:r>
              <a:rPr lang="en-US" sz="1200" dirty="0" smtClean="0">
                <a:latin typeface="Arial" panose="020B0604020202020204" pitchFamily="34" charset="0"/>
                <a:cs typeface="Arial" panose="020B0604020202020204" pitchFamily="34" charset="0"/>
              </a:rPr>
              <a:t> does not have a </a:t>
            </a:r>
            <a:r>
              <a:rPr lang="en-US" sz="1200" dirty="0" smtClean="0">
                <a:solidFill>
                  <a:srgbClr val="FF0000"/>
                </a:solidFill>
                <a:latin typeface="Arial" panose="020B0604020202020204" pitchFamily="34" charset="0"/>
                <a:cs typeface="Arial" panose="020B0604020202020204" pitchFamily="34" charset="0"/>
              </a:rPr>
              <a:t>unique</a:t>
            </a:r>
            <a:r>
              <a:rPr lang="en-US" sz="1200" dirty="0" smtClean="0">
                <a:latin typeface="Arial" panose="020B0604020202020204" pitchFamily="34" charset="0"/>
                <a:cs typeface="Arial" panose="020B0604020202020204" pitchFamily="34" charset="0"/>
              </a:rPr>
              <a:t> solution. Treat single</a:t>
            </a:r>
            <a:r>
              <a:rPr lang="en-US" sz="1200" baseline="0" dirty="0" smtClean="0">
                <a:latin typeface="Arial" panose="020B0604020202020204" pitchFamily="34" charset="0"/>
                <a:cs typeface="Arial" panose="020B0604020202020204" pitchFamily="34" charset="0"/>
              </a:rPr>
              <a:t> image super resolution</a:t>
            </a:r>
            <a:r>
              <a:rPr lang="en-US" sz="1200" dirty="0" smtClean="0">
                <a:latin typeface="Arial" panose="020B0604020202020204" pitchFamily="34" charset="0"/>
                <a:cs typeface="Arial" panose="020B0604020202020204" pitchFamily="34" charset="0"/>
              </a:rPr>
              <a:t> as a </a:t>
            </a:r>
            <a:r>
              <a:rPr lang="en-US" sz="1200" dirty="0" smtClean="0">
                <a:solidFill>
                  <a:srgbClr val="FF0000"/>
                </a:solidFill>
                <a:latin typeface="Arial" panose="020B0604020202020204" pitchFamily="34" charset="0"/>
                <a:cs typeface="Arial" panose="020B0604020202020204" pitchFamily="34" charset="0"/>
              </a:rPr>
              <a:t>regression</a:t>
            </a:r>
            <a:r>
              <a:rPr lang="en-US" sz="1200" dirty="0" smtClean="0">
                <a:latin typeface="Arial" panose="020B0604020202020204" pitchFamily="34" charset="0"/>
                <a:cs typeface="Arial" panose="020B0604020202020204" pitchFamily="34" charset="0"/>
              </a:rPr>
              <a:t> problem with the high resolution counterpart as the target does not grantee the optimal results.</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38</a:t>
            </a:fld>
            <a:endParaRPr lang="zh-TW" altLang="en-US"/>
          </a:p>
        </p:txBody>
      </p:sp>
    </p:spTree>
    <p:extLst>
      <p:ext uri="{BB962C8B-B14F-4D97-AF65-F5344CB8AC3E}">
        <p14:creationId xmlns:p14="http://schemas.microsoft.com/office/powerpoint/2010/main" val="1107335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cs typeface="Arial" panose="020B0604020202020204" pitchFamily="34" charset="0"/>
              </a:rPr>
              <a:t>In this paper, </a:t>
            </a:r>
            <a:r>
              <a:rPr lang="en-US" sz="1200" baseline="0" dirty="0" smtClean="0">
                <a:solidFill>
                  <a:srgbClr val="FF0000"/>
                </a:solidFill>
                <a:latin typeface="Arial" panose="020B0604020202020204" pitchFamily="34" charset="0"/>
                <a:cs typeface="Arial" panose="020B0604020202020204" pitchFamily="34" charset="0"/>
              </a:rPr>
              <a:t>h</a:t>
            </a:r>
            <a:r>
              <a:rPr lang="en-US" sz="1200" dirty="0" smtClean="0">
                <a:solidFill>
                  <a:srgbClr val="FF0000"/>
                </a:solidFill>
                <a:latin typeface="Arial" panose="020B0604020202020204" pitchFamily="34" charset="0"/>
                <a:cs typeface="Arial" panose="020B0604020202020204" pitchFamily="34" charset="0"/>
              </a:rPr>
              <a:t>igh frequency signals irrecoverably lost are called stochastic components. The rest that can be recovered from the low resolution input are called deterministic components.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39</a:t>
            </a:fld>
            <a:endParaRPr lang="zh-TW" altLang="en-US"/>
          </a:p>
        </p:txBody>
      </p:sp>
    </p:spTree>
    <p:extLst>
      <p:ext uri="{BB962C8B-B14F-4D97-AF65-F5344CB8AC3E}">
        <p14:creationId xmlns:p14="http://schemas.microsoft.com/office/powerpoint/2010/main" val="292020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4</a:t>
            </a:fld>
            <a:endParaRPr lang="zh-CN" altLang="en-US"/>
          </a:p>
        </p:txBody>
      </p:sp>
    </p:spTree>
    <p:extLst>
      <p:ext uri="{BB962C8B-B14F-4D97-AF65-F5344CB8AC3E}">
        <p14:creationId xmlns:p14="http://schemas.microsoft.com/office/powerpoint/2010/main" val="491234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Therefore, a high resolution image can be decomposed into a deterministic component and a stochastic component. The deterministic component contains all the low frequency signals as well as part of the high-frequency signals. These high-frequency signals are highly correlated to the low-frequency signals. It implies that the high-frequency signals in the deterministic component could still be recovered from a </a:t>
            </a:r>
            <a:r>
              <a:rPr lang="en-US" altLang="zh-TW" sz="1200" b="0" i="0" u="none" strike="noStrike" kern="1200" baseline="0" dirty="0" err="1" smtClean="0">
                <a:solidFill>
                  <a:schemeClr val="tx1"/>
                </a:solidFill>
                <a:latin typeface="+mn-lt"/>
                <a:ea typeface="+mn-ea"/>
                <a:cs typeface="+mn-cs"/>
              </a:rPr>
              <a:t>downsampled</a:t>
            </a:r>
            <a:r>
              <a:rPr lang="en-US" altLang="zh-TW" sz="1200" b="0" i="0" u="none" strike="noStrike" kern="1200" baseline="0" dirty="0" smtClean="0">
                <a:solidFill>
                  <a:schemeClr val="tx1"/>
                </a:solidFill>
                <a:latin typeface="+mn-lt"/>
                <a:ea typeface="+mn-ea"/>
                <a:cs typeface="+mn-cs"/>
              </a:rPr>
              <a:t> image. The stochastic component, on the other hand, contains the rest of the signals that have little correlation with the low-frequency signals. It is the stochastic component that makes image super-resolution ill-posed. Then the target of single image super resolution become two folds: first, reconstruct the deterministic components as accurate as possible; second, hallucinate the stochastic component with rich details.</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40</a:t>
            </a:fld>
            <a:endParaRPr lang="zh-TW" altLang="en-US"/>
          </a:p>
        </p:txBody>
      </p:sp>
    </p:spTree>
    <p:extLst>
      <p:ext uri="{BB962C8B-B14F-4D97-AF65-F5344CB8AC3E}">
        <p14:creationId xmlns:p14="http://schemas.microsoft.com/office/powerpoint/2010/main" val="3530218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41</a:t>
            </a:fld>
            <a:endParaRPr lang="zh-TW" altLang="en-US"/>
          </a:p>
        </p:txBody>
      </p:sp>
    </p:spTree>
    <p:extLst>
      <p:ext uri="{BB962C8B-B14F-4D97-AF65-F5344CB8AC3E}">
        <p14:creationId xmlns:p14="http://schemas.microsoft.com/office/powerpoint/2010/main" val="3976995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baseline="0" dirty="0" smtClean="0">
                <a:solidFill>
                  <a:schemeClr val="tx1"/>
                </a:solidFill>
                <a:latin typeface="+mn-lt"/>
                <a:ea typeface="+mn-ea"/>
                <a:cs typeface="+mn-cs"/>
              </a:rPr>
              <a:t>The pipeline of the proposed method is shown in this figure. There are three main components: first, reconstruct the high resolution deterministic components from low resolution inputs; second, hallucinate plausible high resolution stochastic components, and these stochastic components should be  compatible with the low resolution inputs; third, fuse the deterministic components and the stochastic components, and rectify the errors in the fusion results by local statistics matching. </a:t>
            </a:r>
            <a:endParaRPr lang="zh-TW" altLang="en-US" dirty="0" smtClean="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42</a:t>
            </a:fld>
            <a:endParaRPr lang="zh-TW" altLang="en-US"/>
          </a:p>
        </p:txBody>
      </p:sp>
    </p:spTree>
    <p:extLst>
      <p:ext uri="{BB962C8B-B14F-4D97-AF65-F5344CB8AC3E}">
        <p14:creationId xmlns:p14="http://schemas.microsoft.com/office/powerpoint/2010/main" val="150133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43</a:t>
            </a:fld>
            <a:endParaRPr lang="zh-TW" altLang="en-US"/>
          </a:p>
        </p:txBody>
      </p:sp>
    </p:spTree>
    <p:extLst>
      <p:ext uri="{BB962C8B-B14F-4D97-AF65-F5344CB8AC3E}">
        <p14:creationId xmlns:p14="http://schemas.microsoft.com/office/powerpoint/2010/main" val="817016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figure</a:t>
            </a:r>
            <a:r>
              <a:rPr lang="en-US" altLang="zh-TW" baseline="0" dirty="0" smtClean="0"/>
              <a:t> shows the high resolution deterministic component reconstruction. We treat it as a regression problem as most deep learning based image super resolution does. Given a low resolution input, we design two novel losses to reconstruct the deterministic component. The baseline network is the best network structure in CVPR 2018. It contains basic convolution operator, many residual dense blocks, feature concatenation, element-wise sum, </a:t>
            </a:r>
            <a:r>
              <a:rPr lang="en-US" altLang="zh-TW" baseline="0" dirty="0" err="1" smtClean="0"/>
              <a:t>upscaling</a:t>
            </a:r>
            <a:r>
              <a:rPr lang="en-US" altLang="zh-TW" baseline="0" dirty="0" smtClean="0"/>
              <a:t> module and etc.</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44</a:t>
            </a:fld>
            <a:endParaRPr lang="zh-TW" altLang="en-US"/>
          </a:p>
        </p:txBody>
      </p:sp>
    </p:spTree>
    <p:extLst>
      <p:ext uri="{BB962C8B-B14F-4D97-AF65-F5344CB8AC3E}">
        <p14:creationId xmlns:p14="http://schemas.microsoft.com/office/powerpoint/2010/main" val="3928113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In addition to the conventional color loss, we design novel loss functions for training the above deep network. Specifically, we introduce a generalized gradient loss for better preserving local variations and an orientation loss that reconstructs local orientations. The generalized gradient loss suppresses noise while preserving gradients. The orientation loss preserves curvilinear structures, including lines and curves. Inspired by handcrafted features, such as local binary patterns (LBP), which compare pairs of nearby pixels, a generalized gradient vector at a pixel is defined as a feature vector holding pairwise differences between the center pixel and all other pixels in its r × r neighborhood. This feature is called generalized gradient because a conventional gradient for a discrete image is defined as a vector with two pairwise differences. Here we have much more pairs. We wish the generalized gradients in the reconstructed results to be as close to that in the ground truth as possible. Gabor filters are widely used in image processing because of its strong ability in texture analysis. We set up a filter every 10 degrees to accurately characterize curvilinear structures with different orientations. In addition, we adopt three different ratios between the standard deviations in the two principal directions–1 : 1, 1 : 2, and 2 : 1. The orientation loss </a:t>
            </a:r>
            <a:r>
              <a:rPr lang="en-US" altLang="zh-TW" sz="1200" b="0" i="0" u="none" strike="noStrike" kern="1200" baseline="0" dirty="0" err="1" smtClean="0">
                <a:solidFill>
                  <a:schemeClr val="tx1"/>
                </a:solidFill>
                <a:latin typeface="+mn-lt"/>
                <a:ea typeface="+mn-ea"/>
                <a:cs typeface="+mn-cs"/>
              </a:rPr>
              <a:t>LGabor</a:t>
            </a:r>
            <a:r>
              <a:rPr lang="en-US" altLang="zh-TW" sz="1200" b="0" i="0" u="none" strike="noStrike" kern="1200" baseline="0" dirty="0" smtClean="0">
                <a:solidFill>
                  <a:schemeClr val="tx1"/>
                </a:solidFill>
                <a:latin typeface="+mn-lt"/>
                <a:ea typeface="+mn-ea"/>
                <a:cs typeface="+mn-cs"/>
              </a:rPr>
              <a:t> measures the mean difference between corresponding Gabor filter responses once they have been applied to both the reconstructed result and the ground truth, and can be written as the above. </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45</a:t>
            </a:fld>
            <a:endParaRPr lang="zh-TW" altLang="en-US"/>
          </a:p>
        </p:txBody>
      </p:sp>
    </p:spTree>
    <p:extLst>
      <p:ext uri="{BB962C8B-B14F-4D97-AF65-F5344CB8AC3E}">
        <p14:creationId xmlns:p14="http://schemas.microsoft.com/office/powerpoint/2010/main" val="3028179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46</a:t>
            </a:fld>
            <a:endParaRPr lang="zh-TW" altLang="en-US"/>
          </a:p>
        </p:txBody>
      </p:sp>
    </p:spTree>
    <p:extLst>
      <p:ext uri="{BB962C8B-B14F-4D97-AF65-F5344CB8AC3E}">
        <p14:creationId xmlns:p14="http://schemas.microsoft.com/office/powerpoint/2010/main" val="2885073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With the combination of the three losses, we improve the performance on PSNR and SSIM substantially. When compared with our baseline RDN, we get about 0.1 dB improvement on DIV2K dataset which is very impressive. We also get state-of-art results on various benchmarks, such Set5, Set14, B100, Urban100 and the DIV2K challenge at CVPR 2017.</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47</a:t>
            </a:fld>
            <a:endParaRPr lang="zh-TW" altLang="en-US"/>
          </a:p>
        </p:txBody>
      </p:sp>
    </p:spTree>
    <p:extLst>
      <p:ext uri="{BB962C8B-B14F-4D97-AF65-F5344CB8AC3E}">
        <p14:creationId xmlns:p14="http://schemas.microsoft.com/office/powerpoint/2010/main" val="2424947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we visualize</a:t>
            </a:r>
            <a:r>
              <a:rPr lang="en-US" altLang="zh-TW" baseline="0" dirty="0" smtClean="0"/>
              <a:t> our results to compare with the state-of-art results. From the left to right: the original input, the </a:t>
            </a:r>
            <a:r>
              <a:rPr lang="en-US" altLang="zh-TW" baseline="0" dirty="0" err="1" smtClean="0"/>
              <a:t>Bicubic</a:t>
            </a:r>
            <a:r>
              <a:rPr lang="en-US" altLang="zh-TW" baseline="0" dirty="0" smtClean="0"/>
              <a:t> interpolation, VDSR, </a:t>
            </a:r>
            <a:r>
              <a:rPr lang="en-US" altLang="zh-TW" baseline="0" dirty="0" err="1" smtClean="0"/>
              <a:t>LapSRN</a:t>
            </a:r>
            <a:r>
              <a:rPr lang="en-US" altLang="zh-TW" baseline="0" dirty="0" smtClean="0"/>
              <a:t>, RDN, and our DTSN. It can be found that the proposed losses are very powerful in recovering curvilinear structures. </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48</a:t>
            </a:fld>
            <a:endParaRPr lang="zh-TW" altLang="en-US"/>
          </a:p>
        </p:txBody>
      </p:sp>
    </p:spTree>
    <p:extLst>
      <p:ext uri="{BB962C8B-B14F-4D97-AF65-F5344CB8AC3E}">
        <p14:creationId xmlns:p14="http://schemas.microsoft.com/office/powerpoint/2010/main" val="1960115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also perform ablation</a:t>
            </a:r>
            <a:r>
              <a:rPr lang="en-US" altLang="zh-TW" baseline="0" dirty="0" smtClean="0"/>
              <a:t> study to investigate the effects of the generalized gradient loss and the orientation loss. When we only perform the color loss which is actually the previous state-of-art RDN, it can found that different handrails are mixed with each other. When we add the generalized gradient loss only, different handrails are separated from each other. When we add the orientation loss only, the details of handrails are more clear. When we combine all of them, we get better results compared with each of them. </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49</a:t>
            </a:fld>
            <a:endParaRPr lang="zh-TW" altLang="en-US"/>
          </a:p>
        </p:txBody>
      </p:sp>
    </p:spTree>
    <p:extLst>
      <p:ext uri="{BB962C8B-B14F-4D97-AF65-F5344CB8AC3E}">
        <p14:creationId xmlns:p14="http://schemas.microsoft.com/office/powerpoint/2010/main" val="2260142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5</a:t>
            </a:fld>
            <a:endParaRPr lang="zh-CN" altLang="en-US"/>
          </a:p>
        </p:txBody>
      </p:sp>
    </p:spTree>
    <p:extLst>
      <p:ext uri="{BB962C8B-B14F-4D97-AF65-F5344CB8AC3E}">
        <p14:creationId xmlns:p14="http://schemas.microsoft.com/office/powerpoint/2010/main" val="24416269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50</a:t>
            </a:fld>
            <a:endParaRPr lang="zh-TW" altLang="en-US"/>
          </a:p>
        </p:txBody>
      </p:sp>
    </p:spTree>
    <p:extLst>
      <p:ext uri="{BB962C8B-B14F-4D97-AF65-F5344CB8AC3E}">
        <p14:creationId xmlns:p14="http://schemas.microsoft.com/office/powerpoint/2010/main" val="24009503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Arial" panose="020B0604020202020204" pitchFamily="34" charset="0"/>
                <a:cs typeface="Arial" panose="020B0604020202020204" pitchFamily="34" charset="0"/>
              </a:rPr>
              <a:t>Generative adversarial networks (GANs) are capable of generating natural high-resolution details by exploiting a combination of </a:t>
            </a:r>
            <a:r>
              <a:rPr lang="en-US" altLang="zh-TW" sz="1200" dirty="0" smtClean="0">
                <a:solidFill>
                  <a:srgbClr val="0EB83A"/>
                </a:solidFill>
                <a:latin typeface="Arial" panose="020B0604020202020204" pitchFamily="34" charset="0"/>
                <a:cs typeface="Arial" panose="020B0604020202020204" pitchFamily="34" charset="0"/>
              </a:rPr>
              <a:t>color loss</a:t>
            </a:r>
            <a:r>
              <a:rPr lang="en-US" altLang="zh-TW" sz="1200" dirty="0" smtClean="0">
                <a:latin typeface="Arial" panose="020B0604020202020204" pitchFamily="34" charset="0"/>
                <a:cs typeface="Arial" panose="020B0604020202020204" pitchFamily="34" charset="0"/>
              </a:rPr>
              <a:t>, </a:t>
            </a:r>
            <a:r>
              <a:rPr lang="en-US" altLang="zh-TW" sz="1200" dirty="0" smtClean="0">
                <a:solidFill>
                  <a:srgbClr val="0EB83A"/>
                </a:solidFill>
                <a:latin typeface="Arial" panose="020B0604020202020204" pitchFamily="34" charset="0"/>
                <a:cs typeface="Arial" panose="020B0604020202020204" pitchFamily="34" charset="0"/>
              </a:rPr>
              <a:t>perceptual loss </a:t>
            </a:r>
            <a:r>
              <a:rPr lang="en-US" altLang="zh-TW" sz="1200" dirty="0" smtClean="0">
                <a:latin typeface="Arial" panose="020B0604020202020204" pitchFamily="34" charset="0"/>
                <a:cs typeface="Arial" panose="020B0604020202020204" pitchFamily="34" charset="0"/>
              </a:rPr>
              <a:t>and </a:t>
            </a:r>
            <a:r>
              <a:rPr lang="en-US" altLang="zh-TW" sz="1200" dirty="0" smtClean="0">
                <a:solidFill>
                  <a:srgbClr val="0EB83A"/>
                </a:solidFill>
                <a:latin typeface="Arial" panose="020B0604020202020204" pitchFamily="34" charset="0"/>
                <a:cs typeface="Arial" panose="020B0604020202020204" pitchFamily="34" charset="0"/>
              </a:rPr>
              <a:t>adversarial loss</a:t>
            </a:r>
            <a:r>
              <a:rPr lang="en-US" altLang="zh-TW" sz="1200" dirty="0" smtClean="0">
                <a:latin typeface="Arial" panose="020B0604020202020204" pitchFamily="34" charset="0"/>
                <a:cs typeface="Arial" panose="020B0604020202020204" pitchFamily="34" charset="0"/>
              </a:rPr>
              <a:t>. In practice, we subtract the deterministic component from the final image generated from SRGAN to get the stochastic components. This</a:t>
            </a:r>
            <a:r>
              <a:rPr lang="en-US" altLang="zh-TW" sz="1200" baseline="0" dirty="0" smtClean="0">
                <a:latin typeface="Arial" panose="020B0604020202020204" pitchFamily="34" charset="0"/>
                <a:cs typeface="Arial" panose="020B0604020202020204" pitchFamily="34" charset="0"/>
              </a:rPr>
              <a:t> figure shows the high resolution stochastic components. </a:t>
            </a:r>
            <a:endParaRPr lang="en-US" altLang="zh-TW" sz="1200" dirty="0" smtClean="0">
              <a:latin typeface="Arial" panose="020B0604020202020204" pitchFamily="34" charset="0"/>
              <a:cs typeface="Arial" panose="020B060402020202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51</a:t>
            </a:fld>
            <a:endParaRPr lang="zh-TW" altLang="en-US"/>
          </a:p>
        </p:txBody>
      </p:sp>
    </p:spTree>
    <p:extLst>
      <p:ext uri="{BB962C8B-B14F-4D97-AF65-F5344CB8AC3E}">
        <p14:creationId xmlns:p14="http://schemas.microsoft.com/office/powerpoint/2010/main" val="259218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52</a:t>
            </a:fld>
            <a:endParaRPr lang="zh-TW" altLang="en-US"/>
          </a:p>
        </p:txBody>
      </p:sp>
    </p:spTree>
    <p:extLst>
      <p:ext uri="{BB962C8B-B14F-4D97-AF65-F5344CB8AC3E}">
        <p14:creationId xmlns:p14="http://schemas.microsoft.com/office/powerpoint/2010/main" val="3069816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smtClean="0"/>
              <a:t>While,</a:t>
            </a:r>
            <a:r>
              <a:rPr lang="en-US" altLang="zh-TW" baseline="0" dirty="0" smtClean="0"/>
              <a:t> before we fuse the deterministic component and the stochastic component, it is necessary to distinguish salient curvilinear structures, such as edges and contours. </a:t>
            </a:r>
            <a:r>
              <a:rPr lang="en-US" altLang="zh-TW" sz="1200" dirty="0" smtClean="0">
                <a:latin typeface="Arial" panose="020B0604020202020204" pitchFamily="34" charset="0"/>
                <a:cs typeface="Arial" panose="020B0604020202020204" pitchFamily="34" charset="0"/>
              </a:rPr>
              <a:t>Curvilinear structures exhibit clear and spatially coherent orientations while the orientation at other pixels, including those in texture regions, is more ambiguous or spatially incoherent. </a:t>
            </a:r>
            <a:r>
              <a:rPr lang="en-US" altLang="zh-TW" sz="5000" dirty="0" smtClean="0">
                <a:latin typeface="Arial" panose="020B0604020202020204" pitchFamily="34" charset="0"/>
                <a:cs typeface="Arial" panose="020B0604020202020204" pitchFamily="34" charset="0"/>
              </a:rPr>
              <a:t>We call pixels on the curvilinear structures </a:t>
            </a:r>
            <a:r>
              <a:rPr lang="en-US" altLang="zh-TW" sz="5000" i="1" dirty="0" smtClean="0">
                <a:solidFill>
                  <a:srgbClr val="FF0000"/>
                </a:solidFill>
                <a:latin typeface="Arial" panose="020B0604020202020204" pitchFamily="34" charset="0"/>
                <a:cs typeface="Arial" panose="020B0604020202020204" pitchFamily="34" charset="0"/>
              </a:rPr>
              <a:t>structural pixels.</a:t>
            </a:r>
            <a:r>
              <a:rPr lang="en-US" altLang="zh-TW" sz="5000" i="1" baseline="0" dirty="0" smtClean="0">
                <a:solidFill>
                  <a:srgbClr val="FF0000"/>
                </a:solidFill>
                <a:latin typeface="Arial" panose="020B0604020202020204" pitchFamily="34" charset="0"/>
                <a:cs typeface="Arial" panose="020B0604020202020204" pitchFamily="34" charset="0"/>
              </a:rPr>
              <a:t> For  structural pixels, </a:t>
            </a:r>
            <a:r>
              <a:rPr lang="en-US" altLang="zh-TW" sz="5000" dirty="0" smtClean="0">
                <a:latin typeface="Arial" panose="020B0604020202020204" pitchFamily="34" charset="0"/>
                <a:cs typeface="Arial" panose="020B0604020202020204" pitchFamily="34" charset="0"/>
              </a:rPr>
              <a:t>the </a:t>
            </a:r>
            <a:r>
              <a:rPr lang="en-US" altLang="zh-TW" sz="5000" dirty="0" smtClean="0">
                <a:solidFill>
                  <a:srgbClr val="FF0000"/>
                </a:solidFill>
                <a:latin typeface="Arial" panose="020B0604020202020204" pitchFamily="34" charset="0"/>
                <a:cs typeface="Arial" panose="020B0604020202020204" pitchFamily="34" charset="0"/>
              </a:rPr>
              <a:t>deterministic</a:t>
            </a:r>
            <a:r>
              <a:rPr lang="en-US" altLang="zh-TW" sz="5000" dirty="0" smtClean="0">
                <a:latin typeface="Arial" panose="020B0604020202020204" pitchFamily="34" charset="0"/>
                <a:cs typeface="Arial" panose="020B0604020202020204" pitchFamily="34" charset="0"/>
              </a:rPr>
              <a:t> component plays a much more dominant role than the stochastic component. </a:t>
            </a:r>
            <a:r>
              <a:rPr lang="en-US" altLang="zh-TW" sz="5400" dirty="0" smtClean="0">
                <a:latin typeface="Arial" panose="020B0604020202020204" pitchFamily="34" charset="0"/>
                <a:cs typeface="Arial" panose="020B0604020202020204" pitchFamily="34" charset="0"/>
              </a:rPr>
              <a:t>We call pixels around the curvilinear structures </a:t>
            </a:r>
            <a:r>
              <a:rPr lang="en-US" altLang="zh-TW" sz="5400" i="1" dirty="0" smtClean="0">
                <a:solidFill>
                  <a:srgbClr val="0EB83A"/>
                </a:solidFill>
                <a:latin typeface="Arial" panose="020B0604020202020204" pitchFamily="34" charset="0"/>
                <a:cs typeface="Arial" panose="020B0604020202020204" pitchFamily="34" charset="0"/>
              </a:rPr>
              <a:t>non-structural pixels</a:t>
            </a:r>
            <a:r>
              <a:rPr lang="en-US" altLang="zh-TW" sz="5400" i="0" dirty="0" smtClean="0">
                <a:solidFill>
                  <a:schemeClr val="tx1"/>
                </a:solidFill>
                <a:latin typeface="Arial" panose="020B0604020202020204" pitchFamily="34" charset="0"/>
                <a:cs typeface="Arial" panose="020B0604020202020204" pitchFamily="34" charset="0"/>
              </a:rPr>
              <a:t>.</a:t>
            </a:r>
            <a:r>
              <a:rPr lang="en-US" altLang="zh-TW" sz="5400" i="0" baseline="0" dirty="0" smtClean="0">
                <a:solidFill>
                  <a:schemeClr val="tx1"/>
                </a:solidFill>
                <a:latin typeface="Arial" panose="020B0604020202020204" pitchFamily="34" charset="0"/>
                <a:cs typeface="Arial" panose="020B0604020202020204" pitchFamily="34" charset="0"/>
              </a:rPr>
              <a:t> For non-structural pixels,</a:t>
            </a:r>
            <a:r>
              <a:rPr lang="en-US" altLang="zh-TW" sz="5400" dirty="0" smtClean="0">
                <a:latin typeface="Arial" panose="020B0604020202020204" pitchFamily="34" charset="0"/>
                <a:cs typeface="Arial" panose="020B0604020202020204" pitchFamily="34" charset="0"/>
              </a:rPr>
              <a:t> the </a:t>
            </a:r>
            <a:r>
              <a:rPr lang="en-US" altLang="zh-TW" sz="5400" dirty="0" smtClean="0">
                <a:solidFill>
                  <a:srgbClr val="0EB83A"/>
                </a:solidFill>
                <a:latin typeface="Arial" panose="020B0604020202020204" pitchFamily="34" charset="0"/>
                <a:cs typeface="Arial" panose="020B0604020202020204" pitchFamily="34" charset="0"/>
              </a:rPr>
              <a:t>stochastic</a:t>
            </a:r>
            <a:r>
              <a:rPr lang="en-US" altLang="zh-TW" sz="5400" dirty="0" smtClean="0">
                <a:latin typeface="Arial" panose="020B0604020202020204" pitchFamily="34" charset="0"/>
                <a:cs typeface="Arial" panose="020B0604020202020204" pitchFamily="34" charset="0"/>
              </a:rPr>
              <a:t> component become much more important</a:t>
            </a:r>
            <a:r>
              <a:rPr lang="en-US" altLang="zh-TW" sz="6000" dirty="0" smtClean="0">
                <a:latin typeface="Arial" panose="020B0604020202020204" pitchFamily="34" charset="0"/>
                <a:cs typeface="Arial" panose="020B0604020202020204" pitchFamily="34" charset="0"/>
              </a:rPr>
              <a:t>. </a:t>
            </a:r>
            <a:r>
              <a:rPr lang="en-US" altLang="zh-TW" sz="5000" dirty="0" smtClean="0">
                <a:latin typeface="Arial" panose="020B0604020202020204" pitchFamily="34" charset="0"/>
                <a:cs typeface="Arial" panose="020B0604020202020204" pitchFamily="34" charset="0"/>
              </a:rPr>
              <a:t>In this way, we divide</a:t>
            </a:r>
            <a:r>
              <a:rPr lang="en-US" altLang="zh-TW" sz="5000" baseline="0" dirty="0" smtClean="0">
                <a:latin typeface="Arial" panose="020B0604020202020204" pitchFamily="34" charset="0"/>
                <a:cs typeface="Arial" panose="020B0604020202020204" pitchFamily="34" charset="0"/>
              </a:rPr>
              <a:t> the pixels into two groups, and use them to guide the image fusion process.</a:t>
            </a:r>
            <a:endParaRPr lang="en-US" altLang="zh-TW" sz="1200" dirty="0" smtClean="0">
              <a:latin typeface="Arial" panose="020B0604020202020204" pitchFamily="34" charset="0"/>
              <a:cs typeface="Arial" panose="020B060402020202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53</a:t>
            </a:fld>
            <a:endParaRPr lang="zh-TW" altLang="en-US"/>
          </a:p>
        </p:txBody>
      </p:sp>
    </p:spTree>
    <p:extLst>
      <p:ext uri="{BB962C8B-B14F-4D97-AF65-F5344CB8AC3E}">
        <p14:creationId xmlns:p14="http://schemas.microsoft.com/office/powerpoint/2010/main" val="426066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We use ELSD to detect and </a:t>
            </a:r>
            <a:r>
              <a:rPr lang="en-US" altLang="zh-TW" sz="1200" b="0" i="0" u="none" strike="noStrike" kern="1200" baseline="0" dirty="0" err="1" smtClean="0">
                <a:solidFill>
                  <a:schemeClr val="tx1"/>
                </a:solidFill>
                <a:latin typeface="+mn-lt"/>
                <a:ea typeface="+mn-ea"/>
                <a:cs typeface="+mn-cs"/>
              </a:rPr>
              <a:t>vectorize</a:t>
            </a:r>
            <a:r>
              <a:rPr lang="en-US" altLang="zh-TW" sz="1200" b="0" i="0" u="none" strike="noStrike" kern="1200" baseline="0" dirty="0" smtClean="0">
                <a:solidFill>
                  <a:schemeClr val="tx1"/>
                </a:solidFill>
                <a:latin typeface="+mn-lt"/>
                <a:ea typeface="+mn-ea"/>
                <a:cs typeface="+mn-cs"/>
              </a:rPr>
              <a:t> curvilinear image structures, including line segments, circular arcs and elliptic arcs, by fitting relevant conic sections to detected edges. Since the deterministic component is reconstructed from a low resolution image, not all curvilinear structures in the </a:t>
            </a:r>
            <a:r>
              <a:rPr lang="en-US" altLang="zh-TW" sz="1200" b="0" i="0" u="none" strike="noStrike" kern="1200" baseline="0" dirty="0" err="1" smtClean="0">
                <a:solidFill>
                  <a:schemeClr val="tx1"/>
                </a:solidFill>
                <a:latin typeface="+mn-lt"/>
                <a:ea typeface="+mn-ea"/>
                <a:cs typeface="+mn-cs"/>
              </a:rPr>
              <a:t>groundtruth</a:t>
            </a:r>
            <a:r>
              <a:rPr lang="en-US" altLang="zh-TW" sz="1200" b="0" i="0" u="none" strike="noStrike" kern="1200" baseline="0" dirty="0" smtClean="0">
                <a:solidFill>
                  <a:schemeClr val="tx1"/>
                </a:solidFill>
                <a:latin typeface="+mn-lt"/>
                <a:ea typeface="+mn-ea"/>
                <a:cs typeface="+mn-cs"/>
              </a:rPr>
              <a:t> high resolution image belong to the deterministic component. Structural pixels are defined as pixels on the </a:t>
            </a:r>
            <a:r>
              <a:rPr lang="en-US" altLang="zh-TW" sz="1200" b="0" i="0" u="none" strike="noStrike" kern="1200" baseline="0" dirty="0" err="1" smtClean="0">
                <a:solidFill>
                  <a:schemeClr val="tx1"/>
                </a:solidFill>
                <a:latin typeface="+mn-lt"/>
                <a:ea typeface="+mn-ea"/>
                <a:cs typeface="+mn-cs"/>
              </a:rPr>
              <a:t>groundtruth</a:t>
            </a:r>
            <a:r>
              <a:rPr lang="en-US" altLang="zh-TW" sz="1200" b="0" i="0" u="none" strike="noStrike" kern="1200" baseline="0" dirty="0" smtClean="0">
                <a:solidFill>
                  <a:schemeClr val="tx1"/>
                </a:solidFill>
                <a:latin typeface="+mn-lt"/>
                <a:ea typeface="+mn-ea"/>
                <a:cs typeface="+mn-cs"/>
              </a:rPr>
              <a:t> curvilinear structures that can be reconstructed from the low resolution image. As shown in the figure, the first rows show the ground truth image and the detected curves, and the second row show in reconstructed deterministic component and the detected curves. We just aims select the edges in the constructed image that matches the corresponding on in the ground truth counterpart very well. With these filtered curves, we get the guidance for fusing the deterministic and stochastic components.  </a:t>
            </a:r>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54</a:t>
            </a:fld>
            <a:endParaRPr lang="zh-TW" altLang="en-US"/>
          </a:p>
        </p:txBody>
      </p:sp>
    </p:spTree>
    <p:extLst>
      <p:ext uri="{BB962C8B-B14F-4D97-AF65-F5344CB8AC3E}">
        <p14:creationId xmlns:p14="http://schemas.microsoft.com/office/powerpoint/2010/main" val="752101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55</a:t>
            </a:fld>
            <a:endParaRPr lang="zh-TW" altLang="en-US"/>
          </a:p>
        </p:txBody>
      </p:sp>
    </p:spTree>
    <p:extLst>
      <p:ext uri="{BB962C8B-B14F-4D97-AF65-F5344CB8AC3E}">
        <p14:creationId xmlns:p14="http://schemas.microsoft.com/office/powerpoint/2010/main" val="2591103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We need to fuse the two complementary components generated in the previous stage to generate a single high-resolution image. In general, every pixel in the fused image should be a weighted sum of these two components. As mention before, structural pixels contain more deterministic components, and non structural pixels contain more stochastic components.  We use the detected image structures to guide the image fusion process. </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56</a:t>
            </a:fld>
            <a:endParaRPr lang="zh-TW" altLang="en-US"/>
          </a:p>
        </p:txBody>
      </p:sp>
    </p:spTree>
    <p:extLst>
      <p:ext uri="{BB962C8B-B14F-4D97-AF65-F5344CB8AC3E}">
        <p14:creationId xmlns:p14="http://schemas.microsoft.com/office/powerpoint/2010/main" val="2949131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baseline="0" dirty="0" smtClean="0">
                <a:solidFill>
                  <a:schemeClr val="tx1"/>
                </a:solidFill>
                <a:latin typeface="+mn-lt"/>
                <a:ea typeface="+mn-ea"/>
                <a:cs typeface="+mn-cs"/>
              </a:rPr>
              <a:t>On the salient image structures, we only emphasize the deterministic components. On the remaining pixels, we treat the stochastic components as another important part of the regression target. </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57</a:t>
            </a:fld>
            <a:endParaRPr lang="zh-TW" altLang="en-US"/>
          </a:p>
        </p:txBody>
      </p:sp>
    </p:spTree>
    <p:extLst>
      <p:ext uri="{BB962C8B-B14F-4D97-AF65-F5344CB8AC3E}">
        <p14:creationId xmlns:p14="http://schemas.microsoft.com/office/powerpoint/2010/main" val="35785739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58</a:t>
            </a:fld>
            <a:endParaRPr lang="zh-TW" altLang="en-US"/>
          </a:p>
        </p:txBody>
      </p:sp>
    </p:spTree>
    <p:extLst>
      <p:ext uri="{BB962C8B-B14F-4D97-AF65-F5344CB8AC3E}">
        <p14:creationId xmlns:p14="http://schemas.microsoft.com/office/powerpoint/2010/main" val="26720342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We need to fuse the two complementary components generated in the previous stage to generate a single high-resolution image. In general, every pixel in the fused image should be a weighted sum of these two components. As mention before, structural pixels contain more deterministic components, and non structural pixels contain more stochastic components.  We use the detected image structures to guide the image fusion process. </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59</a:t>
            </a:fld>
            <a:endParaRPr lang="zh-TW" altLang="en-US"/>
          </a:p>
        </p:txBody>
      </p:sp>
    </p:spTree>
    <p:extLst>
      <p:ext uri="{BB962C8B-B14F-4D97-AF65-F5344CB8AC3E}">
        <p14:creationId xmlns:p14="http://schemas.microsoft.com/office/powerpoint/2010/main" val="257831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6</a:t>
            </a:fld>
            <a:endParaRPr lang="zh-CN" altLang="en-US"/>
          </a:p>
        </p:txBody>
      </p:sp>
    </p:spTree>
    <p:extLst>
      <p:ext uri="{BB962C8B-B14F-4D97-AF65-F5344CB8AC3E}">
        <p14:creationId xmlns:p14="http://schemas.microsoft.com/office/powerpoint/2010/main" val="2662809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For a location in the convolutional feature map, in its neighborhood, we calculate a local Gram matrix </a:t>
            </a:r>
            <a:r>
              <a:rPr lang="en-US" altLang="zh-TW" sz="1200" b="0" i="0" u="none" strike="noStrike" kern="1200" baseline="0" dirty="0" err="1" smtClean="0">
                <a:solidFill>
                  <a:schemeClr val="tx1"/>
                </a:solidFill>
                <a:latin typeface="+mn-lt"/>
                <a:ea typeface="+mn-ea"/>
                <a:cs typeface="+mn-cs"/>
              </a:rPr>
              <a:t>Gl</a:t>
            </a:r>
            <a:r>
              <a:rPr lang="en-US" altLang="zh-TW" sz="1200" b="0" i="0" u="none" strike="noStrike" kern="1200" baseline="0" dirty="0" smtClean="0">
                <a:solidFill>
                  <a:schemeClr val="tx1"/>
                </a:solidFill>
                <a:latin typeface="+mn-lt"/>
                <a:ea typeface="+mn-ea"/>
                <a:cs typeface="+mn-cs"/>
              </a:rPr>
              <a:t> (</a:t>
            </a:r>
            <a:r>
              <a:rPr lang="en-US" altLang="zh-TW" sz="1200" b="0" i="0" u="none" strike="noStrike" kern="1200" baseline="0" dirty="0" err="1" smtClean="0">
                <a:solidFill>
                  <a:schemeClr val="tx1"/>
                </a:solidFill>
                <a:latin typeface="+mn-lt"/>
                <a:ea typeface="+mn-ea"/>
                <a:cs typeface="+mn-cs"/>
              </a:rPr>
              <a:t>m,n</a:t>
            </a:r>
            <a:r>
              <a:rPr lang="en-US" altLang="zh-TW" sz="1200" b="0" i="0" u="none" strike="noStrike" kern="1200" baseline="0" dirty="0" smtClean="0">
                <a:solidFill>
                  <a:schemeClr val="tx1"/>
                </a:solidFill>
                <a:latin typeface="+mn-lt"/>
                <a:ea typeface="+mn-ea"/>
                <a:cs typeface="+mn-cs"/>
              </a:rPr>
              <a:t>). The difference from the one used in image style transfer is that the Gram matrix is computed for a square window centered at the location instead of over the entire feature map. Here we also incorporate spatial correlation matrixes to describe the stochastic component over local regions. Both the local Gram matrix loss and the local correlation matrix loss  aim to match the local statistics on the feature map of the fusion results to that of the ground truth. Note that the matching process is performed on each feature location.</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60</a:t>
            </a:fld>
            <a:endParaRPr lang="zh-TW" altLang="en-US"/>
          </a:p>
        </p:txBody>
      </p:sp>
    </p:spTree>
    <p:extLst>
      <p:ext uri="{BB962C8B-B14F-4D97-AF65-F5344CB8AC3E}">
        <p14:creationId xmlns:p14="http://schemas.microsoft.com/office/powerpoint/2010/main" val="36475448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61</a:t>
            </a:fld>
            <a:endParaRPr lang="zh-TW" altLang="en-US"/>
          </a:p>
        </p:txBody>
      </p:sp>
    </p:spTree>
    <p:extLst>
      <p:ext uri="{BB962C8B-B14F-4D97-AF65-F5344CB8AC3E}">
        <p14:creationId xmlns:p14="http://schemas.microsoft.com/office/powerpoint/2010/main" val="746625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figure shows the results</a:t>
            </a:r>
            <a:r>
              <a:rPr lang="en-US" altLang="zh-TW" baseline="0" dirty="0" smtClean="0"/>
              <a:t> of different stages. The results of the deterministic reconstruction is blurred. The stochastic component hallucination results contain much more details but also take in unpleasant chaos in image structures. In the detected image structures, we find that it focuses on salient curves and line segments. After image fusion, we get clear image structures and more high frequency details. When we perform local statistical rectification, we get better results which contain much more fine details.</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62</a:t>
            </a:fld>
            <a:endParaRPr lang="zh-TW" altLang="en-US"/>
          </a:p>
        </p:txBody>
      </p:sp>
    </p:spTree>
    <p:extLst>
      <p:ext uri="{BB962C8B-B14F-4D97-AF65-F5344CB8AC3E}">
        <p14:creationId xmlns:p14="http://schemas.microsoft.com/office/powerpoint/2010/main" val="1638765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we compare</a:t>
            </a:r>
            <a:r>
              <a:rPr lang="en-US" altLang="zh-TW" baseline="0" dirty="0" smtClean="0"/>
              <a:t> with state-of-art results visually. It can be found that RDN can not produce high frequency details. SRGAN destroys image structures heavily. The proposed method can produce enough fine high frequency details and the correct image structures at the same time.  </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63</a:t>
            </a:fld>
            <a:endParaRPr lang="zh-TW" altLang="en-US"/>
          </a:p>
        </p:txBody>
      </p:sp>
    </p:spTree>
    <p:extLst>
      <p:ext uri="{BB962C8B-B14F-4D97-AF65-F5344CB8AC3E}">
        <p14:creationId xmlns:p14="http://schemas.microsoft.com/office/powerpoint/2010/main" val="2620537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is more visual comparison results. You can see that RDN does</a:t>
            </a:r>
            <a:r>
              <a:rPr lang="en-US" altLang="zh-TW" baseline="0" dirty="0" smtClean="0"/>
              <a:t> not give enough details. SRGAN produce many noise along the curves. While DTSN gets very competitive results even compared with the ground truth.</a:t>
            </a:r>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64</a:t>
            </a:fld>
            <a:endParaRPr lang="zh-TW" altLang="en-US"/>
          </a:p>
        </p:txBody>
      </p:sp>
    </p:spTree>
    <p:extLst>
      <p:ext uri="{BB962C8B-B14F-4D97-AF65-F5344CB8AC3E}">
        <p14:creationId xmlns:p14="http://schemas.microsoft.com/office/powerpoint/2010/main" val="1090349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We</a:t>
            </a:r>
            <a:r>
              <a:rPr lang="en-US" altLang="zh-TW" baseline="0" dirty="0" smtClean="0"/>
              <a:t> put more results in the supplementary material. </a:t>
            </a:r>
            <a:endParaRPr lang="zh-TW" altLang="en-US" dirty="0" smtClean="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65</a:t>
            </a:fld>
            <a:endParaRPr lang="zh-TW" altLang="en-US"/>
          </a:p>
        </p:txBody>
      </p:sp>
    </p:spTree>
    <p:extLst>
      <p:ext uri="{BB962C8B-B14F-4D97-AF65-F5344CB8AC3E}">
        <p14:creationId xmlns:p14="http://schemas.microsoft.com/office/powerpoint/2010/main" val="187858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66</a:t>
            </a:fld>
            <a:endParaRPr lang="zh-TW" altLang="en-US"/>
          </a:p>
        </p:txBody>
      </p:sp>
    </p:spTree>
    <p:extLst>
      <p:ext uri="{BB962C8B-B14F-4D97-AF65-F5344CB8AC3E}">
        <p14:creationId xmlns:p14="http://schemas.microsoft.com/office/powerpoint/2010/main" val="27035341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There</a:t>
            </a:r>
            <a:r>
              <a:rPr lang="en-US" altLang="zh-TW" baseline="0" dirty="0" smtClean="0"/>
              <a:t> are also some obvious limitations of our algorithm. </a:t>
            </a:r>
            <a:r>
              <a:rPr lang="en-US" altLang="zh-TW" sz="1200" dirty="0" smtClean="0">
                <a:latin typeface="Arial" panose="020B0604020202020204" pitchFamily="34" charset="0"/>
                <a:cs typeface="Arial" panose="020B0604020202020204" pitchFamily="34" charset="0"/>
              </a:rPr>
              <a:t>The performance heavily relies on the accuracy of the </a:t>
            </a:r>
            <a:r>
              <a:rPr lang="en-US" altLang="zh-TW" sz="1200" dirty="0" smtClean="0">
                <a:solidFill>
                  <a:srgbClr val="FF0000"/>
                </a:solidFill>
                <a:latin typeface="Arial" panose="020B0604020202020204" pitchFamily="34" charset="0"/>
                <a:cs typeface="Arial" panose="020B0604020202020204" pitchFamily="34" charset="0"/>
              </a:rPr>
              <a:t>structure detection </a:t>
            </a:r>
            <a:r>
              <a:rPr lang="en-US" altLang="zh-TW" sz="1200" dirty="0" smtClean="0">
                <a:latin typeface="Arial" panose="020B0604020202020204" pitchFamily="34" charset="0"/>
                <a:cs typeface="Arial" panose="020B0604020202020204" pitchFamily="34" charset="0"/>
              </a:rPr>
              <a:t>algorithm. ELSD can only detect line segments, circular and elliptical arcs. The local Gram matrix loss may cause </a:t>
            </a:r>
            <a:r>
              <a:rPr lang="en-US" altLang="zh-TW" sz="1200" dirty="0" smtClean="0">
                <a:solidFill>
                  <a:srgbClr val="FF0000"/>
                </a:solidFill>
                <a:latin typeface="Arial" panose="020B0604020202020204" pitchFamily="34" charset="0"/>
                <a:cs typeface="Arial" panose="020B0604020202020204" pitchFamily="34" charset="0"/>
              </a:rPr>
              <a:t>halos/ringing</a:t>
            </a:r>
            <a:r>
              <a:rPr lang="en-US" altLang="zh-TW" sz="1200" dirty="0" smtClean="0">
                <a:latin typeface="Arial" panose="020B0604020202020204" pitchFamily="34" charset="0"/>
                <a:cs typeface="Arial" panose="020B0604020202020204" pitchFamily="34" charset="0"/>
              </a:rPr>
              <a:t> around certain strong edges. The </a:t>
            </a:r>
            <a:r>
              <a:rPr lang="en-US" altLang="zh-TW" sz="1200" dirty="0" smtClean="0">
                <a:solidFill>
                  <a:srgbClr val="FF0000"/>
                </a:solidFill>
                <a:latin typeface="Arial" panose="020B0604020202020204" pitchFamily="34" charset="0"/>
                <a:cs typeface="Arial" panose="020B0604020202020204" pitchFamily="34" charset="0"/>
              </a:rPr>
              <a:t>hallucinated details </a:t>
            </a:r>
            <a:r>
              <a:rPr lang="en-US" altLang="zh-TW" sz="1200" dirty="0" smtClean="0">
                <a:latin typeface="Arial" panose="020B0604020202020204" pitchFamily="34" charset="0"/>
                <a:cs typeface="Arial" panose="020B0604020202020204" pitchFamily="34" charset="0"/>
              </a:rPr>
              <a:t>during local statistical rectification are </a:t>
            </a:r>
            <a:r>
              <a:rPr lang="en-US" altLang="zh-TW" sz="1200" dirty="0" smtClean="0">
                <a:solidFill>
                  <a:srgbClr val="FF0000"/>
                </a:solidFill>
                <a:latin typeface="Arial" panose="020B0604020202020204" pitchFamily="34" charset="0"/>
                <a:cs typeface="Arial" panose="020B0604020202020204" pitchFamily="34" charset="0"/>
              </a:rPr>
              <a:t>too</a:t>
            </a:r>
            <a:r>
              <a:rPr lang="en-US" altLang="zh-TW" sz="1200" dirty="0" smtClean="0">
                <a:latin typeface="Arial" panose="020B0604020202020204" pitchFamily="34" charset="0"/>
                <a:cs typeface="Arial" panose="020B0604020202020204" pitchFamily="34" charset="0"/>
              </a:rPr>
              <a:t> </a:t>
            </a:r>
            <a:r>
              <a:rPr lang="en-US" altLang="zh-TW" sz="1200" dirty="0" smtClean="0">
                <a:solidFill>
                  <a:srgbClr val="FF0000"/>
                </a:solidFill>
                <a:latin typeface="Arial" panose="020B0604020202020204" pitchFamily="34" charset="0"/>
                <a:cs typeface="Arial" panose="020B0604020202020204" pitchFamily="34" charset="0"/>
              </a:rPr>
              <a:t>strong</a:t>
            </a:r>
            <a:r>
              <a:rPr lang="en-US" altLang="zh-TW" sz="1200" dirty="0" smtClean="0">
                <a:latin typeface="Arial" panose="020B0604020202020204" pitchFamily="34" charset="0"/>
                <a:cs typeface="Arial" panose="020B0604020202020204" pitchFamily="34" charset="0"/>
              </a:rPr>
              <a:t> in certain images.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Arial" panose="020B0604020202020204" pitchFamily="34" charset="0"/>
              <a:cs typeface="Arial" panose="020B060402020202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077A3CF6-480C-4CA8-A11A-EFA736C5DF80}" type="slidenum">
              <a:rPr lang="zh-TW" altLang="en-US" smtClean="0"/>
              <a:t>67</a:t>
            </a:fld>
            <a:endParaRPr lang="zh-TW" altLang="en-US"/>
          </a:p>
        </p:txBody>
      </p:sp>
    </p:spTree>
    <p:extLst>
      <p:ext uri="{BB962C8B-B14F-4D97-AF65-F5344CB8AC3E}">
        <p14:creationId xmlns:p14="http://schemas.microsoft.com/office/powerpoint/2010/main" val="5905047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02A761-2E11-461E-A9C8-F51F62C76C79}" type="slidenum">
              <a:rPr lang="zh-CN" altLang="en-US" smtClean="0"/>
              <a:t>68</a:t>
            </a:fld>
            <a:endParaRPr lang="zh-CN" altLang="en-US"/>
          </a:p>
        </p:txBody>
      </p:sp>
    </p:spTree>
    <p:extLst>
      <p:ext uri="{BB962C8B-B14F-4D97-AF65-F5344CB8AC3E}">
        <p14:creationId xmlns:p14="http://schemas.microsoft.com/office/powerpoint/2010/main" val="2253448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7</a:t>
            </a:fld>
            <a:endParaRPr lang="zh-CN" altLang="en-US"/>
          </a:p>
        </p:txBody>
      </p:sp>
    </p:spTree>
    <p:extLst>
      <p:ext uri="{BB962C8B-B14F-4D97-AF65-F5344CB8AC3E}">
        <p14:creationId xmlns:p14="http://schemas.microsoft.com/office/powerpoint/2010/main" val="3264874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8</a:t>
            </a:fld>
            <a:endParaRPr lang="zh-CN" altLang="en-US"/>
          </a:p>
        </p:txBody>
      </p:sp>
    </p:spTree>
    <p:extLst>
      <p:ext uri="{BB962C8B-B14F-4D97-AF65-F5344CB8AC3E}">
        <p14:creationId xmlns:p14="http://schemas.microsoft.com/office/powerpoint/2010/main" val="518356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02A761-2E11-461E-A9C8-F51F62C76C79}" type="slidenum">
              <a:rPr lang="zh-CN" altLang="en-US" smtClean="0"/>
              <a:t>9</a:t>
            </a:fld>
            <a:endParaRPr lang="zh-CN" altLang="en-US"/>
          </a:p>
        </p:txBody>
      </p:sp>
    </p:spTree>
    <p:extLst>
      <p:ext uri="{BB962C8B-B14F-4D97-AF65-F5344CB8AC3E}">
        <p14:creationId xmlns:p14="http://schemas.microsoft.com/office/powerpoint/2010/main" val="147337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3901377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454194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3594383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2212154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697651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2139058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1187096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255537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3356163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1502265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DC93A53-2CCF-4369-B830-516D1CC5818B}"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81077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5000">
              <a:srgbClr val="1C1C1C"/>
            </a:gs>
            <a:gs pos="100000">
              <a:srgbClr val="5672A2"/>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93A53-2CCF-4369-B830-516D1CC5818B}" type="datetimeFigureOut">
              <a:rPr lang="zh-CN" altLang="en-US" smtClean="0"/>
              <a:t>2019/7/14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79FE55-0099-4116-AF4E-129992362FE1}" type="slidenum">
              <a:rPr lang="zh-CN" altLang="en-US" smtClean="0"/>
              <a:t>‹#›</a:t>
            </a:fld>
            <a:endParaRPr lang="zh-CN" altLang="en-US"/>
          </a:p>
        </p:txBody>
      </p:sp>
    </p:spTree>
    <p:extLst>
      <p:ext uri="{BB962C8B-B14F-4D97-AF65-F5344CB8AC3E}">
        <p14:creationId xmlns:p14="http://schemas.microsoft.com/office/powerpoint/2010/main" val="1251440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380.png"/><Relationship Id="rId18" Type="http://schemas.openxmlformats.org/officeDocument/2006/relationships/image" Target="../media/image430.png"/><Relationship Id="rId3" Type="http://schemas.openxmlformats.org/officeDocument/2006/relationships/image" Target="../media/image56.png"/><Relationship Id="rId21" Type="http://schemas.openxmlformats.org/officeDocument/2006/relationships/image" Target="../media/image460.png"/><Relationship Id="rId7" Type="http://schemas.openxmlformats.org/officeDocument/2006/relationships/image" Target="../media/image60.jpg"/><Relationship Id="rId12" Type="http://schemas.openxmlformats.org/officeDocument/2006/relationships/image" Target="../media/image65.png"/><Relationship Id="rId17" Type="http://schemas.openxmlformats.org/officeDocument/2006/relationships/image" Target="../media/image420.png"/><Relationship Id="rId2" Type="http://schemas.openxmlformats.org/officeDocument/2006/relationships/notesSlide" Target="../notesSlides/notesSlide25.xml"/><Relationship Id="rId16" Type="http://schemas.openxmlformats.org/officeDocument/2006/relationships/image" Target="../media/image410.png"/><Relationship Id="rId20" Type="http://schemas.openxmlformats.org/officeDocument/2006/relationships/image" Target="../media/image450.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400.png"/><Relationship Id="rId23" Type="http://schemas.openxmlformats.org/officeDocument/2006/relationships/image" Target="../media/image480.png"/><Relationship Id="rId10" Type="http://schemas.openxmlformats.org/officeDocument/2006/relationships/image" Target="../media/image63.png"/><Relationship Id="rId19" Type="http://schemas.openxmlformats.org/officeDocument/2006/relationships/image" Target="../media/image440.png"/><Relationship Id="rId4" Type="http://schemas.openxmlformats.org/officeDocument/2006/relationships/image" Target="../media/image57.png"/><Relationship Id="rId9" Type="http://schemas.openxmlformats.org/officeDocument/2006/relationships/image" Target="../media/image62.jpg"/><Relationship Id="rId14" Type="http://schemas.openxmlformats.org/officeDocument/2006/relationships/image" Target="../media/image390.png"/><Relationship Id="rId22" Type="http://schemas.openxmlformats.org/officeDocument/2006/relationships/image" Target="../media/image470.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jpeg"/><Relationship Id="rId3" Type="http://schemas.openxmlformats.org/officeDocument/2006/relationships/image" Target="../media/image74.jpeg"/><Relationship Id="rId7" Type="http://schemas.openxmlformats.org/officeDocument/2006/relationships/image" Target="../media/image76.png"/><Relationship Id="rId12"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63.png"/><Relationship Id="rId5" Type="http://schemas.openxmlformats.org/officeDocument/2006/relationships/image" Target="../media/image64.png"/><Relationship Id="rId10" Type="http://schemas.openxmlformats.org/officeDocument/2006/relationships/image" Target="../media/image79.png"/><Relationship Id="rId4" Type="http://schemas.openxmlformats.org/officeDocument/2006/relationships/image" Target="../media/image56.png"/><Relationship Id="rId9" Type="http://schemas.openxmlformats.org/officeDocument/2006/relationships/image" Target="../media/image7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27.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jpeg"/><Relationship Id="rId2" Type="http://schemas.openxmlformats.org/officeDocument/2006/relationships/notesSlide" Target="../notesSlides/notesSlide32.xml"/><Relationship Id="rId16" Type="http://schemas.openxmlformats.org/officeDocument/2006/relationships/image" Target="../media/image93.jpeg"/><Relationship Id="rId1" Type="http://schemas.openxmlformats.org/officeDocument/2006/relationships/slideLayout" Target="../slideLayouts/slideLayout1.xml"/><Relationship Id="rId6" Type="http://schemas.openxmlformats.org/officeDocument/2006/relationships/image" Target="../media/image83.jp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jpg"/><Relationship Id="rId10" Type="http://schemas.openxmlformats.org/officeDocument/2006/relationships/image" Target="../media/image87.jpeg"/><Relationship Id="rId4" Type="http://schemas.openxmlformats.org/officeDocument/2006/relationships/image" Target="../media/image26.jpeg"/><Relationship Id="rId9" Type="http://schemas.openxmlformats.org/officeDocument/2006/relationships/image" Target="../media/image86.png"/><Relationship Id="rId14" Type="http://schemas.openxmlformats.org/officeDocument/2006/relationships/image" Target="../media/image91.jpeg"/></Relationships>
</file>

<file path=ppt/slides/_rels/slide3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020.png"/><Relationship Id="rId3" Type="http://schemas.openxmlformats.org/officeDocument/2006/relationships/image" Target="../media/image970.png"/><Relationship Id="rId7" Type="http://schemas.openxmlformats.org/officeDocument/2006/relationships/image" Target="../media/image1010.png"/><Relationship Id="rId12" Type="http://schemas.openxmlformats.org/officeDocument/2006/relationships/image" Target="../media/image106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000.png"/><Relationship Id="rId11" Type="http://schemas.openxmlformats.org/officeDocument/2006/relationships/image" Target="../media/image1050.png"/><Relationship Id="rId5" Type="http://schemas.openxmlformats.org/officeDocument/2006/relationships/image" Target="../media/image990.png"/><Relationship Id="rId10" Type="http://schemas.openxmlformats.org/officeDocument/2006/relationships/image" Target="../media/image1040.png"/><Relationship Id="rId4" Type="http://schemas.openxmlformats.org/officeDocument/2006/relationships/image" Target="../media/image113.png"/><Relationship Id="rId9" Type="http://schemas.openxmlformats.org/officeDocument/2006/relationships/image" Target="../media/image1030.png"/></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48.xml"/><Relationship Id="rId16"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4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360.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39.png"/><Relationship Id="rId2" Type="http://schemas.openxmlformats.org/officeDocument/2006/relationships/notesSlide" Target="../notesSlides/notesSlide49.xml"/><Relationship Id="rId16"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36.png"/><Relationship Id="rId11" Type="http://schemas.openxmlformats.org/officeDocument/2006/relationships/image" Target="../media/image1340.png"/><Relationship Id="rId5" Type="http://schemas.openxmlformats.org/officeDocument/2006/relationships/image" Target="../media/image135.png"/><Relationship Id="rId15" Type="http://schemas.openxmlformats.org/officeDocument/2006/relationships/image" Target="../media/image141.png"/><Relationship Id="rId10" Type="http://schemas.openxmlformats.org/officeDocument/2006/relationships/image" Target="../media/image1330.png"/><Relationship Id="rId4" Type="http://schemas.openxmlformats.org/officeDocument/2006/relationships/image" Target="../media/image134.png"/><Relationship Id="rId9" Type="http://schemas.openxmlformats.org/officeDocument/2006/relationships/image" Target="../media/image1320.png"/><Relationship Id="rId14" Type="http://schemas.openxmlformats.org/officeDocument/2006/relationships/image" Target="../media/image1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410.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0.png"/><Relationship Id="rId10" Type="http://schemas.openxmlformats.org/officeDocument/2006/relationships/image" Target="../media/image148.png"/><Relationship Id="rId4" Type="http://schemas.openxmlformats.org/officeDocument/2006/relationships/image" Target="../media/image1420.png"/><Relationship Id="rId9" Type="http://schemas.openxmlformats.org/officeDocument/2006/relationships/image" Target="../media/image1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46.png"/><Relationship Id="rId18" Type="http://schemas.openxmlformats.org/officeDocument/2006/relationships/image" Target="../media/image165.png"/><Relationship Id="rId3" Type="http://schemas.openxmlformats.org/officeDocument/2006/relationships/image" Target="../media/image152.png"/><Relationship Id="rId21" Type="http://schemas.openxmlformats.org/officeDocument/2006/relationships/image" Target="../media/image168.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4.png"/><Relationship Id="rId2" Type="http://schemas.openxmlformats.org/officeDocument/2006/relationships/notesSlide" Target="../notesSlides/notesSlide56.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1.png"/><Relationship Id="rId5" Type="http://schemas.openxmlformats.org/officeDocument/2006/relationships/image" Target="../media/image154.png"/><Relationship Id="rId15" Type="http://schemas.openxmlformats.org/officeDocument/2006/relationships/image" Target="../media/image145.png"/><Relationship Id="rId23" Type="http://schemas.openxmlformats.org/officeDocument/2006/relationships/image" Target="../media/image170.png"/><Relationship Id="rId10" Type="http://schemas.openxmlformats.org/officeDocument/2006/relationships/image" Target="../media/image159.png"/><Relationship Id="rId19" Type="http://schemas.openxmlformats.org/officeDocument/2006/relationships/image" Target="../media/image16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2.png"/><Relationship Id="rId22" Type="http://schemas.openxmlformats.org/officeDocument/2006/relationships/image" Target="../media/image169.png"/></Relationships>
</file>

<file path=ppt/slides/_rels/slide5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46.png"/><Relationship Id="rId18" Type="http://schemas.openxmlformats.org/officeDocument/2006/relationships/image" Target="../media/image165.png"/><Relationship Id="rId3" Type="http://schemas.openxmlformats.org/officeDocument/2006/relationships/image" Target="../media/image152.png"/><Relationship Id="rId21" Type="http://schemas.openxmlformats.org/officeDocument/2006/relationships/image" Target="../media/image168.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4.png"/><Relationship Id="rId2" Type="http://schemas.openxmlformats.org/officeDocument/2006/relationships/notesSlide" Target="../notesSlides/notesSlide59.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1.png"/><Relationship Id="rId5" Type="http://schemas.openxmlformats.org/officeDocument/2006/relationships/image" Target="../media/image154.png"/><Relationship Id="rId15" Type="http://schemas.openxmlformats.org/officeDocument/2006/relationships/image" Target="../media/image145.png"/><Relationship Id="rId23" Type="http://schemas.openxmlformats.org/officeDocument/2006/relationships/image" Target="../media/image170.png"/><Relationship Id="rId10" Type="http://schemas.openxmlformats.org/officeDocument/2006/relationships/image" Target="../media/image159.png"/><Relationship Id="rId19" Type="http://schemas.openxmlformats.org/officeDocument/2006/relationships/image" Target="../media/image16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2.png"/><Relationship Id="rId22" Type="http://schemas.openxmlformats.org/officeDocument/2006/relationships/image" Target="../media/image16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png"/><Relationship Id="rId3" Type="http://schemas.openxmlformats.org/officeDocument/2006/relationships/image" Target="../media/image179.png"/><Relationship Id="rId21" Type="http://schemas.openxmlformats.org/officeDocument/2006/relationships/image" Target="../media/image197.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3.png"/><Relationship Id="rId2" Type="http://schemas.openxmlformats.org/officeDocument/2006/relationships/notesSlide" Target="../notesSlides/notesSlide62.xml"/><Relationship Id="rId16" Type="http://schemas.openxmlformats.org/officeDocument/2006/relationships/image" Target="../media/image192.png"/><Relationship Id="rId20" Type="http://schemas.openxmlformats.org/officeDocument/2006/relationships/image" Target="../media/image196.png"/><Relationship Id="rId1" Type="http://schemas.openxmlformats.org/officeDocument/2006/relationships/slideLayout" Target="../slideLayouts/slideLayout1.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5" Type="http://schemas.openxmlformats.org/officeDocument/2006/relationships/image" Target="../media/image191.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png"/></Relationships>
</file>

<file path=ppt/slides/_rels/slide63.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notesSlide" Target="../notesSlides/notesSlide63.xml"/><Relationship Id="rId16"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5" Type="http://schemas.openxmlformats.org/officeDocument/2006/relationships/image" Target="../media/image21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g"/><Relationship Id="rId18" Type="http://schemas.openxmlformats.org/officeDocument/2006/relationships/image" Target="../media/image16.jp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JPEG"/><Relationship Id="rId12" Type="http://schemas.openxmlformats.org/officeDocument/2006/relationships/image" Target="../media/image10.jpg"/><Relationship Id="rId17" Type="http://schemas.openxmlformats.org/officeDocument/2006/relationships/image" Target="../media/image15.jpg"/><Relationship Id="rId2" Type="http://schemas.openxmlformats.org/officeDocument/2006/relationships/notesSlide" Target="../notesSlides/notesSlide7.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5" Type="http://schemas.openxmlformats.org/officeDocument/2006/relationships/image" Target="../media/image13.jpg"/><Relationship Id="rId10" Type="http://schemas.openxmlformats.org/officeDocument/2006/relationships/image" Target="../media/image8.JPEG"/><Relationship Id="rId19" Type="http://schemas.openxmlformats.org/officeDocument/2006/relationships/image" Target="../media/image17.jp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ctrTitle"/>
          </p:nvPr>
        </p:nvSpPr>
        <p:spPr>
          <a:xfrm>
            <a:off x="34212" y="976060"/>
            <a:ext cx="12157788" cy="2621902"/>
          </a:xfrm>
        </p:spPr>
        <p:txBody>
          <a:bodyPr>
            <a:noAutofit/>
          </a:bodyPr>
          <a:lstStyle/>
          <a:p>
            <a:pPr algn="ctr" eaLnBrk="1" fontAlgn="auto" hangingPunct="1">
              <a:spcAft>
                <a:spcPts val="0"/>
              </a:spcAft>
              <a:defRPr/>
            </a:pPr>
            <a:r>
              <a:rPr lang="en-US" altLang="ko-KR" sz="4200" cap="none" dirty="0" smtClean="0">
                <a:solidFill>
                  <a:schemeClr val="bg1">
                    <a:lumMod val="85000"/>
                  </a:schemeClr>
                </a:solidFill>
                <a:latin typeface="Arial" panose="020B0604020202020204" pitchFamily="34" charset="0"/>
                <a:cs typeface="Arial" panose="020B0604020202020204" pitchFamily="34" charset="0"/>
              </a:rPr>
              <a:t>L</a:t>
            </a:r>
            <a:r>
              <a:rPr lang="en-US" altLang="zh-CN" sz="4200" cap="none" dirty="0" smtClean="0">
                <a:solidFill>
                  <a:schemeClr val="bg1">
                    <a:lumMod val="85000"/>
                  </a:schemeClr>
                </a:solidFill>
                <a:latin typeface="Arial" panose="020B0604020202020204" pitchFamily="34" charset="0"/>
                <a:cs typeface="Arial" panose="020B0604020202020204" pitchFamily="34" charset="0"/>
              </a:rPr>
              <a:t>earning from Imperfect Data: Transfer Learning, Weakly Supervised Learning, and Curriculum Learning for Image Understanding and Super-Resolution</a:t>
            </a:r>
            <a:endParaRPr lang="en-US" altLang="ko-KR" sz="4200" b="1" dirty="0" smtClean="0">
              <a:solidFill>
                <a:schemeClr val="bg1"/>
              </a:solidFill>
              <a:latin typeface="Arial" panose="020B0604020202020204" pitchFamily="34" charset="0"/>
              <a:cs typeface="Arial" panose="020B0604020202020204" pitchFamily="34" charset="0"/>
            </a:endParaRPr>
          </a:p>
        </p:txBody>
      </p:sp>
      <p:sp>
        <p:nvSpPr>
          <p:cNvPr id="23" name="Rectangle 3"/>
          <p:cNvSpPr>
            <a:spLocks noGrp="1" noChangeArrowheads="1"/>
          </p:cNvSpPr>
          <p:nvPr>
            <p:ph type="subTitle" idx="1"/>
          </p:nvPr>
        </p:nvSpPr>
        <p:spPr>
          <a:xfrm>
            <a:off x="2326351" y="4806538"/>
            <a:ext cx="7880236" cy="1322098"/>
          </a:xfrm>
        </p:spPr>
        <p:txBody>
          <a:bodyPr>
            <a:normAutofit/>
          </a:bodyPr>
          <a:lstStyle/>
          <a:p>
            <a:pPr algn="ctr" eaLnBrk="1" hangingPunct="1">
              <a:lnSpc>
                <a:spcPct val="90000"/>
              </a:lnSpc>
              <a:spcBef>
                <a:spcPct val="0"/>
              </a:spcBef>
            </a:pPr>
            <a:r>
              <a:rPr lang="en-US" altLang="ko-KR" sz="2800"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Weifeng</a:t>
            </a: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ko-KR" sz="2800"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Ge</a:t>
            </a: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a:t>
            </a:r>
          </a:p>
          <a:p>
            <a:pPr algn="ctr" eaLnBrk="1" hangingPunct="1">
              <a:lnSpc>
                <a:spcPct val="90000"/>
              </a:lnSpc>
              <a:spcBef>
                <a:spcPct val="0"/>
              </a:spcBef>
            </a:pP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t>
            </a:r>
          </a:p>
          <a:p>
            <a:pPr algn="ctr" eaLnBrk="1" hangingPunct="1">
              <a:lnSpc>
                <a:spcPct val="90000"/>
              </a:lnSpc>
              <a:spcBef>
                <a:spcPct val="0"/>
              </a:spcBef>
            </a:pP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The University of Hong Kong</a:t>
            </a:r>
          </a:p>
        </p:txBody>
      </p:sp>
      <p:sp>
        <p:nvSpPr>
          <p:cNvPr id="4" name="Rectangle 3"/>
          <p:cNvSpPr txBox="1">
            <a:spLocks noChangeArrowheads="1"/>
          </p:cNvSpPr>
          <p:nvPr/>
        </p:nvSpPr>
        <p:spPr>
          <a:xfrm>
            <a:off x="2326351" y="5011288"/>
            <a:ext cx="7880236" cy="9125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pPr>
            <a:endPar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906194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157003" y="452051"/>
            <a:ext cx="8474933"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Examples of Retrieved Source Images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045" y="1285361"/>
            <a:ext cx="9881161" cy="5215264"/>
          </a:xfrm>
          <a:prstGeom prst="rect">
            <a:avLst/>
          </a:prstGeom>
        </p:spPr>
      </p:pic>
      <p:sp>
        <p:nvSpPr>
          <p:cNvPr id="3" name="TextBox 2"/>
          <p:cNvSpPr txBox="1"/>
          <p:nvPr/>
        </p:nvSpPr>
        <p:spPr>
          <a:xfrm>
            <a:off x="157003" y="1034838"/>
            <a:ext cx="1607789" cy="5663089"/>
          </a:xfrm>
          <a:prstGeom prst="rect">
            <a:avLst/>
          </a:prstGeom>
          <a:noFill/>
        </p:spPr>
        <p:txBody>
          <a:bodyPr wrap="square" rtlCol="0">
            <a:spAutoFit/>
          </a:bodyPr>
          <a:lstStyle/>
          <a:p>
            <a:r>
              <a:rPr lang="en-US" i="1" u="sng" dirty="0" smtClean="0">
                <a:solidFill>
                  <a:schemeClr val="bg1">
                    <a:lumMod val="75000"/>
                  </a:schemeClr>
                </a:solidFill>
              </a:rPr>
              <a:t>Target / Source</a:t>
            </a:r>
          </a:p>
          <a:p>
            <a:endParaRPr lang="en-US" sz="1600" dirty="0" smtClean="0">
              <a:solidFill>
                <a:schemeClr val="bg1"/>
              </a:solidFill>
            </a:endParaRPr>
          </a:p>
          <a:p>
            <a:endParaRPr lang="en-US" sz="1600" dirty="0">
              <a:solidFill>
                <a:schemeClr val="bg1"/>
              </a:solidFill>
            </a:endParaRPr>
          </a:p>
          <a:p>
            <a:r>
              <a:rPr lang="en-US" dirty="0" smtClean="0">
                <a:solidFill>
                  <a:schemeClr val="bg1"/>
                </a:solidFill>
              </a:rPr>
              <a:t>Stanford Dogs</a:t>
            </a:r>
          </a:p>
          <a:p>
            <a:r>
              <a:rPr lang="en-US" dirty="0" smtClean="0">
                <a:solidFill>
                  <a:schemeClr val="bg1"/>
                </a:solidFill>
              </a:rPr>
              <a:t>/ ImageNet</a:t>
            </a:r>
          </a:p>
          <a:p>
            <a:endParaRPr lang="en-US" sz="1600" dirty="0" smtClean="0">
              <a:solidFill>
                <a:schemeClr val="bg1"/>
              </a:solidFill>
            </a:endParaRPr>
          </a:p>
          <a:p>
            <a:endParaRPr lang="en-US" sz="1600" dirty="0">
              <a:solidFill>
                <a:schemeClr val="bg1"/>
              </a:solidFill>
            </a:endParaRPr>
          </a:p>
          <a:p>
            <a:r>
              <a:rPr lang="en-US" dirty="0" smtClean="0">
                <a:solidFill>
                  <a:schemeClr val="bg1"/>
                </a:solidFill>
              </a:rPr>
              <a:t>Oxford Flowers</a:t>
            </a:r>
          </a:p>
          <a:p>
            <a:r>
              <a:rPr lang="en-US" dirty="0" smtClean="0">
                <a:solidFill>
                  <a:schemeClr val="bg1"/>
                </a:solidFill>
              </a:rPr>
              <a:t>/ ImageNet</a:t>
            </a:r>
          </a:p>
          <a:p>
            <a:endParaRPr lang="en-US" sz="1600" dirty="0" smtClean="0">
              <a:solidFill>
                <a:schemeClr val="bg1"/>
              </a:solidFill>
            </a:endParaRPr>
          </a:p>
          <a:p>
            <a:endParaRPr lang="en-US" sz="1600" dirty="0" smtClean="0">
              <a:solidFill>
                <a:schemeClr val="bg1"/>
              </a:solidFill>
            </a:endParaRPr>
          </a:p>
          <a:p>
            <a:r>
              <a:rPr lang="en-US" dirty="0" smtClean="0">
                <a:solidFill>
                  <a:schemeClr val="bg1"/>
                </a:solidFill>
              </a:rPr>
              <a:t>Caltech 256</a:t>
            </a:r>
          </a:p>
          <a:p>
            <a:r>
              <a:rPr lang="en-US" dirty="0" smtClean="0">
                <a:solidFill>
                  <a:schemeClr val="bg1"/>
                </a:solidFill>
              </a:rPr>
              <a:t>/ ImageNet</a:t>
            </a:r>
            <a:endParaRPr lang="en-US" dirty="0">
              <a:solidFill>
                <a:schemeClr val="bg1"/>
              </a:solidFill>
            </a:endParaRPr>
          </a:p>
          <a:p>
            <a:endParaRPr lang="en-US" sz="1600" dirty="0">
              <a:solidFill>
                <a:schemeClr val="bg1"/>
              </a:solidFill>
            </a:endParaRPr>
          </a:p>
          <a:p>
            <a:endParaRPr lang="en-US" sz="1600" dirty="0" smtClean="0">
              <a:solidFill>
                <a:schemeClr val="bg1"/>
              </a:solidFill>
            </a:endParaRPr>
          </a:p>
          <a:p>
            <a:r>
              <a:rPr lang="en-US" dirty="0" smtClean="0">
                <a:solidFill>
                  <a:schemeClr val="bg1"/>
                </a:solidFill>
              </a:rPr>
              <a:t>MIT Indoor 67</a:t>
            </a:r>
          </a:p>
          <a:p>
            <a:r>
              <a:rPr lang="en-US" dirty="0" smtClean="0">
                <a:solidFill>
                  <a:schemeClr val="bg1"/>
                </a:solidFill>
              </a:rPr>
              <a:t>/ ImageNet</a:t>
            </a:r>
            <a:endParaRPr lang="en-US" dirty="0">
              <a:solidFill>
                <a:schemeClr val="bg1"/>
              </a:solidFill>
            </a:endParaRPr>
          </a:p>
          <a:p>
            <a:endParaRPr lang="en-US" sz="1600" dirty="0" smtClean="0">
              <a:solidFill>
                <a:schemeClr val="bg1"/>
              </a:solidFill>
            </a:endParaRPr>
          </a:p>
          <a:p>
            <a:endParaRPr lang="en-US" sz="1600" dirty="0">
              <a:solidFill>
                <a:schemeClr val="bg1"/>
              </a:solidFill>
            </a:endParaRPr>
          </a:p>
          <a:p>
            <a:r>
              <a:rPr lang="en-US" dirty="0" smtClean="0">
                <a:solidFill>
                  <a:schemeClr val="bg1"/>
                </a:solidFill>
              </a:rPr>
              <a:t>MIT Indoor 67</a:t>
            </a:r>
          </a:p>
          <a:p>
            <a:r>
              <a:rPr lang="en-US" dirty="0" smtClean="0">
                <a:solidFill>
                  <a:schemeClr val="bg1"/>
                </a:solidFill>
              </a:rPr>
              <a:t>/ Places</a:t>
            </a:r>
            <a:endParaRPr lang="en-US" dirty="0">
              <a:solidFill>
                <a:schemeClr val="bg1"/>
              </a:solidFill>
            </a:endParaRPr>
          </a:p>
        </p:txBody>
      </p:sp>
      <p:sp>
        <p:nvSpPr>
          <p:cNvPr id="5" name="TextBox 4"/>
          <p:cNvSpPr txBox="1"/>
          <p:nvPr/>
        </p:nvSpPr>
        <p:spPr>
          <a:xfrm>
            <a:off x="2249424" y="6473952"/>
            <a:ext cx="9125712" cy="400110"/>
          </a:xfrm>
          <a:prstGeom prst="rect">
            <a:avLst/>
          </a:prstGeom>
          <a:noFill/>
        </p:spPr>
        <p:txBody>
          <a:bodyPr wrap="square" rtlCol="0">
            <a:spAutoFit/>
          </a:bodyPr>
          <a:lstStyle/>
          <a:p>
            <a:r>
              <a:rPr lang="en-US" sz="2000" dirty="0" smtClean="0">
                <a:solidFill>
                  <a:schemeClr val="bg1"/>
                </a:solidFill>
              </a:rPr>
              <a:t>Target                 1</a:t>
            </a:r>
            <a:r>
              <a:rPr lang="en-US" sz="2000" baseline="30000" dirty="0" smtClean="0">
                <a:solidFill>
                  <a:schemeClr val="bg1"/>
                </a:solidFill>
              </a:rPr>
              <a:t>st</a:t>
            </a:r>
            <a:r>
              <a:rPr lang="en-US" sz="2000" dirty="0" smtClean="0">
                <a:solidFill>
                  <a:schemeClr val="bg1"/>
                </a:solidFill>
              </a:rPr>
              <a:t> NN                10</a:t>
            </a:r>
            <a:r>
              <a:rPr lang="en-US" sz="2000" baseline="30000" dirty="0" smtClean="0">
                <a:solidFill>
                  <a:schemeClr val="bg1"/>
                </a:solidFill>
              </a:rPr>
              <a:t>th</a:t>
            </a:r>
            <a:r>
              <a:rPr lang="en-US" sz="2000" dirty="0" smtClean="0">
                <a:solidFill>
                  <a:schemeClr val="bg1"/>
                </a:solidFill>
              </a:rPr>
              <a:t> NN                20</a:t>
            </a:r>
            <a:r>
              <a:rPr lang="en-US" sz="2000" baseline="30000" dirty="0" smtClean="0">
                <a:solidFill>
                  <a:schemeClr val="bg1"/>
                </a:solidFill>
              </a:rPr>
              <a:t>th</a:t>
            </a:r>
            <a:r>
              <a:rPr lang="en-US" sz="2000" dirty="0" smtClean="0">
                <a:solidFill>
                  <a:schemeClr val="bg1"/>
                </a:solidFill>
              </a:rPr>
              <a:t> NN              30</a:t>
            </a:r>
            <a:r>
              <a:rPr lang="en-US" sz="2000" baseline="30000" dirty="0" smtClean="0">
                <a:solidFill>
                  <a:schemeClr val="bg1"/>
                </a:solidFill>
              </a:rPr>
              <a:t>th</a:t>
            </a:r>
            <a:r>
              <a:rPr lang="en-US" sz="2000" dirty="0" smtClean="0">
                <a:solidFill>
                  <a:schemeClr val="bg1"/>
                </a:solidFill>
              </a:rPr>
              <a:t> NN               40</a:t>
            </a:r>
            <a:r>
              <a:rPr lang="en-US" sz="2000" baseline="30000" dirty="0" smtClean="0">
                <a:solidFill>
                  <a:schemeClr val="bg1"/>
                </a:solidFill>
              </a:rPr>
              <a:t>th</a:t>
            </a:r>
            <a:r>
              <a:rPr lang="en-US" sz="2000" dirty="0" smtClean="0">
                <a:solidFill>
                  <a:schemeClr val="bg1"/>
                </a:solidFill>
              </a:rPr>
              <a:t> NN</a:t>
            </a:r>
            <a:endParaRPr lang="en-US" sz="2000" dirty="0">
              <a:solidFill>
                <a:schemeClr val="bg1"/>
              </a:solidFill>
            </a:endParaRPr>
          </a:p>
        </p:txBody>
      </p:sp>
    </p:spTree>
    <p:extLst>
      <p:ext uri="{BB962C8B-B14F-4D97-AF65-F5344CB8AC3E}">
        <p14:creationId xmlns:p14="http://schemas.microsoft.com/office/powerpoint/2010/main" val="489959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Experimental Results  I</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1323" y="1585618"/>
            <a:ext cx="4387565" cy="954107"/>
          </a:xfrm>
          <a:prstGeom prst="rect">
            <a:avLst/>
          </a:prstGeom>
          <a:noFill/>
        </p:spPr>
        <p:txBody>
          <a:bodyPr wrap="square" rtlCol="0">
            <a:spAutoFit/>
          </a:bodyPr>
          <a:lstStyle/>
          <a:p>
            <a:pPr marL="342900" indent="-342900">
              <a:buFont typeface="Wingdings" panose="05000000000000000000" pitchFamily="2" charset="2"/>
              <a:buChar char="§"/>
            </a:pPr>
            <a:r>
              <a:rPr lang="en-US" altLang="zh-CN" sz="2800" dirty="0" smtClean="0">
                <a:solidFill>
                  <a:schemeClr val="bg1"/>
                </a:solidFill>
                <a:latin typeface="Times New Roman" panose="02020603050405020304" pitchFamily="18" charset="0"/>
                <a:cs typeface="Times New Roman" panose="02020603050405020304" pitchFamily="18" charset="0"/>
              </a:rPr>
              <a:t>Fine-Grained Object Recognition </a:t>
            </a:r>
          </a:p>
        </p:txBody>
      </p:sp>
      <p:graphicFrame>
        <p:nvGraphicFramePr>
          <p:cNvPr id="2" name="表格 1"/>
          <p:cNvGraphicFramePr>
            <a:graphicFrameLocks noGrp="1"/>
          </p:cNvGraphicFramePr>
          <p:nvPr>
            <p:extLst/>
          </p:nvPr>
        </p:nvGraphicFramePr>
        <p:xfrm>
          <a:off x="5233481" y="1305985"/>
          <a:ext cx="6887183" cy="5486400"/>
        </p:xfrm>
        <a:graphic>
          <a:graphicData uri="http://schemas.openxmlformats.org/drawingml/2006/table">
            <a:tbl>
              <a:tblPr firstRow="1" bandRow="1">
                <a:tableStyleId>{5C22544A-7EE6-4342-B048-85BDC9FD1C3A}</a:tableStyleId>
              </a:tblPr>
              <a:tblGrid>
                <a:gridCol w="4795968"/>
                <a:gridCol w="2091215"/>
              </a:tblGrid>
              <a:tr h="334249">
                <a:tc>
                  <a:txBody>
                    <a:bodyPr/>
                    <a:lstStyle/>
                    <a:p>
                      <a:r>
                        <a:rPr lang="en-US" altLang="zh-CN" dirty="0" smtClean="0">
                          <a:latin typeface="Times New Roman" panose="02020603050405020304" pitchFamily="18" charset="0"/>
                          <a:cs typeface="Times New Roman" panose="02020603050405020304" pitchFamily="18" charset="0"/>
                        </a:rPr>
                        <a:t>Method</a:t>
                      </a:r>
                      <a:endParaRPr lang="zh-CN" altLang="en-US" dirty="0">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latin typeface="Times New Roman" panose="02020603050405020304" pitchFamily="18" charset="0"/>
                          <a:cs typeface="Times New Roman" panose="02020603050405020304" pitchFamily="18" charset="0"/>
                        </a:rPr>
                        <a:t>mean Class </a:t>
                      </a:r>
                      <a:r>
                        <a:rPr lang="en-US" altLang="zh-CN" dirty="0" err="1" smtClean="0">
                          <a:latin typeface="Times New Roman" panose="02020603050405020304" pitchFamily="18" charset="0"/>
                          <a:cs typeface="Times New Roman" panose="02020603050405020304" pitchFamily="18" charset="0"/>
                        </a:rPr>
                        <a:t>Acc</a:t>
                      </a:r>
                      <a:r>
                        <a:rPr lang="en-US" altLang="zh-CN"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chemeClr val="bg1"/>
                          </a:solidFill>
                          <a:latin typeface="Times New Roman" panose="02020603050405020304" pitchFamily="18" charset="0"/>
                          <a:cs typeface="Times New Roman" panose="02020603050405020304" pitchFamily="18" charset="0"/>
                        </a:rPr>
                        <a:t>HAR-CNN</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49.4</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chemeClr val="bg1"/>
                          </a:solidFill>
                          <a:latin typeface="Times New Roman" panose="02020603050405020304" pitchFamily="18" charset="0"/>
                          <a:cs typeface="Times New Roman" panose="02020603050405020304" pitchFamily="18" charset="0"/>
                        </a:rPr>
                        <a:t>Local</a:t>
                      </a:r>
                      <a:r>
                        <a:rPr lang="en-US" altLang="zh-CN" baseline="0" dirty="0" smtClean="0">
                          <a:solidFill>
                            <a:schemeClr val="bg1"/>
                          </a:solidFill>
                          <a:latin typeface="Times New Roman" panose="02020603050405020304" pitchFamily="18" charset="0"/>
                          <a:cs typeface="Times New Roman" panose="02020603050405020304" pitchFamily="18" charset="0"/>
                        </a:rPr>
                        <a:t> Alignment</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57.0</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chemeClr val="bg1"/>
                          </a:solidFill>
                          <a:latin typeface="Times New Roman" panose="02020603050405020304" pitchFamily="18" charset="0"/>
                          <a:cs typeface="Times New Roman" panose="02020603050405020304" pitchFamily="18" charset="0"/>
                        </a:rPr>
                        <a:t>Multi Scale</a:t>
                      </a:r>
                      <a:r>
                        <a:rPr lang="en-US" altLang="zh-CN" baseline="0" dirty="0" smtClean="0">
                          <a:solidFill>
                            <a:schemeClr val="bg1"/>
                          </a:solidFill>
                          <a:latin typeface="Times New Roman" panose="02020603050405020304" pitchFamily="18" charset="0"/>
                          <a:cs typeface="Times New Roman" panose="02020603050405020304" pitchFamily="18" charset="0"/>
                        </a:rPr>
                        <a:t> Metric Learning</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70.3</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err="1" smtClean="0">
                          <a:solidFill>
                            <a:schemeClr val="bg1"/>
                          </a:solidFill>
                          <a:latin typeface="Times New Roman" panose="02020603050405020304" pitchFamily="18" charset="0"/>
                          <a:cs typeface="Times New Roman" panose="02020603050405020304" pitchFamily="18" charset="0"/>
                        </a:rPr>
                        <a:t>MagNet</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75.1</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chemeClr val="bg1"/>
                          </a:solidFill>
                          <a:latin typeface="Times New Roman" panose="02020603050405020304" pitchFamily="18" charset="0"/>
                          <a:cs typeface="Times New Roman" panose="02020603050405020304" pitchFamily="18" charset="0"/>
                        </a:rPr>
                        <a:t>Web Data + Original Data</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85.9</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FF00"/>
                          </a:solidFill>
                          <a:latin typeface="Times New Roman" panose="02020603050405020304" pitchFamily="18" charset="0"/>
                          <a:cs typeface="Times New Roman" panose="02020603050405020304" pitchFamily="18" charset="0"/>
                        </a:rPr>
                        <a:t>Training from scratch using target domain</a:t>
                      </a:r>
                      <a:r>
                        <a:rPr lang="en-US" altLang="zh-CN" baseline="0" dirty="0" smtClean="0">
                          <a:solidFill>
                            <a:srgbClr val="FFFF00"/>
                          </a:solidFill>
                          <a:latin typeface="Times New Roman" panose="02020603050405020304" pitchFamily="18" charset="0"/>
                          <a:cs typeface="Times New Roman" panose="02020603050405020304" pitchFamily="18" charset="0"/>
                        </a:rPr>
                        <a:t> only</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FF00"/>
                          </a:solidFill>
                          <a:latin typeface="Times New Roman" panose="02020603050405020304" pitchFamily="18" charset="0"/>
                          <a:cs typeface="Times New Roman" panose="02020603050405020304" pitchFamily="18" charset="0"/>
                        </a:rPr>
                        <a:t>53.8</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FF00"/>
                          </a:solidFill>
                          <a:latin typeface="Times New Roman" panose="02020603050405020304" pitchFamily="18" charset="0"/>
                          <a:cs typeface="Times New Roman" panose="02020603050405020304" pitchFamily="18" charset="0"/>
                        </a:rPr>
                        <a:t>Selective joint</a:t>
                      </a:r>
                      <a:r>
                        <a:rPr lang="en-US" altLang="zh-CN" baseline="0" dirty="0" smtClean="0">
                          <a:solidFill>
                            <a:srgbClr val="FFFF00"/>
                          </a:solidFill>
                          <a:latin typeface="Times New Roman" panose="02020603050405020304" pitchFamily="18" charset="0"/>
                          <a:cs typeface="Times New Roman" panose="02020603050405020304" pitchFamily="18" charset="0"/>
                        </a:rPr>
                        <a:t> training from scratch</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FF00"/>
                          </a:solidFill>
                          <a:latin typeface="Times New Roman" panose="02020603050405020304" pitchFamily="18" charset="0"/>
                          <a:cs typeface="Times New Roman" panose="02020603050405020304" pitchFamily="18" charset="0"/>
                        </a:rPr>
                        <a:t>83.4</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92D050"/>
                          </a:solidFill>
                          <a:latin typeface="Times New Roman" panose="02020603050405020304" pitchFamily="18" charset="0"/>
                          <a:cs typeface="Times New Roman" panose="02020603050405020304" pitchFamily="18" charset="0"/>
                        </a:rPr>
                        <a:t>Fine-tuning w/o source domain</a:t>
                      </a:r>
                      <a:endParaRPr lang="zh-CN" altLang="en-US" dirty="0">
                        <a:solidFill>
                          <a:srgbClr val="92D05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92D050"/>
                          </a:solidFill>
                          <a:latin typeface="Times New Roman" panose="02020603050405020304" pitchFamily="18" charset="0"/>
                          <a:cs typeface="Times New Roman" panose="02020603050405020304" pitchFamily="18" charset="0"/>
                        </a:rPr>
                        <a:t>80.4</a:t>
                      </a:r>
                      <a:endParaRPr lang="zh-CN" altLang="en-US" dirty="0">
                        <a:solidFill>
                          <a:srgbClr val="92D05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FF00"/>
                          </a:solidFill>
                          <a:latin typeface="Times New Roman" panose="02020603050405020304" pitchFamily="18" charset="0"/>
                          <a:cs typeface="Times New Roman" panose="02020603050405020304" pitchFamily="18" charset="0"/>
                        </a:rPr>
                        <a:t>Joint fine-tuning with all source samples</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FF00"/>
                          </a:solidFill>
                          <a:latin typeface="Times New Roman" panose="02020603050405020304" pitchFamily="18" charset="0"/>
                          <a:cs typeface="Times New Roman" panose="02020603050405020304" pitchFamily="18" charset="0"/>
                        </a:rPr>
                        <a:t>85.6</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FF00"/>
                          </a:solidFill>
                          <a:latin typeface="Times New Roman" panose="02020603050405020304" pitchFamily="18" charset="0"/>
                          <a:cs typeface="Times New Roman" panose="02020603050405020304" pitchFamily="18" charset="0"/>
                        </a:rPr>
                        <a:t>Selective joint FT with random source samples</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FF00"/>
                          </a:solidFill>
                          <a:latin typeface="Times New Roman" panose="02020603050405020304" pitchFamily="18" charset="0"/>
                          <a:cs typeface="Times New Roman" panose="02020603050405020304" pitchFamily="18" charset="0"/>
                        </a:rPr>
                        <a:t>85.5</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FF00"/>
                          </a:solidFill>
                          <a:latin typeface="Times New Roman" panose="02020603050405020304" pitchFamily="18" charset="0"/>
                          <a:cs typeface="Times New Roman" panose="02020603050405020304" pitchFamily="18" charset="0"/>
                        </a:rPr>
                        <a:t>Selective joint FT w/o adaptive NN retrieval</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FF00"/>
                          </a:solidFill>
                          <a:latin typeface="Times New Roman" panose="02020603050405020304" pitchFamily="18" charset="0"/>
                          <a:cs typeface="Times New Roman" panose="02020603050405020304" pitchFamily="18" charset="0"/>
                        </a:rPr>
                        <a:t>88.3</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FF00"/>
                          </a:solidFill>
                          <a:latin typeface="Times New Roman" panose="02020603050405020304" pitchFamily="18" charset="0"/>
                          <a:cs typeface="Times New Roman" panose="02020603050405020304" pitchFamily="18" charset="0"/>
                        </a:rPr>
                        <a:t>Selective joint FT with Gabor filter bank</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FF00"/>
                          </a:solidFill>
                          <a:latin typeface="Times New Roman" panose="02020603050405020304" pitchFamily="18" charset="0"/>
                          <a:cs typeface="Times New Roman" panose="02020603050405020304" pitchFamily="18" charset="0"/>
                        </a:rPr>
                        <a:t>87.5</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0000"/>
                          </a:solidFill>
                          <a:latin typeface="Times New Roman" panose="02020603050405020304" pitchFamily="18" charset="0"/>
                          <a:cs typeface="Times New Roman" panose="02020603050405020304" pitchFamily="18" charset="0"/>
                        </a:rPr>
                        <a:t>Selective joint fine-tuning</a:t>
                      </a:r>
                      <a:endParaRPr lang="zh-CN" altLang="en-US" dirty="0">
                        <a:solidFill>
                          <a:srgbClr val="FF00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0000"/>
                          </a:solidFill>
                          <a:latin typeface="Times New Roman" panose="02020603050405020304" pitchFamily="18" charset="0"/>
                          <a:cs typeface="Times New Roman" panose="02020603050405020304" pitchFamily="18" charset="0"/>
                        </a:rPr>
                        <a:t>90.2</a:t>
                      </a:r>
                      <a:endParaRPr lang="zh-CN" altLang="en-US" dirty="0">
                        <a:solidFill>
                          <a:srgbClr val="FF00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01AF05"/>
                          </a:solidFill>
                          <a:latin typeface="Times New Roman" panose="02020603050405020304" pitchFamily="18" charset="0"/>
                          <a:cs typeface="Times New Roman" panose="02020603050405020304" pitchFamily="18" charset="0"/>
                        </a:rPr>
                        <a:t>Selective</a:t>
                      </a:r>
                      <a:r>
                        <a:rPr lang="en-US" altLang="zh-CN" baseline="0" dirty="0" smtClean="0">
                          <a:solidFill>
                            <a:srgbClr val="01AF05"/>
                          </a:solidFill>
                          <a:latin typeface="Times New Roman" panose="02020603050405020304" pitchFamily="18" charset="0"/>
                          <a:cs typeface="Times New Roman" panose="02020603050405020304" pitchFamily="18" charset="0"/>
                        </a:rPr>
                        <a:t> joint FT with Model Fusion</a:t>
                      </a:r>
                      <a:endParaRPr lang="zh-CN" altLang="en-US" dirty="0">
                        <a:solidFill>
                          <a:srgbClr val="01AF05"/>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01AF05"/>
                          </a:solidFill>
                          <a:latin typeface="Times New Roman" panose="02020603050405020304" pitchFamily="18" charset="0"/>
                          <a:cs typeface="Times New Roman" panose="02020603050405020304" pitchFamily="18" charset="0"/>
                        </a:rPr>
                        <a:t>90.3</a:t>
                      </a:r>
                      <a:endParaRPr lang="zh-CN" altLang="en-US" dirty="0">
                        <a:solidFill>
                          <a:srgbClr val="01AF05"/>
                        </a:solidFill>
                        <a:latin typeface="Times New Roman" panose="02020603050405020304" pitchFamily="18" charset="0"/>
                        <a:cs typeface="Times New Roman" panose="02020603050405020304" pitchFamily="18" charset="0"/>
                      </a:endParaRPr>
                    </a:p>
                  </a:txBody>
                  <a:tcPr>
                    <a:solidFill>
                      <a:schemeClr val="tx1"/>
                    </a:solidFill>
                  </a:tcPr>
                </a:tc>
              </a:tr>
            </a:tbl>
          </a:graphicData>
        </a:graphic>
      </p:graphicFrame>
      <p:sp>
        <p:nvSpPr>
          <p:cNvPr id="13" name="文本框 12"/>
          <p:cNvSpPr txBox="1"/>
          <p:nvPr/>
        </p:nvSpPr>
        <p:spPr>
          <a:xfrm>
            <a:off x="700391" y="5576674"/>
            <a:ext cx="4533090" cy="830997"/>
          </a:xfrm>
          <a:prstGeom prst="rect">
            <a:avLst/>
          </a:prstGeom>
          <a:noFill/>
        </p:spPr>
        <p:txBody>
          <a:bodyPr wrap="square" rtlCol="0">
            <a:spAutoFit/>
          </a:bodyPr>
          <a:lstStyle/>
          <a:p>
            <a:r>
              <a:rPr lang="en-US" altLang="zh-CN" sz="2400" dirty="0" smtClean="0">
                <a:solidFill>
                  <a:schemeClr val="bg1"/>
                </a:solidFill>
                <a:latin typeface="Times New Roman" panose="02020603050405020304" pitchFamily="18" charset="0"/>
                <a:cs typeface="Times New Roman" panose="02020603050405020304" pitchFamily="18" charset="0"/>
              </a:rPr>
              <a:t>A comparison of classification performance on Stanford Dogs 120.</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551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Experimental Results  II</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1323" y="1338730"/>
            <a:ext cx="11601792" cy="66120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altLang="zh-CN" sz="2800" dirty="0" smtClean="0">
                <a:solidFill>
                  <a:schemeClr val="bg1"/>
                </a:solidFill>
                <a:latin typeface="Times New Roman" panose="02020603050405020304" pitchFamily="18" charset="0"/>
                <a:cs typeface="Times New Roman" panose="02020603050405020304" pitchFamily="18" charset="0"/>
              </a:rPr>
              <a:t>Scene Classification </a:t>
            </a:r>
          </a:p>
        </p:txBody>
      </p:sp>
      <p:graphicFrame>
        <p:nvGraphicFramePr>
          <p:cNvPr id="2" name="表格 1"/>
          <p:cNvGraphicFramePr>
            <a:graphicFrameLocks noGrp="1"/>
          </p:cNvGraphicFramePr>
          <p:nvPr>
            <p:extLst/>
          </p:nvPr>
        </p:nvGraphicFramePr>
        <p:xfrm>
          <a:off x="2286175" y="2111152"/>
          <a:ext cx="6887183" cy="4023360"/>
        </p:xfrm>
        <a:graphic>
          <a:graphicData uri="http://schemas.openxmlformats.org/drawingml/2006/table">
            <a:tbl>
              <a:tblPr firstRow="1" bandRow="1">
                <a:tableStyleId>{5C22544A-7EE6-4342-B048-85BDC9FD1C3A}</a:tableStyleId>
              </a:tblPr>
              <a:tblGrid>
                <a:gridCol w="4795968"/>
                <a:gridCol w="2091215"/>
              </a:tblGrid>
              <a:tr h="334249">
                <a:tc>
                  <a:txBody>
                    <a:bodyPr/>
                    <a:lstStyle/>
                    <a:p>
                      <a:r>
                        <a:rPr lang="en-US" altLang="zh-CN" dirty="0" smtClean="0">
                          <a:latin typeface="Times New Roman" panose="02020603050405020304" pitchFamily="18" charset="0"/>
                          <a:cs typeface="Times New Roman" panose="02020603050405020304" pitchFamily="18" charset="0"/>
                        </a:rPr>
                        <a:t>Method</a:t>
                      </a:r>
                      <a:endParaRPr lang="zh-CN" altLang="en-US" dirty="0">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latin typeface="Times New Roman" panose="02020603050405020304" pitchFamily="18" charset="0"/>
                          <a:cs typeface="Times New Roman" panose="02020603050405020304" pitchFamily="18" charset="0"/>
                        </a:rPr>
                        <a:t>mean Class </a:t>
                      </a:r>
                      <a:r>
                        <a:rPr lang="en-US" altLang="zh-CN" dirty="0" err="1" smtClean="0">
                          <a:latin typeface="Times New Roman" panose="02020603050405020304" pitchFamily="18" charset="0"/>
                          <a:cs typeface="Times New Roman" panose="02020603050405020304" pitchFamily="18" charset="0"/>
                        </a:rPr>
                        <a:t>Acc</a:t>
                      </a:r>
                      <a:r>
                        <a:rPr lang="en-US" altLang="zh-CN"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err="1" smtClean="0">
                          <a:solidFill>
                            <a:schemeClr val="bg1"/>
                          </a:solidFill>
                          <a:latin typeface="Times New Roman" panose="02020603050405020304" pitchFamily="18" charset="0"/>
                          <a:cs typeface="Times New Roman" panose="02020603050405020304" pitchFamily="18" charset="0"/>
                        </a:rPr>
                        <a:t>MetaObject</a:t>
                      </a:r>
                      <a:r>
                        <a:rPr lang="en-US" altLang="zh-CN" dirty="0" smtClean="0">
                          <a:solidFill>
                            <a:schemeClr val="bg1"/>
                          </a:solidFill>
                          <a:latin typeface="Times New Roman" panose="02020603050405020304" pitchFamily="18" charset="0"/>
                          <a:cs typeface="Times New Roman" panose="02020603050405020304" pitchFamily="18" charset="0"/>
                        </a:rPr>
                        <a:t>-CNN</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78.9</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chemeClr val="bg1"/>
                          </a:solidFill>
                          <a:latin typeface="Times New Roman" panose="02020603050405020304" pitchFamily="18" charset="0"/>
                          <a:cs typeface="Times New Roman" panose="02020603050405020304" pitchFamily="18" charset="0"/>
                        </a:rPr>
                        <a:t>MPP</a:t>
                      </a:r>
                      <a:r>
                        <a:rPr lang="en-US" altLang="zh-CN" baseline="0" dirty="0" smtClean="0">
                          <a:solidFill>
                            <a:schemeClr val="bg1"/>
                          </a:solidFill>
                          <a:latin typeface="Times New Roman" panose="02020603050405020304" pitchFamily="18" charset="0"/>
                          <a:cs typeface="Times New Roman" panose="02020603050405020304" pitchFamily="18" charset="0"/>
                        </a:rPr>
                        <a:t> + DFSL</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80.8</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chemeClr val="bg1"/>
                          </a:solidFill>
                          <a:latin typeface="Times New Roman" panose="02020603050405020304" pitchFamily="18" charset="0"/>
                          <a:cs typeface="Times New Roman" panose="02020603050405020304" pitchFamily="18" charset="0"/>
                        </a:rPr>
                        <a:t>VGG-19 + FV</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81.0</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chemeClr val="bg1"/>
                          </a:solidFill>
                          <a:latin typeface="Times New Roman" panose="02020603050405020304" pitchFamily="18" charset="0"/>
                          <a:cs typeface="Times New Roman" panose="02020603050405020304" pitchFamily="18" charset="0"/>
                        </a:rPr>
                        <a:t>VGG-19 + </a:t>
                      </a:r>
                      <a:r>
                        <a:rPr lang="en-US" altLang="zh-CN" dirty="0" err="1" smtClean="0">
                          <a:solidFill>
                            <a:schemeClr val="bg1"/>
                          </a:solidFill>
                          <a:latin typeface="Times New Roman" panose="02020603050405020304" pitchFamily="18" charset="0"/>
                          <a:cs typeface="Times New Roman" panose="02020603050405020304" pitchFamily="18" charset="0"/>
                        </a:rPr>
                        <a:t>GoogleNet</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84.7</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chemeClr val="bg1"/>
                          </a:solidFill>
                          <a:latin typeface="Times New Roman" panose="02020603050405020304" pitchFamily="18" charset="0"/>
                          <a:cs typeface="Times New Roman" panose="02020603050405020304" pitchFamily="18" charset="0"/>
                        </a:rPr>
                        <a:t>Multi scale + multi model ensemble</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chemeClr val="bg1"/>
                          </a:solidFill>
                          <a:latin typeface="Times New Roman" panose="02020603050405020304" pitchFamily="18" charset="0"/>
                          <a:cs typeface="Times New Roman" panose="02020603050405020304" pitchFamily="18" charset="0"/>
                        </a:rPr>
                        <a:t>86.0</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92D050"/>
                          </a:solidFill>
                          <a:latin typeface="Times New Roman" panose="02020603050405020304" pitchFamily="18" charset="0"/>
                          <a:cs typeface="Times New Roman" panose="02020603050405020304" pitchFamily="18" charset="0"/>
                        </a:rPr>
                        <a:t>Fine-tuning w/o source domain</a:t>
                      </a:r>
                      <a:endParaRPr lang="zh-CN" altLang="en-US" dirty="0">
                        <a:solidFill>
                          <a:srgbClr val="92D05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92D050"/>
                          </a:solidFill>
                          <a:latin typeface="Times New Roman" panose="02020603050405020304" pitchFamily="18" charset="0"/>
                          <a:cs typeface="Times New Roman" panose="02020603050405020304" pitchFamily="18" charset="0"/>
                        </a:rPr>
                        <a:t>81.7</a:t>
                      </a:r>
                      <a:endParaRPr lang="zh-CN" altLang="en-US" dirty="0">
                        <a:solidFill>
                          <a:srgbClr val="92D05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FF00"/>
                          </a:solidFill>
                          <a:latin typeface="Times New Roman" panose="02020603050405020304" pitchFamily="18" charset="0"/>
                          <a:cs typeface="Times New Roman" panose="02020603050405020304" pitchFamily="18" charset="0"/>
                        </a:rPr>
                        <a:t>Selective joint FT with ImageNet (</a:t>
                      </a:r>
                      <a:r>
                        <a:rPr lang="en-US" altLang="zh-CN" dirty="0" err="1" smtClean="0">
                          <a:solidFill>
                            <a:srgbClr val="FFFF00"/>
                          </a:solidFill>
                          <a:latin typeface="Times New Roman" panose="02020603050405020304" pitchFamily="18" charset="0"/>
                          <a:cs typeface="Times New Roman" panose="02020603050405020304" pitchFamily="18" charset="0"/>
                        </a:rPr>
                        <a:t>i</a:t>
                      </a:r>
                      <a:r>
                        <a:rPr lang="en-US" altLang="zh-CN" dirty="0" smtClean="0">
                          <a:solidFill>
                            <a:srgbClr val="FFFF00"/>
                          </a:solidFill>
                          <a:latin typeface="Times New Roman" panose="02020603050405020304" pitchFamily="18" charset="0"/>
                          <a:cs typeface="Times New Roman" panose="02020603050405020304" pitchFamily="18" charset="0"/>
                        </a:rPr>
                        <a:t>)</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FF00"/>
                          </a:solidFill>
                          <a:latin typeface="Times New Roman" panose="02020603050405020304" pitchFamily="18" charset="0"/>
                          <a:cs typeface="Times New Roman" panose="02020603050405020304" pitchFamily="18" charset="0"/>
                        </a:rPr>
                        <a:t>82.8</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FF00"/>
                          </a:solidFill>
                          <a:latin typeface="Times New Roman" panose="02020603050405020304" pitchFamily="18" charset="0"/>
                          <a:cs typeface="Times New Roman" panose="02020603050405020304" pitchFamily="18" charset="0"/>
                        </a:rPr>
                        <a:t>Selective joint FT with Places (ii)</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FF00"/>
                          </a:solidFill>
                          <a:latin typeface="Times New Roman" panose="02020603050405020304" pitchFamily="18" charset="0"/>
                          <a:cs typeface="Times New Roman" panose="02020603050405020304" pitchFamily="18" charset="0"/>
                        </a:rPr>
                        <a:t>85.8</a:t>
                      </a:r>
                      <a:endParaRPr lang="zh-CN" altLang="en-US"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FF0000"/>
                          </a:solidFill>
                          <a:latin typeface="Times New Roman" panose="02020603050405020304" pitchFamily="18" charset="0"/>
                          <a:cs typeface="Times New Roman" panose="02020603050405020304" pitchFamily="18" charset="0"/>
                        </a:rPr>
                        <a:t>Selective joint FT with hybrid data (iii)</a:t>
                      </a:r>
                      <a:endParaRPr lang="zh-CN" altLang="en-US" dirty="0">
                        <a:solidFill>
                          <a:srgbClr val="FF00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FF0000"/>
                          </a:solidFill>
                          <a:latin typeface="Times New Roman" panose="02020603050405020304" pitchFamily="18" charset="0"/>
                          <a:cs typeface="Times New Roman" panose="02020603050405020304" pitchFamily="18" charset="0"/>
                        </a:rPr>
                        <a:t>85.5</a:t>
                      </a:r>
                      <a:endParaRPr lang="zh-CN" altLang="en-US" dirty="0">
                        <a:solidFill>
                          <a:srgbClr val="FF0000"/>
                        </a:solidFill>
                        <a:latin typeface="Times New Roman" panose="02020603050405020304" pitchFamily="18" charset="0"/>
                        <a:cs typeface="Times New Roman" panose="02020603050405020304" pitchFamily="18" charset="0"/>
                      </a:endParaRPr>
                    </a:p>
                  </a:txBody>
                  <a:tcPr>
                    <a:solidFill>
                      <a:schemeClr val="tx1"/>
                    </a:solidFill>
                  </a:tcPr>
                </a:tc>
              </a:tr>
              <a:tr h="334249">
                <a:tc>
                  <a:txBody>
                    <a:bodyPr/>
                    <a:lstStyle/>
                    <a:p>
                      <a:r>
                        <a:rPr lang="en-US" altLang="zh-CN" dirty="0" smtClean="0">
                          <a:solidFill>
                            <a:srgbClr val="01AF05"/>
                          </a:solidFill>
                          <a:latin typeface="Times New Roman" panose="02020603050405020304" pitchFamily="18" charset="0"/>
                          <a:cs typeface="Times New Roman" panose="02020603050405020304" pitchFamily="18" charset="0"/>
                        </a:rPr>
                        <a:t>Average the output of (ii) and (iii)</a:t>
                      </a:r>
                      <a:endParaRPr lang="zh-CN" altLang="en-US" dirty="0">
                        <a:solidFill>
                          <a:srgbClr val="01AF05"/>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dirty="0" smtClean="0">
                          <a:solidFill>
                            <a:srgbClr val="01AF05"/>
                          </a:solidFill>
                          <a:latin typeface="Times New Roman" panose="02020603050405020304" pitchFamily="18" charset="0"/>
                          <a:cs typeface="Times New Roman" panose="02020603050405020304" pitchFamily="18" charset="0"/>
                        </a:rPr>
                        <a:t>86.9</a:t>
                      </a:r>
                      <a:endParaRPr lang="zh-CN" altLang="en-US" dirty="0">
                        <a:solidFill>
                          <a:srgbClr val="01AF05"/>
                        </a:solidFill>
                        <a:latin typeface="Times New Roman" panose="02020603050405020304" pitchFamily="18" charset="0"/>
                        <a:cs typeface="Times New Roman" panose="02020603050405020304" pitchFamily="18" charset="0"/>
                      </a:endParaRPr>
                    </a:p>
                  </a:txBody>
                  <a:tcPr>
                    <a:solidFill>
                      <a:schemeClr val="tx1"/>
                    </a:solidFill>
                  </a:tcPr>
                </a:tc>
              </a:tr>
            </a:tbl>
          </a:graphicData>
        </a:graphic>
      </p:graphicFrame>
      <p:sp>
        <p:nvSpPr>
          <p:cNvPr id="13" name="文本框 12"/>
          <p:cNvSpPr txBox="1"/>
          <p:nvPr/>
        </p:nvSpPr>
        <p:spPr>
          <a:xfrm>
            <a:off x="1837944" y="6142301"/>
            <a:ext cx="7818120" cy="461665"/>
          </a:xfrm>
          <a:prstGeom prst="rect">
            <a:avLst/>
          </a:prstGeom>
          <a:noFill/>
        </p:spPr>
        <p:txBody>
          <a:bodyPr wrap="square" rtlCol="0">
            <a:spAutoFit/>
          </a:bodyPr>
          <a:lstStyle/>
          <a:p>
            <a:r>
              <a:rPr lang="en-US" altLang="zh-CN" sz="2400" dirty="0" smtClean="0">
                <a:solidFill>
                  <a:schemeClr val="bg1"/>
                </a:solidFill>
                <a:latin typeface="Times New Roman" panose="02020603050405020304" pitchFamily="18" charset="0"/>
                <a:cs typeface="Times New Roman" panose="02020603050405020304" pitchFamily="18" charset="0"/>
              </a:rPr>
              <a:t>A comparison of classification performance on MIT Indoor 67.</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6298182" y="1469278"/>
            <a:ext cx="5750351" cy="400110"/>
          </a:xfrm>
          <a:prstGeom prst="rect">
            <a:avLst/>
          </a:prstGeom>
          <a:noFill/>
        </p:spPr>
        <p:txBody>
          <a:bodyPr wrap="square" rtlCol="0">
            <a:spAutoFit/>
          </a:bodyPr>
          <a:lstStyle/>
          <a:p>
            <a:r>
              <a:rPr lang="en-US" altLang="zh-CN" sz="2000" u="sng" dirty="0">
                <a:solidFill>
                  <a:srgbClr val="FFFF00"/>
                </a:solidFill>
              </a:rPr>
              <a:t>https://github.com/ZYYSzj/Selective-Joint-Fine-tuning</a:t>
            </a:r>
            <a:endParaRPr lang="zh-CN" altLang="en-US" sz="2000" u="sng" dirty="0">
              <a:solidFill>
                <a:srgbClr val="FFFF00"/>
              </a:solidFill>
            </a:endParaRPr>
          </a:p>
        </p:txBody>
      </p:sp>
    </p:spTree>
    <p:extLst>
      <p:ext uri="{BB962C8B-B14F-4D97-AF65-F5344CB8AC3E}">
        <p14:creationId xmlns:p14="http://schemas.microsoft.com/office/powerpoint/2010/main" val="2078652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ctrTitle"/>
          </p:nvPr>
        </p:nvSpPr>
        <p:spPr>
          <a:xfrm>
            <a:off x="0" y="1310589"/>
            <a:ext cx="12192000" cy="1687385"/>
          </a:xfrm>
        </p:spPr>
        <p:txBody>
          <a:bodyPr>
            <a:noAutofit/>
          </a:bodyPr>
          <a:lstStyle/>
          <a:p>
            <a:pPr algn="ctr" eaLnBrk="1" fontAlgn="auto" hangingPunct="1">
              <a:spcAft>
                <a:spcPts val="0"/>
              </a:spcAft>
              <a:defRPr/>
            </a:pPr>
            <a:r>
              <a:rPr lang="en-US" altLang="ko-KR" sz="3800" cap="none" dirty="0" smtClean="0">
                <a:solidFill>
                  <a:schemeClr val="bg1"/>
                </a:solidFill>
                <a:latin typeface="Arial" panose="020B0604020202020204" pitchFamily="34" charset="0"/>
                <a:cs typeface="Arial" panose="020B0604020202020204" pitchFamily="34" charset="0"/>
              </a:rPr>
              <a:t>M</a:t>
            </a:r>
            <a:r>
              <a:rPr lang="en-US" altLang="zh-CN" sz="3800" cap="none" dirty="0" smtClean="0">
                <a:solidFill>
                  <a:schemeClr val="bg1"/>
                </a:solidFill>
                <a:latin typeface="Arial" panose="020B0604020202020204" pitchFamily="34" charset="0"/>
                <a:cs typeface="Arial" panose="020B0604020202020204" pitchFamily="34" charset="0"/>
              </a:rPr>
              <a:t>ulti-Evidence Filtering and Fusion for Multi-Label Classification, Object Detection and Semantic Segmentation Based on Weakly Supervised Learning</a:t>
            </a:r>
            <a:endParaRPr lang="en-US" altLang="ko-KR" sz="3800" b="1" dirty="0" smtClean="0">
              <a:solidFill>
                <a:schemeClr val="bg1"/>
              </a:solidFill>
              <a:latin typeface="Arial" panose="020B0604020202020204" pitchFamily="34" charset="0"/>
              <a:cs typeface="Arial" panose="020B0604020202020204" pitchFamily="34" charset="0"/>
            </a:endParaRPr>
          </a:p>
        </p:txBody>
      </p:sp>
      <p:sp>
        <p:nvSpPr>
          <p:cNvPr id="23" name="Rectangle 3"/>
          <p:cNvSpPr>
            <a:spLocks noGrp="1" noChangeArrowheads="1"/>
          </p:cNvSpPr>
          <p:nvPr>
            <p:ph type="subTitle" idx="1"/>
          </p:nvPr>
        </p:nvSpPr>
        <p:spPr>
          <a:xfrm>
            <a:off x="2151669" y="3972875"/>
            <a:ext cx="7880236" cy="1289590"/>
          </a:xfrm>
        </p:spPr>
        <p:txBody>
          <a:bodyPr>
            <a:normAutofit/>
          </a:bodyPr>
          <a:lstStyle/>
          <a:p>
            <a:pPr algn="ctr" eaLnBrk="1" hangingPunct="1">
              <a:lnSpc>
                <a:spcPct val="90000"/>
              </a:lnSpc>
              <a:spcBef>
                <a:spcPct val="0"/>
              </a:spcBef>
            </a:pPr>
            <a:r>
              <a:rPr lang="en-US" altLang="ko-KR" sz="2800"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Weifeng</a:t>
            </a: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ko-KR" sz="2800"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Ge</a:t>
            </a: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ko-KR" sz="2800"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Sibei</a:t>
            </a: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Yang         </a:t>
            </a:r>
            <a:r>
              <a:rPr lang="en-US" altLang="ko-KR" sz="2800"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Yizhou</a:t>
            </a: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Yu</a:t>
            </a:r>
          </a:p>
          <a:p>
            <a:pPr algn="ctr" eaLnBrk="1" hangingPunct="1">
              <a:lnSpc>
                <a:spcPct val="90000"/>
              </a:lnSpc>
              <a:spcBef>
                <a:spcPct val="0"/>
              </a:spcBef>
            </a:pP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The University of Hong Kong</a:t>
            </a:r>
          </a:p>
          <a:p>
            <a:pPr algn="ctr" eaLnBrk="1" hangingPunct="1">
              <a:lnSpc>
                <a:spcPct val="90000"/>
              </a:lnSpc>
              <a:spcBef>
                <a:spcPct val="0"/>
              </a:spcBef>
            </a:pP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a:t>
            </a:r>
          </a:p>
          <a:p>
            <a:pPr algn="ctr" eaLnBrk="1" hangingPunct="1">
              <a:lnSpc>
                <a:spcPct val="90000"/>
              </a:lnSpc>
              <a:spcBef>
                <a:spcPct val="0"/>
              </a:spcBef>
            </a:pPr>
            <a:endPar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4" name="Rectangle 3"/>
          <p:cNvSpPr txBox="1">
            <a:spLocks noChangeArrowheads="1"/>
          </p:cNvSpPr>
          <p:nvPr/>
        </p:nvSpPr>
        <p:spPr>
          <a:xfrm>
            <a:off x="2326351" y="5011288"/>
            <a:ext cx="7880236" cy="9125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pPr>
            <a:endPar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836009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群組 34"/>
          <p:cNvGrpSpPr/>
          <p:nvPr/>
        </p:nvGrpSpPr>
        <p:grpSpPr>
          <a:xfrm>
            <a:off x="3287488" y="1930756"/>
            <a:ext cx="2385037" cy="4033111"/>
            <a:chOff x="2269106" y="2643430"/>
            <a:chExt cx="4114188" cy="6957117"/>
          </a:xfrm>
        </p:grpSpPr>
        <p:grpSp>
          <p:nvGrpSpPr>
            <p:cNvPr id="26" name="群組 25"/>
            <p:cNvGrpSpPr/>
            <p:nvPr/>
          </p:nvGrpSpPr>
          <p:grpSpPr>
            <a:xfrm>
              <a:off x="2269106" y="2643430"/>
              <a:ext cx="4114188" cy="5303177"/>
              <a:chOff x="4681247" y="2932376"/>
              <a:chExt cx="3284533" cy="4233755"/>
            </a:xfrm>
          </p:grpSpPr>
          <p:pic>
            <p:nvPicPr>
              <p:cNvPr id="24"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1247" y="2932376"/>
                <a:ext cx="3284533" cy="4233755"/>
              </a:xfrm>
              <a:prstGeom prst="rect">
                <a:avLst/>
              </a:prstGeom>
            </p:spPr>
          </p:pic>
          <p:sp>
            <p:nvSpPr>
              <p:cNvPr id="3" name="文字方塊 2"/>
              <p:cNvSpPr txBox="1"/>
              <p:nvPr/>
            </p:nvSpPr>
            <p:spPr>
              <a:xfrm>
                <a:off x="5162742" y="3358040"/>
                <a:ext cx="2625424" cy="520279"/>
              </a:xfrm>
              <a:prstGeom prst="rect">
                <a:avLst/>
              </a:prstGeom>
              <a:noFill/>
            </p:spPr>
            <p:txBody>
              <a:bodyPr wrap="square" rtlCol="0">
                <a:spAutoFit/>
              </a:bodyPr>
              <a:lstStyle/>
              <a:p>
                <a:r>
                  <a:rPr lang="en-US" altLang="zh-TW" sz="1855" b="1" dirty="0">
                    <a:solidFill>
                      <a:schemeClr val="bg1"/>
                    </a:solidFill>
                  </a:rPr>
                  <a:t>Person, Horse</a:t>
                </a:r>
                <a:endParaRPr lang="zh-TW" altLang="en-US" sz="1855" b="1" dirty="0">
                  <a:solidFill>
                    <a:schemeClr val="bg1"/>
                  </a:solidFill>
                </a:endParaRPr>
              </a:p>
            </p:txBody>
          </p:sp>
        </p:grpSp>
        <p:sp>
          <p:nvSpPr>
            <p:cNvPr id="28" name="文本框 678">
              <a:extLst>
                <a:ext uri="{FF2B5EF4-FFF2-40B4-BE49-F238E27FC236}">
                  <a16:creationId xmlns:a16="http://schemas.microsoft.com/office/drawing/2014/main" xmlns="" id="{44B36779-84D1-401B-839D-42B0BBA81616}"/>
                </a:ext>
              </a:extLst>
            </p:cNvPr>
            <p:cNvSpPr txBox="1"/>
            <p:nvPr/>
          </p:nvSpPr>
          <p:spPr>
            <a:xfrm>
              <a:off x="2269106" y="8167077"/>
              <a:ext cx="4114188" cy="1433470"/>
            </a:xfrm>
            <a:prstGeom prst="rect">
              <a:avLst/>
            </a:prstGeom>
            <a:noFill/>
          </p:spPr>
          <p:txBody>
            <a:bodyPr wrap="square" rtlCol="0">
              <a:spAutoFit/>
            </a:bodyPr>
            <a:lstStyle/>
            <a:p>
              <a:pPr algn="ctr"/>
              <a:r>
                <a:rPr lang="en-HK" sz="2400" dirty="0">
                  <a:solidFill>
                    <a:schemeClr val="bg1"/>
                  </a:solidFill>
                  <a:latin typeface="Times New Roman" panose="02020603050405020304" pitchFamily="18" charset="0"/>
                  <a:cs typeface="Times New Roman" panose="02020603050405020304" pitchFamily="18" charset="0"/>
                </a:rPr>
                <a:t>(a) Image Classification</a:t>
              </a:r>
            </a:p>
          </p:txBody>
        </p:sp>
      </p:grpSp>
      <p:grpSp>
        <p:nvGrpSpPr>
          <p:cNvPr id="36" name="群組 35"/>
          <p:cNvGrpSpPr/>
          <p:nvPr/>
        </p:nvGrpSpPr>
        <p:grpSpPr>
          <a:xfrm>
            <a:off x="6116733" y="1930756"/>
            <a:ext cx="2463374" cy="4029376"/>
            <a:chOff x="8049796" y="2649872"/>
            <a:chExt cx="4249320" cy="6950674"/>
          </a:xfrm>
        </p:grpSpPr>
        <p:grpSp>
          <p:nvGrpSpPr>
            <p:cNvPr id="2" name="群組 1"/>
            <p:cNvGrpSpPr/>
            <p:nvPr/>
          </p:nvGrpSpPr>
          <p:grpSpPr>
            <a:xfrm>
              <a:off x="8184928" y="2649872"/>
              <a:ext cx="4114188" cy="5303177"/>
              <a:chOff x="11270911" y="2648603"/>
              <a:chExt cx="3284533" cy="4233755"/>
            </a:xfrm>
          </p:grpSpPr>
          <p:grpSp>
            <p:nvGrpSpPr>
              <p:cNvPr id="13" name="群組 12"/>
              <p:cNvGrpSpPr/>
              <p:nvPr/>
            </p:nvGrpSpPr>
            <p:grpSpPr>
              <a:xfrm>
                <a:off x="11270911" y="2648603"/>
                <a:ext cx="3284533" cy="4233755"/>
                <a:chOff x="1200825" y="594737"/>
                <a:chExt cx="1121954" cy="1409489"/>
              </a:xfrm>
            </p:grpSpPr>
            <p:pic>
              <p:nvPicPr>
                <p:cNvPr id="14"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0825" y="594737"/>
                  <a:ext cx="1121954" cy="1409489"/>
                </a:xfrm>
                <a:prstGeom prst="rect">
                  <a:avLst/>
                </a:prstGeom>
              </p:spPr>
            </p:pic>
            <p:sp>
              <p:nvSpPr>
                <p:cNvPr id="15" name="文本框 11"/>
                <p:cNvSpPr txBox="1"/>
                <p:nvPr/>
              </p:nvSpPr>
              <p:spPr>
                <a:xfrm>
                  <a:off x="1872104" y="699710"/>
                  <a:ext cx="444967" cy="173210"/>
                </a:xfrm>
                <a:prstGeom prst="rect">
                  <a:avLst/>
                </a:prstGeom>
                <a:solidFill>
                  <a:srgbClr val="FFFF00"/>
                </a:solidFill>
              </p:spPr>
              <p:txBody>
                <a:bodyPr wrap="square" rtlCol="0">
                  <a:spAutoFit/>
                </a:bodyPr>
                <a:lstStyle/>
                <a:p>
                  <a:pPr algn="ctr"/>
                  <a:r>
                    <a:rPr lang="en-US" altLang="zh-CN" sz="1855" dirty="0">
                      <a:latin typeface="Adobe Gothic Std B" panose="020B0800000000000000" pitchFamily="34" charset="-128"/>
                      <a:ea typeface="Adobe Gothic Std B" panose="020B0800000000000000" pitchFamily="34" charset="-128"/>
                      <a:cs typeface="Times New Roman" panose="02020603050405020304" pitchFamily="18" charset="0"/>
                    </a:rPr>
                    <a:t>0.978</a:t>
                  </a:r>
                  <a:endParaRPr lang="zh-CN" altLang="en-US" sz="1855" dirty="0">
                    <a:latin typeface="Adobe Gothic Std B" panose="020B0800000000000000" pitchFamily="34" charset="-128"/>
                    <a:cs typeface="Times New Roman" panose="02020603050405020304" pitchFamily="18" charset="0"/>
                  </a:endParaRPr>
                </a:p>
              </p:txBody>
            </p:sp>
          </p:grpSp>
          <p:sp>
            <p:nvSpPr>
              <p:cNvPr id="10" name="矩形 9"/>
              <p:cNvSpPr/>
              <p:nvPr/>
            </p:nvSpPr>
            <p:spPr>
              <a:xfrm>
                <a:off x="11270911" y="4060685"/>
                <a:ext cx="1965177" cy="2821672"/>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4"/>
              </a:p>
            </p:txBody>
          </p:sp>
          <p:sp>
            <p:nvSpPr>
              <p:cNvPr id="11" name="矩形 10"/>
              <p:cNvSpPr/>
              <p:nvPr/>
            </p:nvSpPr>
            <p:spPr>
              <a:xfrm>
                <a:off x="12580883" y="2963916"/>
                <a:ext cx="1957852" cy="3918441"/>
              </a:xfrm>
              <a:prstGeom prst="rect">
                <a:avLst/>
              </a:prstGeom>
              <a:noFill/>
              <a:ln w="60325">
                <a:solidFill>
                  <a:srgbClr val="0EB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4"/>
              </a:p>
            </p:txBody>
          </p:sp>
          <p:sp>
            <p:nvSpPr>
              <p:cNvPr id="17" name="文本框 13"/>
              <p:cNvSpPr txBox="1"/>
              <p:nvPr/>
            </p:nvSpPr>
            <p:spPr>
              <a:xfrm>
                <a:off x="11912852" y="4060685"/>
                <a:ext cx="1302646" cy="520279"/>
              </a:xfrm>
              <a:prstGeom prst="rect">
                <a:avLst/>
              </a:prstGeom>
              <a:solidFill>
                <a:srgbClr val="FFFF00"/>
              </a:solidFill>
            </p:spPr>
            <p:txBody>
              <a:bodyPr wrap="square" rtlCol="0">
                <a:spAutoFit/>
              </a:bodyPr>
              <a:lstStyle/>
              <a:p>
                <a:pPr algn="ctr"/>
                <a:r>
                  <a:rPr lang="en-US" altLang="zh-CN" sz="1855" dirty="0">
                    <a:latin typeface="Adobe Gothic Std B" panose="020B0800000000000000" pitchFamily="34" charset="-128"/>
                    <a:ea typeface="Adobe Gothic Std B" panose="020B0800000000000000" pitchFamily="34" charset="-128"/>
                    <a:cs typeface="Times New Roman" panose="02020603050405020304" pitchFamily="18" charset="0"/>
                  </a:rPr>
                  <a:t>0.796</a:t>
                </a:r>
                <a:endParaRPr lang="zh-CN" altLang="en-US" sz="1855" dirty="0">
                  <a:latin typeface="Adobe Gothic Std B" panose="020B0800000000000000" pitchFamily="34" charset="-128"/>
                  <a:cs typeface="Times New Roman" panose="02020603050405020304" pitchFamily="18" charset="0"/>
                </a:endParaRPr>
              </a:p>
            </p:txBody>
          </p:sp>
        </p:grpSp>
        <p:sp>
          <p:nvSpPr>
            <p:cNvPr id="29" name="文本框 678">
              <a:extLst>
                <a:ext uri="{FF2B5EF4-FFF2-40B4-BE49-F238E27FC236}">
                  <a16:creationId xmlns:a16="http://schemas.microsoft.com/office/drawing/2014/main" xmlns="" id="{44B36779-84D1-401B-839D-42B0BBA81616}"/>
                </a:ext>
              </a:extLst>
            </p:cNvPr>
            <p:cNvSpPr txBox="1"/>
            <p:nvPr/>
          </p:nvSpPr>
          <p:spPr>
            <a:xfrm>
              <a:off x="8049796" y="8167076"/>
              <a:ext cx="4114189" cy="1433470"/>
            </a:xfrm>
            <a:prstGeom prst="rect">
              <a:avLst/>
            </a:prstGeom>
            <a:noFill/>
          </p:spPr>
          <p:txBody>
            <a:bodyPr wrap="square" rtlCol="0">
              <a:spAutoFit/>
            </a:bodyPr>
            <a:lstStyle/>
            <a:p>
              <a:pPr algn="ctr"/>
              <a:r>
                <a:rPr lang="en-HK" sz="2400" dirty="0">
                  <a:solidFill>
                    <a:schemeClr val="bg1"/>
                  </a:solidFill>
                  <a:latin typeface="Times New Roman" panose="02020603050405020304" pitchFamily="18" charset="0"/>
                  <a:cs typeface="Times New Roman" panose="02020603050405020304" pitchFamily="18" charset="0"/>
                </a:rPr>
                <a:t>(b) Object Detection</a:t>
              </a:r>
            </a:p>
          </p:txBody>
        </p:sp>
        <p:sp>
          <p:nvSpPr>
            <p:cNvPr id="30" name="文字方塊 29"/>
            <p:cNvSpPr txBox="1"/>
            <p:nvPr/>
          </p:nvSpPr>
          <p:spPr>
            <a:xfrm>
              <a:off x="9257510" y="5151124"/>
              <a:ext cx="1706530" cy="651698"/>
            </a:xfrm>
            <a:prstGeom prst="rect">
              <a:avLst/>
            </a:prstGeom>
            <a:noFill/>
          </p:spPr>
          <p:txBody>
            <a:bodyPr wrap="square" rtlCol="0">
              <a:spAutoFit/>
            </a:bodyPr>
            <a:lstStyle/>
            <a:p>
              <a:r>
                <a:rPr lang="en-US" altLang="zh-TW" sz="1855" b="1" dirty="0">
                  <a:solidFill>
                    <a:schemeClr val="bg1"/>
                  </a:solidFill>
                </a:rPr>
                <a:t>Person</a:t>
              </a:r>
              <a:endParaRPr lang="zh-TW" altLang="en-US" sz="1855" b="1" dirty="0">
                <a:solidFill>
                  <a:schemeClr val="bg1"/>
                </a:solidFill>
              </a:endParaRPr>
            </a:p>
          </p:txBody>
        </p:sp>
        <p:sp>
          <p:nvSpPr>
            <p:cNvPr id="31" name="文字方塊 30"/>
            <p:cNvSpPr txBox="1"/>
            <p:nvPr/>
          </p:nvSpPr>
          <p:spPr>
            <a:xfrm>
              <a:off x="10965211" y="3698958"/>
              <a:ext cx="1333905" cy="651698"/>
            </a:xfrm>
            <a:prstGeom prst="rect">
              <a:avLst/>
            </a:prstGeom>
            <a:noFill/>
          </p:spPr>
          <p:txBody>
            <a:bodyPr wrap="square" rtlCol="0">
              <a:spAutoFit/>
            </a:bodyPr>
            <a:lstStyle/>
            <a:p>
              <a:r>
                <a:rPr lang="en-US" altLang="zh-TW" sz="1855" b="1" dirty="0">
                  <a:solidFill>
                    <a:schemeClr val="bg1"/>
                  </a:solidFill>
                </a:rPr>
                <a:t>Horse</a:t>
              </a:r>
              <a:endParaRPr lang="zh-TW" altLang="en-US" sz="1855" b="1" dirty="0">
                <a:solidFill>
                  <a:schemeClr val="bg1"/>
                </a:solidFill>
              </a:endParaRPr>
            </a:p>
          </p:txBody>
        </p:sp>
      </p:grpSp>
      <p:grpSp>
        <p:nvGrpSpPr>
          <p:cNvPr id="37" name="群組 36"/>
          <p:cNvGrpSpPr/>
          <p:nvPr/>
        </p:nvGrpSpPr>
        <p:grpSpPr>
          <a:xfrm>
            <a:off x="8895050" y="1930756"/>
            <a:ext cx="2646464" cy="4033110"/>
            <a:chOff x="13877768" y="2643430"/>
            <a:chExt cx="4565150" cy="6957115"/>
          </a:xfrm>
        </p:grpSpPr>
        <p:pic>
          <p:nvPicPr>
            <p:cNvPr id="12"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00750" y="2643430"/>
              <a:ext cx="4119186" cy="5309618"/>
            </a:xfrm>
            <a:prstGeom prst="rect">
              <a:avLst/>
            </a:prstGeom>
          </p:spPr>
        </p:pic>
        <p:sp>
          <p:nvSpPr>
            <p:cNvPr id="32" name="文字方塊 31"/>
            <p:cNvSpPr txBox="1"/>
            <p:nvPr/>
          </p:nvSpPr>
          <p:spPr>
            <a:xfrm>
              <a:off x="14797146" y="5893454"/>
              <a:ext cx="1680740" cy="651698"/>
            </a:xfrm>
            <a:prstGeom prst="rect">
              <a:avLst/>
            </a:prstGeom>
            <a:noFill/>
          </p:spPr>
          <p:txBody>
            <a:bodyPr wrap="square" rtlCol="0">
              <a:spAutoFit/>
            </a:bodyPr>
            <a:lstStyle/>
            <a:p>
              <a:r>
                <a:rPr lang="en-US" altLang="zh-TW" sz="1855" b="1" dirty="0">
                  <a:solidFill>
                    <a:schemeClr val="bg1"/>
                  </a:solidFill>
                </a:rPr>
                <a:t>Person</a:t>
              </a:r>
              <a:endParaRPr lang="zh-TW" altLang="en-US" sz="1855" b="1" dirty="0">
                <a:solidFill>
                  <a:schemeClr val="bg1"/>
                </a:solidFill>
              </a:endParaRPr>
            </a:p>
          </p:txBody>
        </p:sp>
        <p:sp>
          <p:nvSpPr>
            <p:cNvPr id="33" name="文字方塊 32"/>
            <p:cNvSpPr txBox="1"/>
            <p:nvPr/>
          </p:nvSpPr>
          <p:spPr>
            <a:xfrm>
              <a:off x="16477884" y="4831427"/>
              <a:ext cx="1466859" cy="651698"/>
            </a:xfrm>
            <a:prstGeom prst="rect">
              <a:avLst/>
            </a:prstGeom>
            <a:noFill/>
          </p:spPr>
          <p:txBody>
            <a:bodyPr wrap="square" rtlCol="0">
              <a:spAutoFit/>
            </a:bodyPr>
            <a:lstStyle/>
            <a:p>
              <a:r>
                <a:rPr lang="en-US" altLang="zh-TW" sz="1855" b="1" dirty="0">
                  <a:solidFill>
                    <a:schemeClr val="bg1"/>
                  </a:solidFill>
                </a:rPr>
                <a:t>Horse</a:t>
              </a:r>
              <a:endParaRPr lang="zh-TW" altLang="en-US" sz="1855" b="1" dirty="0">
                <a:solidFill>
                  <a:schemeClr val="bg1"/>
                </a:solidFill>
              </a:endParaRPr>
            </a:p>
          </p:txBody>
        </p:sp>
        <p:sp>
          <p:nvSpPr>
            <p:cNvPr id="34" name="文本框 678">
              <a:extLst>
                <a:ext uri="{FF2B5EF4-FFF2-40B4-BE49-F238E27FC236}">
                  <a16:creationId xmlns:a16="http://schemas.microsoft.com/office/drawing/2014/main" xmlns="" id="{44B36779-84D1-401B-839D-42B0BBA81616}"/>
                </a:ext>
              </a:extLst>
            </p:cNvPr>
            <p:cNvSpPr txBox="1"/>
            <p:nvPr/>
          </p:nvSpPr>
          <p:spPr>
            <a:xfrm>
              <a:off x="13877768" y="8167075"/>
              <a:ext cx="4565150" cy="1433470"/>
            </a:xfrm>
            <a:prstGeom prst="rect">
              <a:avLst/>
            </a:prstGeom>
            <a:noFill/>
          </p:spPr>
          <p:txBody>
            <a:bodyPr wrap="square" rtlCol="0">
              <a:spAutoFit/>
            </a:bodyPr>
            <a:lstStyle/>
            <a:p>
              <a:pPr algn="ctr"/>
              <a:r>
                <a:rPr lang="en-HK" sz="2400" dirty="0">
                  <a:solidFill>
                    <a:schemeClr val="bg1"/>
                  </a:solidFill>
                  <a:latin typeface="Times New Roman" panose="02020603050405020304" pitchFamily="18" charset="0"/>
                  <a:cs typeface="Times New Roman" panose="02020603050405020304" pitchFamily="18" charset="0"/>
                </a:rPr>
                <a:t>(</a:t>
              </a:r>
              <a:r>
                <a:rPr lang="en-US" altLang="zh-CN" sz="2400" dirty="0">
                  <a:solidFill>
                    <a:schemeClr val="bg1"/>
                  </a:solidFill>
                  <a:latin typeface="Times New Roman" panose="02020603050405020304" pitchFamily="18" charset="0"/>
                  <a:cs typeface="Times New Roman" panose="02020603050405020304" pitchFamily="18" charset="0"/>
                </a:rPr>
                <a:t>c</a:t>
              </a:r>
              <a:r>
                <a:rPr lang="en-HK" sz="2400" dirty="0">
                  <a:solidFill>
                    <a:schemeClr val="bg1"/>
                  </a:solidFill>
                  <a:latin typeface="Times New Roman" panose="02020603050405020304" pitchFamily="18" charset="0"/>
                  <a:cs typeface="Times New Roman" panose="02020603050405020304" pitchFamily="18" charset="0"/>
                </a:rPr>
                <a:t>) Instance Segmentation</a:t>
              </a:r>
            </a:p>
          </p:txBody>
        </p:sp>
      </p:grpSp>
      <p:grpSp>
        <p:nvGrpSpPr>
          <p:cNvPr id="38" name="群組 37"/>
          <p:cNvGrpSpPr/>
          <p:nvPr/>
        </p:nvGrpSpPr>
        <p:grpSpPr>
          <a:xfrm>
            <a:off x="384993" y="1927021"/>
            <a:ext cx="2582465" cy="4033111"/>
            <a:chOff x="2054899" y="2643430"/>
            <a:chExt cx="4454751" cy="6957117"/>
          </a:xfrm>
        </p:grpSpPr>
        <p:grpSp>
          <p:nvGrpSpPr>
            <p:cNvPr id="39" name="群組 38"/>
            <p:cNvGrpSpPr/>
            <p:nvPr/>
          </p:nvGrpSpPr>
          <p:grpSpPr>
            <a:xfrm>
              <a:off x="2269106" y="2643430"/>
              <a:ext cx="4114188" cy="5303177"/>
              <a:chOff x="4681247" y="2932376"/>
              <a:chExt cx="3284533" cy="4233755"/>
            </a:xfrm>
          </p:grpSpPr>
          <p:pic>
            <p:nvPicPr>
              <p:cNvPr id="41"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1247" y="2932376"/>
                <a:ext cx="3284533" cy="4233755"/>
              </a:xfrm>
              <a:prstGeom prst="rect">
                <a:avLst/>
              </a:prstGeom>
            </p:spPr>
          </p:pic>
          <p:sp>
            <p:nvSpPr>
              <p:cNvPr id="42" name="文字方塊 41"/>
              <p:cNvSpPr txBox="1"/>
              <p:nvPr/>
            </p:nvSpPr>
            <p:spPr>
              <a:xfrm>
                <a:off x="5162742" y="3358040"/>
                <a:ext cx="2625424" cy="520279"/>
              </a:xfrm>
              <a:prstGeom prst="rect">
                <a:avLst/>
              </a:prstGeom>
              <a:noFill/>
            </p:spPr>
            <p:txBody>
              <a:bodyPr wrap="square" rtlCol="0">
                <a:spAutoFit/>
              </a:bodyPr>
              <a:lstStyle/>
              <a:p>
                <a:r>
                  <a:rPr lang="en-US" altLang="zh-TW" sz="1855" b="1" dirty="0">
                    <a:solidFill>
                      <a:schemeClr val="bg1"/>
                    </a:solidFill>
                  </a:rPr>
                  <a:t>Person, Horse</a:t>
                </a:r>
                <a:endParaRPr lang="zh-TW" altLang="en-US" sz="1855" b="1" dirty="0">
                  <a:solidFill>
                    <a:schemeClr val="bg1"/>
                  </a:solidFill>
                </a:endParaRPr>
              </a:p>
            </p:txBody>
          </p:sp>
        </p:grpSp>
        <p:sp>
          <p:nvSpPr>
            <p:cNvPr id="40" name="文本框 678">
              <a:extLst>
                <a:ext uri="{FF2B5EF4-FFF2-40B4-BE49-F238E27FC236}">
                  <a16:creationId xmlns:a16="http://schemas.microsoft.com/office/drawing/2014/main" xmlns="" id="{44B36779-84D1-401B-839D-42B0BBA81616}"/>
                </a:ext>
              </a:extLst>
            </p:cNvPr>
            <p:cNvSpPr txBox="1"/>
            <p:nvPr/>
          </p:nvSpPr>
          <p:spPr>
            <a:xfrm>
              <a:off x="2054899" y="8167077"/>
              <a:ext cx="4454751" cy="1433470"/>
            </a:xfrm>
            <a:prstGeom prst="rect">
              <a:avLst/>
            </a:prstGeom>
            <a:noFill/>
          </p:spPr>
          <p:txBody>
            <a:bodyPr wrap="square" rtlCol="0">
              <a:spAutoFit/>
            </a:bodyPr>
            <a:lstStyle/>
            <a:p>
              <a:pPr algn="ctr"/>
              <a:r>
                <a:rPr lang="en-HK" sz="2400" dirty="0" smtClean="0">
                  <a:solidFill>
                    <a:schemeClr val="bg1"/>
                  </a:solidFill>
                  <a:latin typeface="Times New Roman" panose="02020603050405020304" pitchFamily="18" charset="0"/>
                  <a:cs typeface="Times New Roman" panose="02020603050405020304" pitchFamily="18" charset="0"/>
                </a:rPr>
                <a:t>Image Level Annotation</a:t>
              </a:r>
              <a:endParaRPr lang="en-HK" sz="2400" dirty="0">
                <a:solidFill>
                  <a:schemeClr val="bg1"/>
                </a:solidFill>
                <a:latin typeface="Times New Roman" panose="02020603050405020304" pitchFamily="18" charset="0"/>
                <a:cs typeface="Times New Roman" panose="02020603050405020304" pitchFamily="18" charset="0"/>
              </a:endParaRPr>
            </a:p>
          </p:txBody>
        </p:sp>
      </p:grpSp>
      <p:sp>
        <p:nvSpPr>
          <p:cNvPr id="47" name="文本框 678">
            <a:extLst>
              <a:ext uri="{FF2B5EF4-FFF2-40B4-BE49-F238E27FC236}">
                <a16:creationId xmlns:a16="http://schemas.microsoft.com/office/drawing/2014/main" xmlns="" id="{44B36779-84D1-401B-839D-42B0BBA81616}"/>
              </a:ext>
            </a:extLst>
          </p:cNvPr>
          <p:cNvSpPr txBox="1"/>
          <p:nvPr/>
        </p:nvSpPr>
        <p:spPr>
          <a:xfrm>
            <a:off x="3072474" y="6118718"/>
            <a:ext cx="2815063" cy="461665"/>
          </a:xfrm>
          <a:prstGeom prst="rect">
            <a:avLst/>
          </a:prstGeom>
          <a:solidFill>
            <a:srgbClr val="B7ECFF"/>
          </a:solidFill>
        </p:spPr>
        <p:txBody>
          <a:bodyPr wrap="square" rtlCol="0">
            <a:spAutoFit/>
          </a:bodyPr>
          <a:lstStyle/>
          <a:p>
            <a:pPr algn="ctr"/>
            <a:r>
              <a:rPr lang="en-HK" sz="2400" dirty="0">
                <a:solidFill>
                  <a:srgbClr val="FF0000"/>
                </a:solidFill>
                <a:latin typeface="Arial" panose="020B0604020202020204" pitchFamily="34" charset="0"/>
                <a:cs typeface="Arial" panose="020B0604020202020204" pitchFamily="34" charset="0"/>
              </a:rPr>
              <a:t>Fully Supervised</a:t>
            </a:r>
          </a:p>
        </p:txBody>
      </p:sp>
      <p:sp>
        <p:nvSpPr>
          <p:cNvPr id="48" name="文本框 678">
            <a:extLst>
              <a:ext uri="{FF2B5EF4-FFF2-40B4-BE49-F238E27FC236}">
                <a16:creationId xmlns:a16="http://schemas.microsoft.com/office/drawing/2014/main" xmlns="" id="{44B36779-84D1-401B-839D-42B0BBA81616}"/>
              </a:ext>
            </a:extLst>
          </p:cNvPr>
          <p:cNvSpPr txBox="1"/>
          <p:nvPr/>
        </p:nvSpPr>
        <p:spPr>
          <a:xfrm>
            <a:off x="5980056" y="6118718"/>
            <a:ext cx="2815063" cy="461665"/>
          </a:xfrm>
          <a:prstGeom prst="rect">
            <a:avLst/>
          </a:prstGeom>
          <a:solidFill>
            <a:srgbClr val="B7ECFF"/>
          </a:solidFill>
        </p:spPr>
        <p:txBody>
          <a:bodyPr wrap="square" rtlCol="0">
            <a:spAutoFit/>
          </a:bodyPr>
          <a:lstStyle/>
          <a:p>
            <a:pPr algn="ctr"/>
            <a:r>
              <a:rPr lang="en-HK" sz="2400" dirty="0">
                <a:solidFill>
                  <a:srgbClr val="0000FF"/>
                </a:solidFill>
                <a:latin typeface="Arial" panose="020B0604020202020204" pitchFamily="34" charset="0"/>
                <a:cs typeface="Arial" panose="020B0604020202020204" pitchFamily="34" charset="0"/>
              </a:rPr>
              <a:t>Weakly Supervised</a:t>
            </a:r>
          </a:p>
        </p:txBody>
      </p:sp>
      <p:sp>
        <p:nvSpPr>
          <p:cNvPr id="43"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Introduction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44" name="文本框 678">
            <a:extLst>
              <a:ext uri="{FF2B5EF4-FFF2-40B4-BE49-F238E27FC236}">
                <a16:creationId xmlns:a16="http://schemas.microsoft.com/office/drawing/2014/main" xmlns="" id="{44B36779-84D1-401B-839D-42B0BBA81616}"/>
              </a:ext>
            </a:extLst>
          </p:cNvPr>
          <p:cNvSpPr txBox="1"/>
          <p:nvPr/>
        </p:nvSpPr>
        <p:spPr>
          <a:xfrm>
            <a:off x="8887638" y="6118717"/>
            <a:ext cx="2815063" cy="461665"/>
          </a:xfrm>
          <a:prstGeom prst="rect">
            <a:avLst/>
          </a:prstGeom>
          <a:solidFill>
            <a:srgbClr val="B7ECFF"/>
          </a:solidFill>
        </p:spPr>
        <p:txBody>
          <a:bodyPr wrap="square" rtlCol="0">
            <a:spAutoFit/>
          </a:bodyPr>
          <a:lstStyle/>
          <a:p>
            <a:pPr algn="ctr"/>
            <a:r>
              <a:rPr lang="en-HK" sz="2400" dirty="0">
                <a:solidFill>
                  <a:srgbClr val="0000FF"/>
                </a:solidFill>
                <a:latin typeface="Arial" panose="020B0604020202020204" pitchFamily="34" charset="0"/>
                <a:cs typeface="Arial" panose="020B0604020202020204" pitchFamily="34" charset="0"/>
              </a:rPr>
              <a:t>Weakly Supervised</a:t>
            </a:r>
          </a:p>
        </p:txBody>
      </p:sp>
    </p:spTree>
    <p:extLst>
      <p:ext uri="{BB962C8B-B14F-4D97-AF65-F5344CB8AC3E}">
        <p14:creationId xmlns:p14="http://schemas.microsoft.com/office/powerpoint/2010/main" val="167660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Introduction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1323" y="1474869"/>
            <a:ext cx="11577175" cy="403187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800" dirty="0" smtClean="0">
                <a:solidFill>
                  <a:schemeClr val="bg1"/>
                </a:solidFill>
                <a:latin typeface="Times New Roman" panose="02020603050405020304" pitchFamily="18" charset="0"/>
                <a:cs typeface="Times New Roman" panose="02020603050405020304" pitchFamily="18" charset="0"/>
              </a:rPr>
              <a:t>As only </a:t>
            </a:r>
            <a:r>
              <a:rPr lang="en-US" sz="2800" dirty="0" smtClean="0">
                <a:solidFill>
                  <a:srgbClr val="FF0000"/>
                </a:solidFill>
                <a:latin typeface="Times New Roman" panose="02020603050405020304" pitchFamily="18" charset="0"/>
                <a:cs typeface="Times New Roman" panose="02020603050405020304" pitchFamily="18" charset="0"/>
              </a:rPr>
              <a:t>image-level</a:t>
            </a:r>
            <a:r>
              <a:rPr lang="en-US" sz="2800" dirty="0" smtClean="0">
                <a:solidFill>
                  <a:schemeClr val="bg1"/>
                </a:solidFill>
                <a:latin typeface="Times New Roman" panose="02020603050405020304" pitchFamily="18" charset="0"/>
                <a:cs typeface="Times New Roman" panose="02020603050405020304" pitchFamily="18" charset="0"/>
              </a:rPr>
              <a:t> labels are given, it is challenging for weakly supervised algorithms to achieve accurate </a:t>
            </a:r>
            <a:r>
              <a:rPr lang="en-US" sz="2800" dirty="0" smtClean="0">
                <a:solidFill>
                  <a:srgbClr val="FF0000"/>
                </a:solidFill>
                <a:latin typeface="Times New Roman" panose="02020603050405020304" pitchFamily="18" charset="0"/>
                <a:cs typeface="Times New Roman" panose="02020603050405020304" pitchFamily="18" charset="0"/>
              </a:rPr>
              <a:t>object-level </a:t>
            </a:r>
            <a:r>
              <a:rPr lang="en-US" sz="2800" dirty="0" smtClean="0">
                <a:solidFill>
                  <a:schemeClr val="bg1"/>
                </a:solidFill>
                <a:latin typeface="Times New Roman" panose="02020603050405020304" pitchFamily="18" charset="0"/>
                <a:cs typeface="Times New Roman" panose="02020603050405020304" pitchFamily="18" charset="0"/>
              </a:rPr>
              <a:t>and </a:t>
            </a:r>
            <a:r>
              <a:rPr lang="en-US" sz="2800" dirty="0" smtClean="0">
                <a:solidFill>
                  <a:srgbClr val="FF0000"/>
                </a:solidFill>
                <a:latin typeface="Times New Roman" panose="02020603050405020304" pitchFamily="18" charset="0"/>
                <a:cs typeface="Times New Roman" panose="02020603050405020304" pitchFamily="18" charset="0"/>
              </a:rPr>
              <a:t>pixel-level</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smtClean="0">
                <a:solidFill>
                  <a:schemeClr val="bg1"/>
                </a:solidFill>
                <a:latin typeface="Times New Roman" panose="02020603050405020304" pitchFamily="18" charset="0"/>
                <a:cs typeface="Times New Roman" panose="02020603050405020304" pitchFamily="18" charset="0"/>
              </a:rPr>
              <a:t>predictions.</a:t>
            </a:r>
            <a:endParaRPr lang="en-US" sz="2800" dirty="0" smtClean="0">
              <a:solidFill>
                <a:schemeClr val="bg1"/>
              </a:solidFill>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endParaRPr lang="en-US" sz="800" dirty="0">
              <a:solidFill>
                <a:schemeClr val="bg1"/>
              </a:solidFill>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
            </a:pPr>
            <a:r>
              <a:rPr lang="en-US" sz="2400" dirty="0" smtClean="0">
                <a:solidFill>
                  <a:schemeClr val="bg1"/>
                </a:solidFill>
                <a:latin typeface="Times New Roman" panose="02020603050405020304" pitchFamily="18" charset="0"/>
                <a:cs typeface="Times New Roman" panose="02020603050405020304" pitchFamily="18" charset="0"/>
              </a:rPr>
              <a:t>Weakly Supervised Learning</a:t>
            </a:r>
          </a:p>
          <a:p>
            <a:pPr marL="800100" lvl="1" indent="-342900" algn="just">
              <a:buFont typeface="Wingdings" panose="05000000000000000000" pitchFamily="2" charset="2"/>
              <a:buChar char="§"/>
            </a:pPr>
            <a:endParaRPr lang="en-US" sz="800" dirty="0" smtClean="0">
              <a:solidFill>
                <a:schemeClr val="bg1"/>
              </a:solidFill>
              <a:latin typeface="Times New Roman" panose="02020603050405020304" pitchFamily="18" charset="0"/>
              <a:cs typeface="Times New Roman" panose="02020603050405020304" pitchFamily="18" charset="0"/>
            </a:endParaRPr>
          </a:p>
          <a:p>
            <a:pPr lvl="1" algn="just"/>
            <a:r>
              <a:rPr lang="en-US" sz="2400" dirty="0" smtClean="0">
                <a:solidFill>
                  <a:schemeClr val="bg1"/>
                </a:solidFill>
                <a:latin typeface="Times New Roman" panose="02020603050405020304" pitchFamily="18" charset="0"/>
                <a:cs typeface="Times New Roman" panose="02020603050405020304" pitchFamily="18" charset="0"/>
              </a:rPr>
              <a:t>     We decompose pixel labeling in the training images into three stages, including </a:t>
            </a:r>
            <a:r>
              <a:rPr lang="en-US" sz="2400" dirty="0" smtClean="0">
                <a:solidFill>
                  <a:srgbClr val="FF0000"/>
                </a:solidFill>
                <a:latin typeface="Times New Roman" panose="02020603050405020304" pitchFamily="18" charset="0"/>
                <a:cs typeface="Times New Roman" panose="02020603050405020304" pitchFamily="18" charset="0"/>
              </a:rPr>
              <a:t>object            localization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smtClean="0">
                <a:solidFill>
                  <a:srgbClr val="6699FF"/>
                </a:solidFill>
                <a:latin typeface="Times New Roman" panose="02020603050405020304" pitchFamily="18" charset="0"/>
                <a:cs typeface="Times New Roman" panose="02020603050405020304" pitchFamily="18" charset="0"/>
              </a:rPr>
              <a:t>object instance filtering and fusion</a:t>
            </a:r>
            <a:r>
              <a:rPr lang="en-US" sz="2400" dirty="0" smtClean="0">
                <a:solidFill>
                  <a:schemeClr val="bg1"/>
                </a:solidFill>
                <a:latin typeface="Times New Roman" panose="02020603050405020304" pitchFamily="18" charset="0"/>
                <a:cs typeface="Times New Roman" panose="02020603050405020304" pitchFamily="18" charset="0"/>
              </a:rPr>
              <a:t>, and </a:t>
            </a:r>
            <a:r>
              <a:rPr lang="en-US" sz="2400" dirty="0" smtClean="0">
                <a:solidFill>
                  <a:srgbClr val="01AF05"/>
                </a:solidFill>
                <a:latin typeface="Times New Roman" panose="02020603050405020304" pitchFamily="18" charset="0"/>
                <a:cs typeface="Times New Roman" panose="02020603050405020304" pitchFamily="18" charset="0"/>
              </a:rPr>
              <a:t>pixel labeling with uncertainty</a:t>
            </a:r>
            <a:r>
              <a:rPr lang="en-US" sz="2400" dirty="0" smtClean="0">
                <a:solidFill>
                  <a:schemeClr val="bg1"/>
                </a:solidFill>
                <a:latin typeface="Times New Roman" panose="02020603050405020304" pitchFamily="18" charset="0"/>
                <a:cs typeface="Times New Roman" panose="02020603050405020304" pitchFamily="18" charset="0"/>
              </a:rPr>
              <a:t>.</a:t>
            </a:r>
          </a:p>
          <a:p>
            <a:pPr lvl="1" algn="just"/>
            <a:endParaRPr lang="en-US" sz="800" dirty="0" smtClean="0">
              <a:solidFill>
                <a:schemeClr val="bg1"/>
              </a:solidFill>
              <a:latin typeface="Times New Roman" panose="02020603050405020304" pitchFamily="18" charset="0"/>
              <a:cs typeface="Times New Roman" panose="02020603050405020304" pitchFamily="18" charset="0"/>
            </a:endParaRPr>
          </a:p>
          <a:p>
            <a:pPr lvl="1" algn="just"/>
            <a:r>
              <a:rPr lang="en-US" sz="2400" dirty="0" smtClean="0">
                <a:solidFill>
                  <a:schemeClr val="bg1"/>
                </a:solidFill>
                <a:latin typeface="Times New Roman" panose="02020603050405020304" pitchFamily="18" charset="0"/>
                <a:cs typeface="Times New Roman" panose="02020603050405020304" pitchFamily="18" charset="0"/>
              </a:rPr>
              <a:t>     With inferred pixel labels in the training images, task-specific training, such as multi-label classification, object detection and semantic segmentation can be performed in a fully supervised manner.     </a:t>
            </a:r>
          </a:p>
        </p:txBody>
      </p:sp>
    </p:spTree>
    <p:extLst>
      <p:ext uri="{BB962C8B-B14F-4D97-AF65-F5344CB8AC3E}">
        <p14:creationId xmlns:p14="http://schemas.microsoft.com/office/powerpoint/2010/main" val="922456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Observations </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5382" y="1361922"/>
            <a:ext cx="11355293" cy="1384995"/>
          </a:xfrm>
          <a:prstGeom prst="rect">
            <a:avLst/>
          </a:prstGeom>
          <a:noFill/>
        </p:spPr>
        <p:txBody>
          <a:bodyPr wrap="square" rtlCol="0">
            <a:spAutoFit/>
          </a:bodyPr>
          <a:lstStyle/>
          <a:p>
            <a:pPr marL="342900" indent="-342900" algn="just">
              <a:buFont typeface="Wingdings" panose="05000000000000000000" pitchFamily="2" charset="2"/>
              <a:buChar char="§"/>
            </a:pPr>
            <a:r>
              <a:rPr lang="en-US" sz="2800" dirty="0" smtClean="0">
                <a:solidFill>
                  <a:schemeClr val="bg1"/>
                </a:solidFill>
                <a:latin typeface="Times New Roman" panose="02020603050405020304" pitchFamily="18" charset="0"/>
                <a:cs typeface="Times New Roman" panose="02020603050405020304" pitchFamily="18" charset="0"/>
              </a:rPr>
              <a:t>Convolutional neural networks trained using </a:t>
            </a:r>
            <a:r>
              <a:rPr lang="en-US" sz="2800" dirty="0" smtClean="0">
                <a:solidFill>
                  <a:srgbClr val="FF0000"/>
                </a:solidFill>
                <a:latin typeface="Times New Roman" panose="02020603050405020304" pitchFamily="18" charset="0"/>
                <a:cs typeface="Times New Roman" panose="02020603050405020304" pitchFamily="18" charset="0"/>
              </a:rPr>
              <a:t>image-level</a:t>
            </a:r>
            <a:r>
              <a:rPr lang="en-US" sz="2800" dirty="0" smtClean="0">
                <a:solidFill>
                  <a:schemeClr val="bg1"/>
                </a:solidFill>
                <a:latin typeface="Times New Roman" panose="02020603050405020304" pitchFamily="18" charset="0"/>
                <a:cs typeface="Times New Roman" panose="02020603050405020304" pitchFamily="18" charset="0"/>
              </a:rPr>
              <a:t> label only for image classification actually act like </a:t>
            </a:r>
            <a:r>
              <a:rPr lang="en-US" sz="2800" dirty="0" smtClean="0">
                <a:solidFill>
                  <a:srgbClr val="01AF05"/>
                </a:solidFill>
                <a:latin typeface="Times New Roman" panose="02020603050405020304" pitchFamily="18" charset="0"/>
                <a:cs typeface="Times New Roman" panose="02020603050405020304" pitchFamily="18" charset="0"/>
              </a:rPr>
              <a:t>object detectors</a:t>
            </a:r>
            <a:r>
              <a:rPr lang="en-US" sz="2800" dirty="0" smtClean="0">
                <a:solidFill>
                  <a:schemeClr val="bg1"/>
                </a:solidFill>
                <a:latin typeface="Times New Roman" panose="02020603050405020304" pitchFamily="18" charset="0"/>
                <a:cs typeface="Times New Roman" panose="02020603050405020304" pitchFamily="18" charset="0"/>
              </a:rPr>
              <a:t> that detect </a:t>
            </a:r>
            <a:r>
              <a:rPr lang="en-US" sz="2800" dirty="0" smtClean="0">
                <a:solidFill>
                  <a:srgbClr val="01AF05"/>
                </a:solidFill>
                <a:latin typeface="Times New Roman" panose="02020603050405020304" pitchFamily="18" charset="0"/>
                <a:cs typeface="Times New Roman" panose="02020603050405020304" pitchFamily="18" charset="0"/>
              </a:rPr>
              <a:t>salient object parts</a:t>
            </a:r>
            <a:r>
              <a:rPr lang="en-US" sz="2800" dirty="0" smtClean="0">
                <a:solidFill>
                  <a:schemeClr val="bg1"/>
                </a:solidFill>
                <a:latin typeface="Times New Roman" panose="02020603050405020304" pitchFamily="18" charset="0"/>
                <a:cs typeface="Times New Roman" panose="02020603050405020304" pitchFamily="18" charset="0"/>
              </a:rPr>
              <a:t>, and then merge them to give the final predictions. </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66" y="3341962"/>
            <a:ext cx="11580923" cy="2376100"/>
          </a:xfrm>
          <a:prstGeom prst="rect">
            <a:avLst/>
          </a:prstGeom>
        </p:spPr>
      </p:pic>
    </p:spTree>
    <p:extLst>
      <p:ext uri="{BB962C8B-B14F-4D97-AF65-F5344CB8AC3E}">
        <p14:creationId xmlns:p14="http://schemas.microsoft.com/office/powerpoint/2010/main" val="1008053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Neural Attention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5382" y="1361922"/>
            <a:ext cx="11355293" cy="1815882"/>
          </a:xfrm>
          <a:prstGeom prst="rect">
            <a:avLst/>
          </a:prstGeom>
          <a:noFill/>
        </p:spPr>
        <p:txBody>
          <a:bodyPr wrap="square" rtlCol="0">
            <a:spAutoFit/>
          </a:bodyPr>
          <a:lstStyle/>
          <a:p>
            <a:pPr marL="342900" indent="-342900" algn="just">
              <a:buFont typeface="Wingdings" panose="05000000000000000000" pitchFamily="2" charset="2"/>
              <a:buChar char="§"/>
            </a:pPr>
            <a:r>
              <a:rPr lang="en-US" sz="2800" dirty="0" smtClean="0">
                <a:solidFill>
                  <a:schemeClr val="bg1"/>
                </a:solidFill>
                <a:latin typeface="Times New Roman" panose="02020603050405020304" pitchFamily="18" charset="0"/>
                <a:cs typeface="Times New Roman" panose="02020603050405020304" pitchFamily="18" charset="0"/>
              </a:rPr>
              <a:t>Neural attention aims to find out the relationship between </a:t>
            </a:r>
            <a:r>
              <a:rPr lang="en-US" sz="2800" dirty="0" smtClean="0">
                <a:solidFill>
                  <a:srgbClr val="FF0000"/>
                </a:solidFill>
                <a:latin typeface="Times New Roman" panose="02020603050405020304" pitchFamily="18" charset="0"/>
                <a:cs typeface="Times New Roman" panose="02020603050405020304" pitchFamily="18" charset="0"/>
              </a:rPr>
              <a:t>the pixels in the input image</a:t>
            </a:r>
            <a:r>
              <a:rPr lang="en-US" sz="2800" dirty="0" smtClean="0">
                <a:solidFill>
                  <a:schemeClr val="bg1"/>
                </a:solidFill>
                <a:latin typeface="Times New Roman" panose="02020603050405020304" pitchFamily="18" charset="0"/>
                <a:cs typeface="Times New Roman" panose="02020603050405020304" pitchFamily="18" charset="0"/>
              </a:rPr>
              <a:t> and </a:t>
            </a:r>
            <a:r>
              <a:rPr lang="en-US" sz="2800" dirty="0" smtClean="0">
                <a:solidFill>
                  <a:srgbClr val="01AF05"/>
                </a:solidFill>
                <a:latin typeface="Times New Roman" panose="02020603050405020304" pitchFamily="18" charset="0"/>
                <a:cs typeface="Times New Roman" panose="02020603050405020304" pitchFamily="18" charset="0"/>
              </a:rPr>
              <a:t>the neural responses in every layer </a:t>
            </a:r>
            <a:r>
              <a:rPr lang="en-US" sz="2800" dirty="0" smtClean="0">
                <a:solidFill>
                  <a:schemeClr val="bg1"/>
                </a:solidFill>
                <a:latin typeface="Times New Roman" panose="02020603050405020304" pitchFamily="18" charset="0"/>
                <a:cs typeface="Times New Roman" panose="02020603050405020304" pitchFamily="18" charset="0"/>
              </a:rPr>
              <a:t>of a network. Neural attention provides a top-down mechanism to obtain pixel-wise class probabilities using image level labels only.</a:t>
            </a:r>
            <a:endParaRPr lang="en-US" sz="2800" dirty="0" smtClean="0">
              <a:solidFill>
                <a:schemeClr val="bg1"/>
              </a:solidFill>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757" y="3406635"/>
            <a:ext cx="9198542" cy="3169171"/>
          </a:xfrm>
          <a:prstGeom prst="rect">
            <a:avLst/>
          </a:prstGeom>
        </p:spPr>
      </p:pic>
    </p:spTree>
    <p:extLst>
      <p:ext uri="{BB962C8B-B14F-4D97-AF65-F5344CB8AC3E}">
        <p14:creationId xmlns:p14="http://schemas.microsoft.com/office/powerpoint/2010/main" val="2796158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7188677"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Excitation </a:t>
            </a:r>
            <a:r>
              <a:rPr lang="en-US" altLang="ko-KR" sz="4000" b="1"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Backpropagation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5382" y="1361922"/>
            <a:ext cx="11355293" cy="1815882"/>
          </a:xfrm>
          <a:prstGeom prst="rect">
            <a:avLst/>
          </a:prstGeom>
          <a:noFill/>
        </p:spPr>
        <p:txBody>
          <a:bodyPr wrap="square" rtlCol="0">
            <a:spAutoFit/>
          </a:bodyPr>
          <a:lstStyle/>
          <a:p>
            <a:pPr marL="342900" indent="-342900" algn="just">
              <a:buFont typeface="Wingdings" panose="05000000000000000000" pitchFamily="2" charset="2"/>
              <a:buChar char="§"/>
            </a:pPr>
            <a:r>
              <a:rPr lang="en-US" altLang="zh-TW" sz="2800" dirty="0">
                <a:solidFill>
                  <a:schemeClr val="bg1"/>
                </a:solidFill>
                <a:latin typeface="Times New Roman" panose="02020603050405020304" pitchFamily="18" charset="0"/>
                <a:cs typeface="Times New Roman" panose="02020603050405020304" pitchFamily="18" charset="0"/>
              </a:rPr>
              <a:t>Neural attention aims to find out the relationship between </a:t>
            </a:r>
            <a:r>
              <a:rPr lang="en-US" altLang="zh-TW" sz="2800" dirty="0">
                <a:solidFill>
                  <a:srgbClr val="FF0000"/>
                </a:solidFill>
                <a:latin typeface="Times New Roman" panose="02020603050405020304" pitchFamily="18" charset="0"/>
                <a:cs typeface="Times New Roman" panose="02020603050405020304" pitchFamily="18" charset="0"/>
              </a:rPr>
              <a:t>the pixels in the input image</a:t>
            </a:r>
            <a:r>
              <a:rPr lang="en-US" altLang="zh-TW" sz="2800" dirty="0">
                <a:solidFill>
                  <a:schemeClr val="bg1"/>
                </a:solidFill>
                <a:latin typeface="Times New Roman" panose="02020603050405020304" pitchFamily="18" charset="0"/>
                <a:cs typeface="Times New Roman" panose="02020603050405020304" pitchFamily="18" charset="0"/>
              </a:rPr>
              <a:t> and </a:t>
            </a:r>
            <a:r>
              <a:rPr lang="en-US" altLang="zh-TW" sz="2800" dirty="0">
                <a:solidFill>
                  <a:srgbClr val="01AF05"/>
                </a:solidFill>
                <a:latin typeface="Times New Roman" panose="02020603050405020304" pitchFamily="18" charset="0"/>
                <a:cs typeface="Times New Roman" panose="02020603050405020304" pitchFamily="18" charset="0"/>
              </a:rPr>
              <a:t>the neural responses in every layer </a:t>
            </a:r>
            <a:r>
              <a:rPr lang="en-US" altLang="zh-TW" sz="2800" dirty="0">
                <a:solidFill>
                  <a:schemeClr val="bg1"/>
                </a:solidFill>
                <a:latin typeface="Times New Roman" panose="02020603050405020304" pitchFamily="18" charset="0"/>
                <a:cs typeface="Times New Roman" panose="02020603050405020304" pitchFamily="18" charset="0"/>
              </a:rPr>
              <a:t>of a network. Neural attention provides a top-down mechanism to obtain pixel-wise class probabilities using image level labels only.</a:t>
            </a:r>
          </a:p>
        </p:txBody>
      </p:sp>
      <p:sp>
        <p:nvSpPr>
          <p:cNvPr id="6" name="立方体 392"/>
          <p:cNvSpPr/>
          <p:nvPr/>
        </p:nvSpPr>
        <p:spPr>
          <a:xfrm>
            <a:off x="1265434" y="3215152"/>
            <a:ext cx="833854" cy="2455350"/>
          </a:xfrm>
          <a:prstGeom prst="cube">
            <a:avLst>
              <a:gd name="adj" fmla="val 8363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立方体 394"/>
          <p:cNvSpPr/>
          <p:nvPr/>
        </p:nvSpPr>
        <p:spPr>
          <a:xfrm>
            <a:off x="3203469" y="3840803"/>
            <a:ext cx="499690" cy="1012533"/>
          </a:xfrm>
          <a:prstGeom prst="cube">
            <a:avLst>
              <a:gd name="adj" fmla="val 51945"/>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9" name="直接箭头连接符 395"/>
          <p:cNvCxnSpPr/>
          <p:nvPr/>
        </p:nvCxnSpPr>
        <p:spPr>
          <a:xfrm>
            <a:off x="1847383" y="4394479"/>
            <a:ext cx="405420" cy="6696"/>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sp>
        <p:nvSpPr>
          <p:cNvPr id="10" name="立方体 396"/>
          <p:cNvSpPr/>
          <p:nvPr/>
        </p:nvSpPr>
        <p:spPr>
          <a:xfrm>
            <a:off x="2294759" y="3528656"/>
            <a:ext cx="698076" cy="1627205"/>
          </a:xfrm>
          <a:prstGeom prst="cube">
            <a:avLst>
              <a:gd name="adj" fmla="val 67301"/>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1" name="组合 397"/>
          <p:cNvGrpSpPr/>
          <p:nvPr/>
        </p:nvGrpSpPr>
        <p:grpSpPr>
          <a:xfrm>
            <a:off x="3946219" y="3840803"/>
            <a:ext cx="226849" cy="1173803"/>
            <a:chOff x="7721599" y="3591341"/>
            <a:chExt cx="206836" cy="1173792"/>
          </a:xfrm>
        </p:grpSpPr>
        <p:sp>
          <p:nvSpPr>
            <p:cNvPr id="14" name="圆角矩形 400"/>
            <p:cNvSpPr/>
            <p:nvPr/>
          </p:nvSpPr>
          <p:spPr>
            <a:xfrm>
              <a:off x="7721599" y="3591341"/>
              <a:ext cx="206836" cy="117379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5" name="组合 401"/>
            <p:cNvGrpSpPr/>
            <p:nvPr/>
          </p:nvGrpSpPr>
          <p:grpSpPr>
            <a:xfrm>
              <a:off x="7771914" y="3657797"/>
              <a:ext cx="108000" cy="1060681"/>
              <a:chOff x="7770698" y="3654694"/>
              <a:chExt cx="108000" cy="1060681"/>
            </a:xfrm>
          </p:grpSpPr>
          <p:sp>
            <p:nvSpPr>
              <p:cNvPr id="16" name="流程图: 联系 402"/>
              <p:cNvSpPr>
                <a:spLocks/>
              </p:cNvSpPr>
              <p:nvPr/>
            </p:nvSpPr>
            <p:spPr>
              <a:xfrm>
                <a:off x="7770698" y="460737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7" name="组合 403"/>
              <p:cNvGrpSpPr/>
              <p:nvPr/>
            </p:nvGrpSpPr>
            <p:grpSpPr>
              <a:xfrm>
                <a:off x="7770698" y="3654694"/>
                <a:ext cx="108000" cy="898811"/>
                <a:chOff x="7770698" y="3654694"/>
                <a:chExt cx="108000" cy="898811"/>
              </a:xfrm>
            </p:grpSpPr>
            <p:sp>
              <p:nvSpPr>
                <p:cNvPr id="19" name="流程图: 联系 404"/>
                <p:cNvSpPr>
                  <a:spLocks/>
                </p:cNvSpPr>
                <p:nvPr/>
              </p:nvSpPr>
              <p:spPr>
                <a:xfrm>
                  <a:off x="7770698" y="444550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0" name="组合 405"/>
                <p:cNvGrpSpPr/>
                <p:nvPr/>
              </p:nvGrpSpPr>
              <p:grpSpPr>
                <a:xfrm>
                  <a:off x="7770698" y="3792994"/>
                  <a:ext cx="108000" cy="598641"/>
                  <a:chOff x="6813481" y="3733808"/>
                  <a:chExt cx="108000" cy="598641"/>
                </a:xfrm>
              </p:grpSpPr>
              <p:sp>
                <p:nvSpPr>
                  <p:cNvPr id="22" name="流程图: 联系 407"/>
                  <p:cNvSpPr>
                    <a:spLocks/>
                  </p:cNvSpPr>
                  <p:nvPr/>
                </p:nvSpPr>
                <p:spPr>
                  <a:xfrm>
                    <a:off x="6813481" y="3733808"/>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408"/>
                  <p:cNvGrpSpPr/>
                  <p:nvPr/>
                </p:nvGrpSpPr>
                <p:grpSpPr>
                  <a:xfrm>
                    <a:off x="6813481" y="3896990"/>
                    <a:ext cx="108000" cy="435459"/>
                    <a:chOff x="6813481" y="3896990"/>
                    <a:chExt cx="108000" cy="435459"/>
                  </a:xfrm>
                </p:grpSpPr>
                <p:sp>
                  <p:nvSpPr>
                    <p:cNvPr id="24" name="流程图: 联系 409"/>
                    <p:cNvSpPr>
                      <a:spLocks/>
                    </p:cNvSpPr>
                    <p:nvPr/>
                  </p:nvSpPr>
                  <p:spPr>
                    <a:xfrm>
                      <a:off x="6813481" y="406257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流程图: 联系 410"/>
                    <p:cNvSpPr>
                      <a:spLocks/>
                    </p:cNvSpPr>
                    <p:nvPr/>
                  </p:nvSpPr>
                  <p:spPr>
                    <a:xfrm>
                      <a:off x="6813481" y="3896990"/>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流程图: 联系 411"/>
                    <p:cNvSpPr>
                      <a:spLocks/>
                    </p:cNvSpPr>
                    <p:nvPr/>
                  </p:nvSpPr>
                  <p:spPr>
                    <a:xfrm>
                      <a:off x="6813481" y="422444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21" name="流程图: 联系 406"/>
                <p:cNvSpPr>
                  <a:spLocks/>
                </p:cNvSpPr>
                <p:nvPr/>
              </p:nvSpPr>
              <p:spPr>
                <a:xfrm>
                  <a:off x="7770698" y="3654694"/>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cxnSp>
        <p:nvCxnSpPr>
          <p:cNvPr id="12" name="直接箭头连接符 398"/>
          <p:cNvCxnSpPr/>
          <p:nvPr/>
        </p:nvCxnSpPr>
        <p:spPr>
          <a:xfrm>
            <a:off x="2790126" y="4390152"/>
            <a:ext cx="405420" cy="6696"/>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399"/>
          <p:cNvCxnSpPr/>
          <p:nvPr/>
        </p:nvCxnSpPr>
        <p:spPr>
          <a:xfrm>
            <a:off x="3540799" y="4415784"/>
            <a:ext cx="405420" cy="6696"/>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grpSp>
        <p:nvGrpSpPr>
          <p:cNvPr id="27" name="组合 397"/>
          <p:cNvGrpSpPr/>
          <p:nvPr/>
        </p:nvGrpSpPr>
        <p:grpSpPr>
          <a:xfrm>
            <a:off x="4899603" y="3840803"/>
            <a:ext cx="226849" cy="1173803"/>
            <a:chOff x="7721599" y="3591341"/>
            <a:chExt cx="206836" cy="1173792"/>
          </a:xfrm>
        </p:grpSpPr>
        <p:sp>
          <p:nvSpPr>
            <p:cNvPr id="28" name="圆角矩形 400"/>
            <p:cNvSpPr/>
            <p:nvPr/>
          </p:nvSpPr>
          <p:spPr>
            <a:xfrm>
              <a:off x="7721599" y="3591341"/>
              <a:ext cx="206836" cy="117379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9" name="组合 401"/>
            <p:cNvGrpSpPr/>
            <p:nvPr/>
          </p:nvGrpSpPr>
          <p:grpSpPr>
            <a:xfrm>
              <a:off x="7771914" y="3657797"/>
              <a:ext cx="108000" cy="1060681"/>
              <a:chOff x="7770698" y="3654694"/>
              <a:chExt cx="108000" cy="1060681"/>
            </a:xfrm>
          </p:grpSpPr>
          <p:sp>
            <p:nvSpPr>
              <p:cNvPr id="30" name="流程图: 联系 402"/>
              <p:cNvSpPr>
                <a:spLocks/>
              </p:cNvSpPr>
              <p:nvPr/>
            </p:nvSpPr>
            <p:spPr>
              <a:xfrm>
                <a:off x="7770698" y="460737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1" name="组合 403"/>
              <p:cNvGrpSpPr/>
              <p:nvPr/>
            </p:nvGrpSpPr>
            <p:grpSpPr>
              <a:xfrm>
                <a:off x="7770698" y="3654694"/>
                <a:ext cx="108000" cy="898811"/>
                <a:chOff x="7770698" y="3654694"/>
                <a:chExt cx="108000" cy="898811"/>
              </a:xfrm>
            </p:grpSpPr>
            <p:sp>
              <p:nvSpPr>
                <p:cNvPr id="32" name="流程图: 联系 404"/>
                <p:cNvSpPr>
                  <a:spLocks/>
                </p:cNvSpPr>
                <p:nvPr/>
              </p:nvSpPr>
              <p:spPr>
                <a:xfrm>
                  <a:off x="7770698" y="444550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3" name="组合 405"/>
                <p:cNvGrpSpPr/>
                <p:nvPr/>
              </p:nvGrpSpPr>
              <p:grpSpPr>
                <a:xfrm>
                  <a:off x="7770698" y="3792994"/>
                  <a:ext cx="108000" cy="598641"/>
                  <a:chOff x="6813481" y="3733808"/>
                  <a:chExt cx="108000" cy="598641"/>
                </a:xfrm>
              </p:grpSpPr>
              <p:sp>
                <p:nvSpPr>
                  <p:cNvPr id="35" name="流程图: 联系 407"/>
                  <p:cNvSpPr>
                    <a:spLocks/>
                  </p:cNvSpPr>
                  <p:nvPr/>
                </p:nvSpPr>
                <p:spPr>
                  <a:xfrm>
                    <a:off x="6813481" y="3733808"/>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6" name="组合 408"/>
                  <p:cNvGrpSpPr/>
                  <p:nvPr/>
                </p:nvGrpSpPr>
                <p:grpSpPr>
                  <a:xfrm>
                    <a:off x="6813481" y="3896990"/>
                    <a:ext cx="108000" cy="435459"/>
                    <a:chOff x="6813481" y="3896990"/>
                    <a:chExt cx="108000" cy="435459"/>
                  </a:xfrm>
                </p:grpSpPr>
                <p:sp>
                  <p:nvSpPr>
                    <p:cNvPr id="37" name="流程图: 联系 409"/>
                    <p:cNvSpPr>
                      <a:spLocks/>
                    </p:cNvSpPr>
                    <p:nvPr/>
                  </p:nvSpPr>
                  <p:spPr>
                    <a:xfrm>
                      <a:off x="6813481" y="406257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流程图: 联系 410"/>
                    <p:cNvSpPr>
                      <a:spLocks/>
                    </p:cNvSpPr>
                    <p:nvPr/>
                  </p:nvSpPr>
                  <p:spPr>
                    <a:xfrm>
                      <a:off x="6813481" y="3896990"/>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流程图: 联系 411"/>
                    <p:cNvSpPr>
                      <a:spLocks/>
                    </p:cNvSpPr>
                    <p:nvPr/>
                  </p:nvSpPr>
                  <p:spPr>
                    <a:xfrm>
                      <a:off x="6813481" y="422444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34" name="流程图: 联系 406"/>
                <p:cNvSpPr>
                  <a:spLocks/>
                </p:cNvSpPr>
                <p:nvPr/>
              </p:nvSpPr>
              <p:spPr>
                <a:xfrm>
                  <a:off x="7770698" y="3654694"/>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cxnSp>
        <p:nvCxnSpPr>
          <p:cNvPr id="3" name="直線接點 2"/>
          <p:cNvCxnSpPr>
            <a:stCxn id="21" idx="6"/>
            <a:endCxn id="38" idx="2"/>
          </p:cNvCxnSpPr>
          <p:nvPr/>
        </p:nvCxnSpPr>
        <p:spPr>
          <a:xfrm>
            <a:off x="4119852" y="3961261"/>
            <a:ext cx="834934" cy="3014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a:stCxn id="22" idx="6"/>
            <a:endCxn id="38" idx="2"/>
          </p:cNvCxnSpPr>
          <p:nvPr/>
        </p:nvCxnSpPr>
        <p:spPr>
          <a:xfrm>
            <a:off x="4119852" y="4099562"/>
            <a:ext cx="834934" cy="163183"/>
          </a:xfrm>
          <a:prstGeom prst="line">
            <a:avLst/>
          </a:prstGeom>
          <a:ln w="12700">
            <a:solidFill>
              <a:srgbClr val="01AF05"/>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接點 45"/>
          <p:cNvCxnSpPr>
            <a:stCxn id="25" idx="6"/>
            <a:endCxn id="38" idx="2"/>
          </p:cNvCxnSpPr>
          <p:nvPr/>
        </p:nvCxnSpPr>
        <p:spPr>
          <a:xfrm>
            <a:off x="4119852" y="4262745"/>
            <a:ext cx="834934" cy="0"/>
          </a:xfrm>
          <a:prstGeom prst="line">
            <a:avLst/>
          </a:prstGeom>
          <a:ln w="12700">
            <a:solidFill>
              <a:srgbClr val="01AF05"/>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接點 47"/>
          <p:cNvCxnSpPr>
            <a:stCxn id="24" idx="6"/>
            <a:endCxn id="38" idx="2"/>
          </p:cNvCxnSpPr>
          <p:nvPr/>
        </p:nvCxnSpPr>
        <p:spPr>
          <a:xfrm flipV="1">
            <a:off x="4119852" y="4262745"/>
            <a:ext cx="834934" cy="1655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26" idx="6"/>
            <a:endCxn id="38" idx="2"/>
          </p:cNvCxnSpPr>
          <p:nvPr/>
        </p:nvCxnSpPr>
        <p:spPr>
          <a:xfrm flipV="1">
            <a:off x="4119852" y="4262745"/>
            <a:ext cx="834934" cy="327462"/>
          </a:xfrm>
          <a:prstGeom prst="line">
            <a:avLst/>
          </a:prstGeom>
          <a:ln w="12700">
            <a:solidFill>
              <a:srgbClr val="01AF05"/>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p:cNvCxnSpPr>
            <a:stCxn id="19" idx="6"/>
            <a:endCxn id="38" idx="2"/>
          </p:cNvCxnSpPr>
          <p:nvPr/>
        </p:nvCxnSpPr>
        <p:spPr>
          <a:xfrm flipV="1">
            <a:off x="4119852" y="4262745"/>
            <a:ext cx="834934" cy="4893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a:stCxn id="16" idx="6"/>
            <a:endCxn id="38" idx="2"/>
          </p:cNvCxnSpPr>
          <p:nvPr/>
        </p:nvCxnSpPr>
        <p:spPr>
          <a:xfrm flipV="1">
            <a:off x="4119852" y="4262745"/>
            <a:ext cx="834934" cy="651206"/>
          </a:xfrm>
          <a:prstGeom prst="line">
            <a:avLst/>
          </a:prstGeom>
          <a:ln w="12700">
            <a:solidFill>
              <a:srgbClr val="01AF05"/>
            </a:solidFill>
            <a:prstDash val="dash"/>
          </a:ln>
        </p:spPr>
        <p:style>
          <a:lnRef idx="1">
            <a:schemeClr val="accent1"/>
          </a:lnRef>
          <a:fillRef idx="0">
            <a:schemeClr val="accent1"/>
          </a:fillRef>
          <a:effectRef idx="0">
            <a:schemeClr val="accent1"/>
          </a:effectRef>
          <a:fontRef idx="minor">
            <a:schemeClr val="tx1"/>
          </a:fontRef>
        </p:style>
      </p:cxnSp>
      <p:grpSp>
        <p:nvGrpSpPr>
          <p:cNvPr id="56" name="组合 397"/>
          <p:cNvGrpSpPr/>
          <p:nvPr/>
        </p:nvGrpSpPr>
        <p:grpSpPr>
          <a:xfrm>
            <a:off x="7024699" y="3907260"/>
            <a:ext cx="226849" cy="1173803"/>
            <a:chOff x="7721599" y="3591341"/>
            <a:chExt cx="206836" cy="1173792"/>
          </a:xfrm>
        </p:grpSpPr>
        <p:sp>
          <p:nvSpPr>
            <p:cNvPr id="57" name="圆角矩形 400"/>
            <p:cNvSpPr/>
            <p:nvPr/>
          </p:nvSpPr>
          <p:spPr>
            <a:xfrm>
              <a:off x="7721599" y="3591341"/>
              <a:ext cx="206836" cy="117379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8" name="组合 401"/>
            <p:cNvGrpSpPr/>
            <p:nvPr/>
          </p:nvGrpSpPr>
          <p:grpSpPr>
            <a:xfrm>
              <a:off x="7771914" y="3657797"/>
              <a:ext cx="108000" cy="1060681"/>
              <a:chOff x="7770698" y="3654694"/>
              <a:chExt cx="108000" cy="1060681"/>
            </a:xfrm>
          </p:grpSpPr>
          <p:sp>
            <p:nvSpPr>
              <p:cNvPr id="59" name="流程图: 联系 402"/>
              <p:cNvSpPr>
                <a:spLocks/>
              </p:cNvSpPr>
              <p:nvPr/>
            </p:nvSpPr>
            <p:spPr>
              <a:xfrm>
                <a:off x="7770698" y="460737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60" name="组合 403"/>
              <p:cNvGrpSpPr/>
              <p:nvPr/>
            </p:nvGrpSpPr>
            <p:grpSpPr>
              <a:xfrm>
                <a:off x="7770698" y="3654694"/>
                <a:ext cx="108000" cy="898811"/>
                <a:chOff x="7770698" y="3654694"/>
                <a:chExt cx="108000" cy="898811"/>
              </a:xfrm>
            </p:grpSpPr>
            <p:sp>
              <p:nvSpPr>
                <p:cNvPr id="61" name="流程图: 联系 404"/>
                <p:cNvSpPr>
                  <a:spLocks/>
                </p:cNvSpPr>
                <p:nvPr/>
              </p:nvSpPr>
              <p:spPr>
                <a:xfrm>
                  <a:off x="7770698" y="444550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62" name="组合 405"/>
                <p:cNvGrpSpPr/>
                <p:nvPr/>
              </p:nvGrpSpPr>
              <p:grpSpPr>
                <a:xfrm>
                  <a:off x="7770698" y="3792994"/>
                  <a:ext cx="108000" cy="598641"/>
                  <a:chOff x="6813481" y="3733808"/>
                  <a:chExt cx="108000" cy="598641"/>
                </a:xfrm>
              </p:grpSpPr>
              <p:sp>
                <p:nvSpPr>
                  <p:cNvPr id="64" name="流程图: 联系 407"/>
                  <p:cNvSpPr>
                    <a:spLocks/>
                  </p:cNvSpPr>
                  <p:nvPr/>
                </p:nvSpPr>
                <p:spPr>
                  <a:xfrm>
                    <a:off x="6813481" y="3733808"/>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65" name="组合 408"/>
                  <p:cNvGrpSpPr/>
                  <p:nvPr/>
                </p:nvGrpSpPr>
                <p:grpSpPr>
                  <a:xfrm>
                    <a:off x="6813481" y="3896990"/>
                    <a:ext cx="108000" cy="435459"/>
                    <a:chOff x="6813481" y="3896990"/>
                    <a:chExt cx="108000" cy="435459"/>
                  </a:xfrm>
                </p:grpSpPr>
                <p:sp>
                  <p:nvSpPr>
                    <p:cNvPr id="66" name="流程图: 联系 409"/>
                    <p:cNvSpPr>
                      <a:spLocks/>
                    </p:cNvSpPr>
                    <p:nvPr/>
                  </p:nvSpPr>
                  <p:spPr>
                    <a:xfrm>
                      <a:off x="6813481" y="406257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流程图: 联系 410"/>
                    <p:cNvSpPr>
                      <a:spLocks/>
                    </p:cNvSpPr>
                    <p:nvPr/>
                  </p:nvSpPr>
                  <p:spPr>
                    <a:xfrm>
                      <a:off x="6813481" y="3896990"/>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8" name="流程图: 联系 411"/>
                    <p:cNvSpPr>
                      <a:spLocks/>
                    </p:cNvSpPr>
                    <p:nvPr/>
                  </p:nvSpPr>
                  <p:spPr>
                    <a:xfrm>
                      <a:off x="6813481" y="422444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63" name="流程图: 联系 406"/>
                <p:cNvSpPr>
                  <a:spLocks/>
                </p:cNvSpPr>
                <p:nvPr/>
              </p:nvSpPr>
              <p:spPr>
                <a:xfrm>
                  <a:off x="7770698" y="3654694"/>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grpSp>
        <p:nvGrpSpPr>
          <p:cNvPr id="69" name="组合 397"/>
          <p:cNvGrpSpPr/>
          <p:nvPr/>
        </p:nvGrpSpPr>
        <p:grpSpPr>
          <a:xfrm>
            <a:off x="7978083" y="3907260"/>
            <a:ext cx="226849" cy="1173803"/>
            <a:chOff x="7721599" y="3591341"/>
            <a:chExt cx="206836" cy="1173792"/>
          </a:xfrm>
        </p:grpSpPr>
        <p:sp>
          <p:nvSpPr>
            <p:cNvPr id="70" name="圆角矩形 400"/>
            <p:cNvSpPr/>
            <p:nvPr/>
          </p:nvSpPr>
          <p:spPr>
            <a:xfrm>
              <a:off x="7721599" y="3591341"/>
              <a:ext cx="206836" cy="117379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1" name="组合 401"/>
            <p:cNvGrpSpPr/>
            <p:nvPr/>
          </p:nvGrpSpPr>
          <p:grpSpPr>
            <a:xfrm>
              <a:off x="7771914" y="3657797"/>
              <a:ext cx="108000" cy="1060681"/>
              <a:chOff x="7770698" y="3654694"/>
              <a:chExt cx="108000" cy="1060681"/>
            </a:xfrm>
          </p:grpSpPr>
          <p:sp>
            <p:nvSpPr>
              <p:cNvPr id="72" name="流程图: 联系 402"/>
              <p:cNvSpPr>
                <a:spLocks/>
              </p:cNvSpPr>
              <p:nvPr/>
            </p:nvSpPr>
            <p:spPr>
              <a:xfrm>
                <a:off x="7770698" y="460737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3" name="组合 403"/>
              <p:cNvGrpSpPr/>
              <p:nvPr/>
            </p:nvGrpSpPr>
            <p:grpSpPr>
              <a:xfrm>
                <a:off x="7770698" y="3654694"/>
                <a:ext cx="108000" cy="898811"/>
                <a:chOff x="7770698" y="3654694"/>
                <a:chExt cx="108000" cy="898811"/>
              </a:xfrm>
            </p:grpSpPr>
            <p:sp>
              <p:nvSpPr>
                <p:cNvPr id="74" name="流程图: 联系 404"/>
                <p:cNvSpPr>
                  <a:spLocks/>
                </p:cNvSpPr>
                <p:nvPr/>
              </p:nvSpPr>
              <p:spPr>
                <a:xfrm>
                  <a:off x="7770698" y="444550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5" name="组合 405"/>
                <p:cNvGrpSpPr/>
                <p:nvPr/>
              </p:nvGrpSpPr>
              <p:grpSpPr>
                <a:xfrm>
                  <a:off x="7770698" y="3792994"/>
                  <a:ext cx="108000" cy="598641"/>
                  <a:chOff x="6813481" y="3733808"/>
                  <a:chExt cx="108000" cy="598641"/>
                </a:xfrm>
              </p:grpSpPr>
              <p:sp>
                <p:nvSpPr>
                  <p:cNvPr id="77" name="流程图: 联系 407"/>
                  <p:cNvSpPr>
                    <a:spLocks/>
                  </p:cNvSpPr>
                  <p:nvPr/>
                </p:nvSpPr>
                <p:spPr>
                  <a:xfrm>
                    <a:off x="6813481" y="3733808"/>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8" name="组合 408"/>
                  <p:cNvGrpSpPr/>
                  <p:nvPr/>
                </p:nvGrpSpPr>
                <p:grpSpPr>
                  <a:xfrm>
                    <a:off x="6813481" y="3896990"/>
                    <a:ext cx="108000" cy="435459"/>
                    <a:chOff x="6813481" y="3896990"/>
                    <a:chExt cx="108000" cy="435459"/>
                  </a:xfrm>
                </p:grpSpPr>
                <p:sp>
                  <p:nvSpPr>
                    <p:cNvPr id="79" name="流程图: 联系 409"/>
                    <p:cNvSpPr>
                      <a:spLocks/>
                    </p:cNvSpPr>
                    <p:nvPr/>
                  </p:nvSpPr>
                  <p:spPr>
                    <a:xfrm>
                      <a:off x="6813481" y="406257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流程图: 联系 410"/>
                    <p:cNvSpPr>
                      <a:spLocks/>
                    </p:cNvSpPr>
                    <p:nvPr/>
                  </p:nvSpPr>
                  <p:spPr>
                    <a:xfrm>
                      <a:off x="6813481" y="3896990"/>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1" name="流程图: 联系 411"/>
                    <p:cNvSpPr>
                      <a:spLocks/>
                    </p:cNvSpPr>
                    <p:nvPr/>
                  </p:nvSpPr>
                  <p:spPr>
                    <a:xfrm>
                      <a:off x="6813481" y="422444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76" name="流程图: 联系 406"/>
                <p:cNvSpPr>
                  <a:spLocks/>
                </p:cNvSpPr>
                <p:nvPr/>
              </p:nvSpPr>
              <p:spPr>
                <a:xfrm>
                  <a:off x="7770698" y="3654694"/>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cxnSp>
        <p:nvCxnSpPr>
          <p:cNvPr id="82" name="直線接點 81"/>
          <p:cNvCxnSpPr>
            <a:stCxn id="63" idx="6"/>
            <a:endCxn id="80" idx="2"/>
          </p:cNvCxnSpPr>
          <p:nvPr/>
        </p:nvCxnSpPr>
        <p:spPr>
          <a:xfrm>
            <a:off x="7198332" y="4027718"/>
            <a:ext cx="834934" cy="3014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a:stCxn id="66" idx="6"/>
            <a:endCxn id="80" idx="2"/>
          </p:cNvCxnSpPr>
          <p:nvPr/>
        </p:nvCxnSpPr>
        <p:spPr>
          <a:xfrm flipV="1">
            <a:off x="7198332" y="4329202"/>
            <a:ext cx="834934" cy="1655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接點 85"/>
          <p:cNvCxnSpPr>
            <a:stCxn id="61" idx="6"/>
            <a:endCxn id="80" idx="2"/>
          </p:cNvCxnSpPr>
          <p:nvPr/>
        </p:nvCxnSpPr>
        <p:spPr>
          <a:xfrm flipV="1">
            <a:off x="7198332" y="4329202"/>
            <a:ext cx="834934" cy="4893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89" name="圖片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2626" y="3349063"/>
            <a:ext cx="3427628" cy="2321439"/>
          </a:xfrm>
          <a:prstGeom prst="rect">
            <a:avLst/>
          </a:prstGeom>
        </p:spPr>
      </p:pic>
    </p:spTree>
    <p:extLst>
      <p:ext uri="{BB962C8B-B14F-4D97-AF65-F5344CB8AC3E}">
        <p14:creationId xmlns:p14="http://schemas.microsoft.com/office/powerpoint/2010/main" val="3024016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7083902"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Excitation </a:t>
            </a:r>
            <a:r>
              <a:rPr lang="en-US" altLang="ko-KR" sz="4000" b="1" dirty="0" err="1">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Backpropagation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5382" y="1361922"/>
            <a:ext cx="11355293" cy="1815882"/>
          </a:xfrm>
          <a:prstGeom prst="rect">
            <a:avLst/>
          </a:prstGeom>
          <a:noFill/>
        </p:spPr>
        <p:txBody>
          <a:bodyPr wrap="square" rtlCol="0">
            <a:spAutoFit/>
          </a:bodyPr>
          <a:lstStyle/>
          <a:p>
            <a:pPr marL="342900" indent="-342900" algn="just">
              <a:buFont typeface="Wingdings" panose="05000000000000000000" pitchFamily="2" charset="2"/>
              <a:buChar char="§"/>
            </a:pPr>
            <a:r>
              <a:rPr lang="en-US" altLang="zh-TW" sz="2800" dirty="0">
                <a:solidFill>
                  <a:schemeClr val="bg1"/>
                </a:solidFill>
                <a:latin typeface="Times New Roman" panose="02020603050405020304" pitchFamily="18" charset="0"/>
                <a:cs typeface="Times New Roman" panose="02020603050405020304" pitchFamily="18" charset="0"/>
              </a:rPr>
              <a:t>Neural attention aims to find out the relationship between </a:t>
            </a:r>
            <a:r>
              <a:rPr lang="en-US" altLang="zh-TW" sz="2800" dirty="0">
                <a:solidFill>
                  <a:srgbClr val="FF0000"/>
                </a:solidFill>
                <a:latin typeface="Times New Roman" panose="02020603050405020304" pitchFamily="18" charset="0"/>
                <a:cs typeface="Times New Roman" panose="02020603050405020304" pitchFamily="18" charset="0"/>
              </a:rPr>
              <a:t>the pixels in the input image</a:t>
            </a:r>
            <a:r>
              <a:rPr lang="en-US" altLang="zh-TW" sz="2800" dirty="0">
                <a:solidFill>
                  <a:schemeClr val="bg1"/>
                </a:solidFill>
                <a:latin typeface="Times New Roman" panose="02020603050405020304" pitchFamily="18" charset="0"/>
                <a:cs typeface="Times New Roman" panose="02020603050405020304" pitchFamily="18" charset="0"/>
              </a:rPr>
              <a:t> and </a:t>
            </a:r>
            <a:r>
              <a:rPr lang="en-US" altLang="zh-TW" sz="2800" dirty="0">
                <a:solidFill>
                  <a:srgbClr val="01AF05"/>
                </a:solidFill>
                <a:latin typeface="Times New Roman" panose="02020603050405020304" pitchFamily="18" charset="0"/>
                <a:cs typeface="Times New Roman" panose="02020603050405020304" pitchFamily="18" charset="0"/>
              </a:rPr>
              <a:t>the neural responses in every layer </a:t>
            </a:r>
            <a:r>
              <a:rPr lang="en-US" altLang="zh-TW" sz="2800" dirty="0">
                <a:solidFill>
                  <a:schemeClr val="bg1"/>
                </a:solidFill>
                <a:latin typeface="Times New Roman" panose="02020603050405020304" pitchFamily="18" charset="0"/>
                <a:cs typeface="Times New Roman" panose="02020603050405020304" pitchFamily="18" charset="0"/>
              </a:rPr>
              <a:t>of a network. Neural attention provides a top-down mechanism to obtain pixel-wise class probabilities using image level labels only.</a:t>
            </a:r>
            <a:endParaRPr lang="en-US" altLang="zh-TW" sz="2800" dirty="0">
              <a:solidFill>
                <a:schemeClr val="bg1"/>
              </a:solidFill>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16" y="3235185"/>
            <a:ext cx="10888825" cy="295613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652" y="6191315"/>
            <a:ext cx="5200993" cy="538034"/>
          </a:xfrm>
          <a:prstGeom prst="rect">
            <a:avLst/>
          </a:prstGeom>
        </p:spPr>
      </p:pic>
    </p:spTree>
    <p:extLst>
      <p:ext uri="{BB962C8B-B14F-4D97-AF65-F5344CB8AC3E}">
        <p14:creationId xmlns:p14="http://schemas.microsoft.com/office/powerpoint/2010/main" val="5883835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About Me</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356678" y="1226079"/>
            <a:ext cx="11293433" cy="5463034"/>
          </a:xfrm>
          <a:prstGeom prst="rect">
            <a:avLst/>
          </a:prstGeom>
          <a:noFill/>
        </p:spPr>
        <p:txBody>
          <a:bodyPr wrap="square" rtlCol="0">
            <a:spAutoFit/>
          </a:bodyPr>
          <a:lstStyle/>
          <a:p>
            <a:pPr algn="just">
              <a:lnSpc>
                <a:spcPct val="150000"/>
              </a:lnSpc>
            </a:pPr>
            <a:r>
              <a:rPr kumimoji="1" lang="zh-CN" altLang="en-US" sz="2800" b="1" dirty="0" smtClean="0">
                <a:solidFill>
                  <a:schemeClr val="bg1"/>
                </a:solidFill>
                <a:latin typeface="Microsoft YaHei" charset="-122"/>
                <a:ea typeface="Microsoft YaHei" charset="-122"/>
                <a:cs typeface="Microsoft YaHei" charset="-122"/>
              </a:rPr>
              <a:t>丨</a:t>
            </a:r>
            <a:r>
              <a:rPr lang="en-US" sz="2800" dirty="0" smtClean="0">
                <a:solidFill>
                  <a:schemeClr val="bg1"/>
                </a:solidFill>
                <a:latin typeface="Times New Roman" panose="02020603050405020304" pitchFamily="18" charset="0"/>
                <a:cs typeface="Times New Roman" panose="02020603050405020304" pitchFamily="18" charset="0"/>
              </a:rPr>
              <a:t>Research Interests</a:t>
            </a:r>
            <a:endParaRPr lang="en-US" sz="2800" dirty="0">
              <a:solidFill>
                <a:schemeClr val="bg1"/>
              </a:solidFill>
              <a:latin typeface="Times New Roman" panose="02020603050405020304" pitchFamily="18" charset="0"/>
              <a:cs typeface="Times New Roman" panose="02020603050405020304" pitchFamily="18" charset="0"/>
            </a:endParaRPr>
          </a:p>
          <a:p>
            <a:pPr marL="800100" lvl="1" indent="-342900" algn="just">
              <a:buFontTx/>
              <a:buChar char="-"/>
            </a:pPr>
            <a:r>
              <a:rPr lang="en-US" sz="2200" i="1" dirty="0" smtClean="0">
                <a:solidFill>
                  <a:schemeClr val="bg1"/>
                </a:solidFill>
                <a:latin typeface="Times New Roman" panose="02020603050405020304" pitchFamily="18" charset="0"/>
                <a:cs typeface="Times New Roman" panose="02020603050405020304" pitchFamily="18" charset="0"/>
              </a:rPr>
              <a:t>Pattern Recognition and Machine Learning</a:t>
            </a:r>
            <a:r>
              <a:rPr lang="en-US" sz="2200" dirty="0" smtClean="0">
                <a:solidFill>
                  <a:schemeClr val="bg1"/>
                </a:solidFill>
                <a:latin typeface="Times New Roman" panose="02020603050405020304" pitchFamily="18" charset="0"/>
                <a:cs typeface="Times New Roman" panose="02020603050405020304" pitchFamily="18" charset="0"/>
              </a:rPr>
              <a:t>: Large Scale Deep Learning, Sequential Signal Processing, Deep Transfer Learning, Deep Metric Learning, Weakly Supervised Learning, Generative Models</a:t>
            </a:r>
          </a:p>
          <a:p>
            <a:pPr marL="800100" lvl="1" indent="-342900" algn="just">
              <a:buFontTx/>
              <a:buChar char="-"/>
            </a:pPr>
            <a:r>
              <a:rPr lang="en-US" sz="2200" i="1" dirty="0" smtClean="0">
                <a:solidFill>
                  <a:schemeClr val="bg1"/>
                </a:solidFill>
                <a:latin typeface="Times New Roman" panose="02020603050405020304" pitchFamily="18" charset="0"/>
                <a:cs typeface="Times New Roman" panose="02020603050405020304" pitchFamily="18" charset="0"/>
              </a:rPr>
              <a:t>Computer Vision</a:t>
            </a:r>
            <a:r>
              <a:rPr lang="en-US" sz="2200" dirty="0" smtClean="0">
                <a:solidFill>
                  <a:schemeClr val="bg1"/>
                </a:solidFill>
                <a:latin typeface="Times New Roman" panose="02020603050405020304" pitchFamily="18" charset="0"/>
                <a:cs typeface="Times New Roman" panose="02020603050405020304" pitchFamily="18" charset="0"/>
              </a:rPr>
              <a:t>: Face Recognition, Object Recognition, Object Detection, Semantic Segmentation, Image Retrieval, Image Super Resolution</a:t>
            </a:r>
            <a:endParaRPr lang="en-US" sz="700" dirty="0" smtClean="0">
              <a:solidFill>
                <a:schemeClr val="bg1"/>
              </a:solidFill>
              <a:latin typeface="Times New Roman" panose="02020603050405020304" pitchFamily="18" charset="0"/>
              <a:cs typeface="Times New Roman" panose="02020603050405020304" pitchFamily="18" charset="0"/>
            </a:endParaRPr>
          </a:p>
          <a:p>
            <a:pPr lvl="1" algn="just"/>
            <a:endParaRPr lang="en-US" sz="7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kumimoji="1" lang="zh-CN" altLang="en-US" sz="2800" b="1" dirty="0" smtClean="0">
                <a:solidFill>
                  <a:schemeClr val="bg1"/>
                </a:solidFill>
                <a:latin typeface="Microsoft YaHei" charset="-122"/>
                <a:ea typeface="Microsoft YaHei" charset="-122"/>
                <a:cs typeface="Microsoft YaHei" charset="-122"/>
              </a:rPr>
              <a:t>丨</a:t>
            </a:r>
            <a:r>
              <a:rPr lang="en-US" altLang="zh-TW" sz="2800" dirty="0" smtClean="0">
                <a:solidFill>
                  <a:schemeClr val="bg1"/>
                </a:solidFill>
                <a:latin typeface="Times New Roman" panose="02020603050405020304" pitchFamily="18" charset="0"/>
                <a:cs typeface="Times New Roman" panose="02020603050405020304" pitchFamily="18" charset="0"/>
              </a:rPr>
              <a:t>Education</a:t>
            </a:r>
            <a:endParaRPr lang="en-US" altLang="zh-TW" sz="2800" dirty="0">
              <a:solidFill>
                <a:schemeClr val="bg1"/>
              </a:solidFill>
              <a:latin typeface="Times New Roman" panose="02020603050405020304" pitchFamily="18" charset="0"/>
              <a:cs typeface="Times New Roman" panose="02020603050405020304" pitchFamily="18" charset="0"/>
            </a:endParaRPr>
          </a:p>
          <a:p>
            <a:pPr lvl="1" algn="just"/>
            <a:r>
              <a:rPr lang="en-US" altLang="zh-TW" sz="2200" dirty="0" smtClean="0">
                <a:solidFill>
                  <a:schemeClr val="bg1"/>
                </a:solidFill>
                <a:latin typeface="Times New Roman" panose="02020603050405020304" pitchFamily="18" charset="0"/>
                <a:cs typeface="Times New Roman" panose="02020603050405020304" pitchFamily="18" charset="0"/>
              </a:rPr>
              <a:t>The University of Hong Kong, Hong Kong                                 July, 2015 – present</a:t>
            </a:r>
          </a:p>
          <a:p>
            <a:pPr lvl="1" algn="just"/>
            <a:r>
              <a:rPr lang="en-US" altLang="zh-TW" sz="2000" i="1" dirty="0" err="1" smtClean="0">
                <a:solidFill>
                  <a:schemeClr val="bg1"/>
                </a:solidFill>
                <a:latin typeface="Times New Roman" panose="02020603050405020304" pitchFamily="18" charset="0"/>
                <a:cs typeface="Times New Roman" panose="02020603050405020304" pitchFamily="18" charset="0"/>
              </a:rPr>
              <a:t>Ph.D</a:t>
            </a:r>
            <a:r>
              <a:rPr lang="en-US" altLang="zh-TW" sz="2000" i="1" dirty="0" smtClean="0">
                <a:solidFill>
                  <a:schemeClr val="bg1"/>
                </a:solidFill>
                <a:latin typeface="Times New Roman" panose="02020603050405020304" pitchFamily="18" charset="0"/>
                <a:cs typeface="Times New Roman" panose="02020603050405020304" pitchFamily="18" charset="0"/>
              </a:rPr>
              <a:t> student in computer science         </a:t>
            </a:r>
          </a:p>
          <a:p>
            <a:pPr lvl="1" algn="just"/>
            <a:endParaRPr lang="en-US" altLang="zh-TW" sz="1000" i="1" dirty="0" smtClean="0">
              <a:solidFill>
                <a:schemeClr val="bg1"/>
              </a:solidFill>
              <a:latin typeface="Times New Roman" panose="02020603050405020304" pitchFamily="18" charset="0"/>
              <a:cs typeface="Times New Roman" panose="02020603050405020304" pitchFamily="18" charset="0"/>
            </a:endParaRPr>
          </a:p>
          <a:p>
            <a:pPr lvl="1" algn="just"/>
            <a:r>
              <a:rPr lang="en-US" altLang="zh-TW" sz="2200" dirty="0" smtClean="0">
                <a:solidFill>
                  <a:schemeClr val="bg1"/>
                </a:solidFill>
                <a:latin typeface="Times New Roman" panose="02020603050405020304" pitchFamily="18" charset="0"/>
                <a:cs typeface="Times New Roman" panose="02020603050405020304" pitchFamily="18" charset="0"/>
              </a:rPr>
              <a:t>Tsinghua University, P.R. China                                                  Aug, 2012 – July, 2015</a:t>
            </a:r>
          </a:p>
          <a:p>
            <a:pPr lvl="1" algn="just"/>
            <a:r>
              <a:rPr lang="en-US" altLang="zh-TW" sz="2000" i="1" dirty="0" smtClean="0">
                <a:solidFill>
                  <a:schemeClr val="bg1"/>
                </a:solidFill>
                <a:latin typeface="Times New Roman" panose="02020603050405020304" pitchFamily="18" charset="0"/>
                <a:cs typeface="Times New Roman" panose="02020603050405020304" pitchFamily="18" charset="0"/>
              </a:rPr>
              <a:t>M.S. in Electronic Engineering</a:t>
            </a:r>
          </a:p>
          <a:p>
            <a:pPr lvl="1" algn="just"/>
            <a:endParaRPr lang="en-US" altLang="zh-TW" sz="1000" dirty="0" smtClean="0">
              <a:solidFill>
                <a:schemeClr val="bg1"/>
              </a:solidFill>
              <a:latin typeface="Times New Roman" panose="02020603050405020304" pitchFamily="18" charset="0"/>
              <a:cs typeface="Times New Roman" panose="02020603050405020304" pitchFamily="18" charset="0"/>
            </a:endParaRPr>
          </a:p>
          <a:p>
            <a:pPr lvl="1" algn="just"/>
            <a:r>
              <a:rPr lang="en-US" altLang="zh-TW" sz="2200" dirty="0" err="1" smtClean="0">
                <a:solidFill>
                  <a:schemeClr val="bg1"/>
                </a:solidFill>
                <a:latin typeface="Times New Roman" panose="02020603050405020304" pitchFamily="18" charset="0"/>
                <a:cs typeface="Times New Roman" panose="02020603050405020304" pitchFamily="18" charset="0"/>
              </a:rPr>
              <a:t>Huazhong</a:t>
            </a:r>
            <a:r>
              <a:rPr lang="en-US" altLang="zh-TW" sz="2200" dirty="0" smtClean="0">
                <a:solidFill>
                  <a:schemeClr val="bg1"/>
                </a:solidFill>
                <a:latin typeface="Times New Roman" panose="02020603050405020304" pitchFamily="18" charset="0"/>
                <a:cs typeface="Times New Roman" panose="02020603050405020304" pitchFamily="18" charset="0"/>
              </a:rPr>
              <a:t> University of Science and Technology, P.R. </a:t>
            </a:r>
            <a:r>
              <a:rPr lang="en-US" altLang="zh-TW" sz="2200" dirty="0">
                <a:solidFill>
                  <a:schemeClr val="bg1"/>
                </a:solidFill>
                <a:latin typeface="Times New Roman" panose="02020603050405020304" pitchFamily="18" charset="0"/>
                <a:cs typeface="Times New Roman" panose="02020603050405020304" pitchFamily="18" charset="0"/>
              </a:rPr>
              <a:t>China    </a:t>
            </a:r>
            <a:r>
              <a:rPr lang="en-US" altLang="zh-TW" sz="2200" dirty="0" smtClean="0">
                <a:solidFill>
                  <a:schemeClr val="bg1"/>
                </a:solidFill>
                <a:latin typeface="Times New Roman" panose="02020603050405020304" pitchFamily="18" charset="0"/>
                <a:cs typeface="Times New Roman" panose="02020603050405020304" pitchFamily="18" charset="0"/>
              </a:rPr>
              <a:t>Sep,  2008 </a:t>
            </a:r>
            <a:r>
              <a:rPr lang="en-US" altLang="zh-TW" sz="2200" dirty="0">
                <a:solidFill>
                  <a:schemeClr val="bg1"/>
                </a:solidFill>
                <a:latin typeface="Times New Roman" panose="02020603050405020304" pitchFamily="18" charset="0"/>
                <a:cs typeface="Times New Roman" panose="02020603050405020304" pitchFamily="18" charset="0"/>
              </a:rPr>
              <a:t>– </a:t>
            </a:r>
            <a:r>
              <a:rPr lang="en-US" altLang="zh-TW" sz="2200" dirty="0" smtClean="0">
                <a:solidFill>
                  <a:schemeClr val="bg1"/>
                </a:solidFill>
                <a:latin typeface="Times New Roman" panose="02020603050405020304" pitchFamily="18" charset="0"/>
                <a:cs typeface="Times New Roman" panose="02020603050405020304" pitchFamily="18" charset="0"/>
              </a:rPr>
              <a:t>June, 2012</a:t>
            </a:r>
          </a:p>
          <a:p>
            <a:pPr lvl="1" algn="just"/>
            <a:r>
              <a:rPr lang="en-US" altLang="zh-TW" sz="2000" i="1" dirty="0" smtClean="0">
                <a:solidFill>
                  <a:schemeClr val="bg1"/>
                </a:solidFill>
                <a:latin typeface="Times New Roman" panose="02020603050405020304" pitchFamily="18" charset="0"/>
                <a:cs typeface="Times New Roman" panose="02020603050405020304" pitchFamily="18" charset="0"/>
              </a:rPr>
              <a:t>B.S. in Optical Electronic Science and Technology</a:t>
            </a:r>
            <a:endParaRPr lang="en-US" altLang="zh-TW" sz="20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521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7188677"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Excitation </a:t>
            </a:r>
            <a:r>
              <a:rPr lang="en-US" altLang="ko-KR" sz="4000" b="1"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Backpropagation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1323" y="1292536"/>
            <a:ext cx="11355293" cy="1815882"/>
          </a:xfrm>
          <a:prstGeom prst="rect">
            <a:avLst/>
          </a:prstGeom>
          <a:noFill/>
        </p:spPr>
        <p:txBody>
          <a:bodyPr wrap="square" rtlCol="0">
            <a:spAutoFit/>
          </a:bodyPr>
          <a:lstStyle/>
          <a:p>
            <a:pPr marL="342900" indent="-342900" algn="just">
              <a:buFont typeface="Wingdings" panose="05000000000000000000" pitchFamily="2" charset="2"/>
              <a:buChar char="§"/>
            </a:pPr>
            <a:r>
              <a:rPr lang="en-US" altLang="zh-TW" sz="2800" dirty="0">
                <a:solidFill>
                  <a:schemeClr val="bg1"/>
                </a:solidFill>
                <a:latin typeface="Times New Roman" panose="02020603050405020304" pitchFamily="18" charset="0"/>
                <a:cs typeface="Times New Roman" panose="02020603050405020304" pitchFamily="18" charset="0"/>
              </a:rPr>
              <a:t>Neural attention aims to find out the relationship between </a:t>
            </a:r>
            <a:r>
              <a:rPr lang="en-US" altLang="zh-TW" sz="2800" dirty="0">
                <a:solidFill>
                  <a:srgbClr val="FF0000"/>
                </a:solidFill>
                <a:latin typeface="Times New Roman" panose="02020603050405020304" pitchFamily="18" charset="0"/>
                <a:cs typeface="Times New Roman" panose="02020603050405020304" pitchFamily="18" charset="0"/>
              </a:rPr>
              <a:t>the pixels in the input image</a:t>
            </a:r>
            <a:r>
              <a:rPr lang="en-US" altLang="zh-TW" sz="2800" dirty="0">
                <a:solidFill>
                  <a:schemeClr val="bg1"/>
                </a:solidFill>
                <a:latin typeface="Times New Roman" panose="02020603050405020304" pitchFamily="18" charset="0"/>
                <a:cs typeface="Times New Roman" panose="02020603050405020304" pitchFamily="18" charset="0"/>
              </a:rPr>
              <a:t> and </a:t>
            </a:r>
            <a:r>
              <a:rPr lang="en-US" altLang="zh-TW" sz="2800" dirty="0">
                <a:solidFill>
                  <a:srgbClr val="01AF05"/>
                </a:solidFill>
                <a:latin typeface="Times New Roman" panose="02020603050405020304" pitchFamily="18" charset="0"/>
                <a:cs typeface="Times New Roman" panose="02020603050405020304" pitchFamily="18" charset="0"/>
              </a:rPr>
              <a:t>the neural responses in every layer </a:t>
            </a:r>
            <a:r>
              <a:rPr lang="en-US" altLang="zh-TW" sz="2800" dirty="0">
                <a:solidFill>
                  <a:schemeClr val="bg1"/>
                </a:solidFill>
                <a:latin typeface="Times New Roman" panose="02020603050405020304" pitchFamily="18" charset="0"/>
                <a:cs typeface="Times New Roman" panose="02020603050405020304" pitchFamily="18" charset="0"/>
              </a:rPr>
              <a:t>of a network. Neural attention provides a top-down mechanism to obtain pixel-wise class probabilities using image level labels only.</a:t>
            </a:r>
            <a:endParaRPr lang="en-US" altLang="zh-TW" sz="2800" dirty="0">
              <a:solidFill>
                <a:schemeClr val="bg1"/>
              </a:solidFill>
              <a:latin typeface="Times New Roman" panose="02020603050405020304" pitchFamily="18" charset="0"/>
              <a:cs typeface="Times New Roman" panose="02020603050405020304" pitchFamily="18" charset="0"/>
            </a:endParaRPr>
          </a:p>
        </p:txBody>
      </p:sp>
      <p:sp>
        <p:nvSpPr>
          <p:cNvPr id="6" name="立方体 392"/>
          <p:cNvSpPr/>
          <p:nvPr/>
        </p:nvSpPr>
        <p:spPr>
          <a:xfrm>
            <a:off x="1922659" y="3074306"/>
            <a:ext cx="833854" cy="2455350"/>
          </a:xfrm>
          <a:prstGeom prst="cube">
            <a:avLst>
              <a:gd name="adj" fmla="val 8363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立方体 394"/>
          <p:cNvSpPr/>
          <p:nvPr/>
        </p:nvSpPr>
        <p:spPr>
          <a:xfrm>
            <a:off x="6053007" y="3797989"/>
            <a:ext cx="499690" cy="1012533"/>
          </a:xfrm>
          <a:prstGeom prst="cube">
            <a:avLst>
              <a:gd name="adj" fmla="val 51945"/>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9" name="直接箭头连接符 395"/>
          <p:cNvCxnSpPr/>
          <p:nvPr/>
        </p:nvCxnSpPr>
        <p:spPr>
          <a:xfrm>
            <a:off x="3536280" y="4324312"/>
            <a:ext cx="405420" cy="6696"/>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sp>
        <p:nvSpPr>
          <p:cNvPr id="10" name="立方体 396"/>
          <p:cNvSpPr/>
          <p:nvPr/>
        </p:nvSpPr>
        <p:spPr>
          <a:xfrm>
            <a:off x="4329108" y="3488378"/>
            <a:ext cx="698076" cy="1627205"/>
          </a:xfrm>
          <a:prstGeom prst="cube">
            <a:avLst>
              <a:gd name="adj" fmla="val 67301"/>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1" name="组合 397"/>
          <p:cNvGrpSpPr/>
          <p:nvPr/>
        </p:nvGrpSpPr>
        <p:grpSpPr>
          <a:xfrm>
            <a:off x="7705757" y="3788605"/>
            <a:ext cx="226849" cy="1173803"/>
            <a:chOff x="7721599" y="3591341"/>
            <a:chExt cx="206836" cy="1173792"/>
          </a:xfrm>
        </p:grpSpPr>
        <p:sp>
          <p:nvSpPr>
            <p:cNvPr id="14" name="圆角矩形 400"/>
            <p:cNvSpPr/>
            <p:nvPr/>
          </p:nvSpPr>
          <p:spPr>
            <a:xfrm>
              <a:off x="7721599" y="3591341"/>
              <a:ext cx="206836" cy="117379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5" name="组合 401"/>
            <p:cNvGrpSpPr/>
            <p:nvPr/>
          </p:nvGrpSpPr>
          <p:grpSpPr>
            <a:xfrm>
              <a:off x="7771914" y="3657797"/>
              <a:ext cx="108000" cy="1060681"/>
              <a:chOff x="7770698" y="3654694"/>
              <a:chExt cx="108000" cy="1060681"/>
            </a:xfrm>
          </p:grpSpPr>
          <p:sp>
            <p:nvSpPr>
              <p:cNvPr id="16" name="流程图: 联系 402"/>
              <p:cNvSpPr>
                <a:spLocks/>
              </p:cNvSpPr>
              <p:nvPr/>
            </p:nvSpPr>
            <p:spPr>
              <a:xfrm>
                <a:off x="7770698" y="460737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7" name="组合 403"/>
              <p:cNvGrpSpPr/>
              <p:nvPr/>
            </p:nvGrpSpPr>
            <p:grpSpPr>
              <a:xfrm>
                <a:off x="7770698" y="3654694"/>
                <a:ext cx="108000" cy="898811"/>
                <a:chOff x="7770698" y="3654694"/>
                <a:chExt cx="108000" cy="898811"/>
              </a:xfrm>
            </p:grpSpPr>
            <p:sp>
              <p:nvSpPr>
                <p:cNvPr id="19" name="流程图: 联系 404"/>
                <p:cNvSpPr>
                  <a:spLocks/>
                </p:cNvSpPr>
                <p:nvPr/>
              </p:nvSpPr>
              <p:spPr>
                <a:xfrm>
                  <a:off x="7770698" y="444550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0" name="组合 405"/>
                <p:cNvGrpSpPr/>
                <p:nvPr/>
              </p:nvGrpSpPr>
              <p:grpSpPr>
                <a:xfrm>
                  <a:off x="7770698" y="3792994"/>
                  <a:ext cx="108000" cy="598641"/>
                  <a:chOff x="6813481" y="3733808"/>
                  <a:chExt cx="108000" cy="598641"/>
                </a:xfrm>
              </p:grpSpPr>
              <p:sp>
                <p:nvSpPr>
                  <p:cNvPr id="22" name="流程图: 联系 407"/>
                  <p:cNvSpPr>
                    <a:spLocks/>
                  </p:cNvSpPr>
                  <p:nvPr/>
                </p:nvSpPr>
                <p:spPr>
                  <a:xfrm>
                    <a:off x="6813481" y="3733808"/>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408"/>
                  <p:cNvGrpSpPr/>
                  <p:nvPr/>
                </p:nvGrpSpPr>
                <p:grpSpPr>
                  <a:xfrm>
                    <a:off x="6813481" y="3896990"/>
                    <a:ext cx="108000" cy="435459"/>
                    <a:chOff x="6813481" y="3896990"/>
                    <a:chExt cx="108000" cy="435459"/>
                  </a:xfrm>
                </p:grpSpPr>
                <p:sp>
                  <p:nvSpPr>
                    <p:cNvPr id="24" name="流程图: 联系 409"/>
                    <p:cNvSpPr>
                      <a:spLocks/>
                    </p:cNvSpPr>
                    <p:nvPr/>
                  </p:nvSpPr>
                  <p:spPr>
                    <a:xfrm>
                      <a:off x="6813481" y="406257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流程图: 联系 410"/>
                    <p:cNvSpPr>
                      <a:spLocks/>
                    </p:cNvSpPr>
                    <p:nvPr/>
                  </p:nvSpPr>
                  <p:spPr>
                    <a:xfrm>
                      <a:off x="6813481" y="3896990"/>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流程图: 联系 411"/>
                    <p:cNvSpPr>
                      <a:spLocks/>
                    </p:cNvSpPr>
                    <p:nvPr/>
                  </p:nvSpPr>
                  <p:spPr>
                    <a:xfrm>
                      <a:off x="6813481" y="422444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21" name="流程图: 联系 406"/>
                <p:cNvSpPr>
                  <a:spLocks/>
                </p:cNvSpPr>
                <p:nvPr/>
              </p:nvSpPr>
              <p:spPr>
                <a:xfrm>
                  <a:off x="7770698" y="3654694"/>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cxnSp>
        <p:nvCxnSpPr>
          <p:cNvPr id="12" name="直接箭头连接符 398"/>
          <p:cNvCxnSpPr/>
          <p:nvPr/>
        </p:nvCxnSpPr>
        <p:spPr>
          <a:xfrm>
            <a:off x="5311558" y="4331008"/>
            <a:ext cx="405420" cy="6696"/>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399"/>
          <p:cNvCxnSpPr/>
          <p:nvPr/>
        </p:nvCxnSpPr>
        <p:spPr>
          <a:xfrm>
            <a:off x="6801910" y="4350835"/>
            <a:ext cx="405420" cy="6696"/>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grpSp>
        <p:nvGrpSpPr>
          <p:cNvPr id="27" name="组合 397"/>
          <p:cNvGrpSpPr/>
          <p:nvPr/>
        </p:nvGrpSpPr>
        <p:grpSpPr>
          <a:xfrm>
            <a:off x="9976428" y="3788605"/>
            <a:ext cx="226849" cy="1173803"/>
            <a:chOff x="7721599" y="3591341"/>
            <a:chExt cx="206836" cy="1173792"/>
          </a:xfrm>
        </p:grpSpPr>
        <p:sp>
          <p:nvSpPr>
            <p:cNvPr id="28" name="圆角矩形 400"/>
            <p:cNvSpPr/>
            <p:nvPr/>
          </p:nvSpPr>
          <p:spPr>
            <a:xfrm>
              <a:off x="7721599" y="3591341"/>
              <a:ext cx="206836" cy="117379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9" name="组合 401"/>
            <p:cNvGrpSpPr/>
            <p:nvPr/>
          </p:nvGrpSpPr>
          <p:grpSpPr>
            <a:xfrm>
              <a:off x="7771914" y="3657797"/>
              <a:ext cx="108000" cy="1060681"/>
              <a:chOff x="7770698" y="3654694"/>
              <a:chExt cx="108000" cy="1060681"/>
            </a:xfrm>
          </p:grpSpPr>
          <p:sp>
            <p:nvSpPr>
              <p:cNvPr id="30" name="流程图: 联系 402"/>
              <p:cNvSpPr>
                <a:spLocks/>
              </p:cNvSpPr>
              <p:nvPr/>
            </p:nvSpPr>
            <p:spPr>
              <a:xfrm>
                <a:off x="7770698" y="460737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1" name="组合 403"/>
              <p:cNvGrpSpPr/>
              <p:nvPr/>
            </p:nvGrpSpPr>
            <p:grpSpPr>
              <a:xfrm>
                <a:off x="7770698" y="3654694"/>
                <a:ext cx="108000" cy="898811"/>
                <a:chOff x="7770698" y="3654694"/>
                <a:chExt cx="108000" cy="898811"/>
              </a:xfrm>
            </p:grpSpPr>
            <p:sp>
              <p:nvSpPr>
                <p:cNvPr id="32" name="流程图: 联系 404"/>
                <p:cNvSpPr>
                  <a:spLocks/>
                </p:cNvSpPr>
                <p:nvPr/>
              </p:nvSpPr>
              <p:spPr>
                <a:xfrm>
                  <a:off x="7770698" y="444550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3" name="组合 405"/>
                <p:cNvGrpSpPr/>
                <p:nvPr/>
              </p:nvGrpSpPr>
              <p:grpSpPr>
                <a:xfrm>
                  <a:off x="7770698" y="3792994"/>
                  <a:ext cx="108000" cy="598641"/>
                  <a:chOff x="6813481" y="3733808"/>
                  <a:chExt cx="108000" cy="598641"/>
                </a:xfrm>
              </p:grpSpPr>
              <p:sp>
                <p:nvSpPr>
                  <p:cNvPr id="35" name="流程图: 联系 407"/>
                  <p:cNvSpPr>
                    <a:spLocks/>
                  </p:cNvSpPr>
                  <p:nvPr/>
                </p:nvSpPr>
                <p:spPr>
                  <a:xfrm>
                    <a:off x="6813481" y="3733808"/>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6" name="组合 408"/>
                  <p:cNvGrpSpPr/>
                  <p:nvPr/>
                </p:nvGrpSpPr>
                <p:grpSpPr>
                  <a:xfrm>
                    <a:off x="6813481" y="3896990"/>
                    <a:ext cx="108000" cy="435459"/>
                    <a:chOff x="6813481" y="3896990"/>
                    <a:chExt cx="108000" cy="435459"/>
                  </a:xfrm>
                </p:grpSpPr>
                <p:sp>
                  <p:nvSpPr>
                    <p:cNvPr id="37" name="流程图: 联系 409"/>
                    <p:cNvSpPr>
                      <a:spLocks/>
                    </p:cNvSpPr>
                    <p:nvPr/>
                  </p:nvSpPr>
                  <p:spPr>
                    <a:xfrm>
                      <a:off x="6813481" y="406257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流程图: 联系 410"/>
                    <p:cNvSpPr>
                      <a:spLocks/>
                    </p:cNvSpPr>
                    <p:nvPr/>
                  </p:nvSpPr>
                  <p:spPr>
                    <a:xfrm>
                      <a:off x="6813481" y="3896990"/>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流程图: 联系 411"/>
                    <p:cNvSpPr>
                      <a:spLocks/>
                    </p:cNvSpPr>
                    <p:nvPr/>
                  </p:nvSpPr>
                  <p:spPr>
                    <a:xfrm>
                      <a:off x="6813481" y="422444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34" name="流程图: 联系 406"/>
                <p:cNvSpPr>
                  <a:spLocks/>
                </p:cNvSpPr>
                <p:nvPr/>
              </p:nvSpPr>
              <p:spPr>
                <a:xfrm>
                  <a:off x="7770698" y="3654694"/>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cxnSp>
        <p:nvCxnSpPr>
          <p:cNvPr id="3" name="直線接點 2"/>
          <p:cNvCxnSpPr>
            <a:stCxn id="21" idx="6"/>
            <a:endCxn id="38" idx="2"/>
          </p:cNvCxnSpPr>
          <p:nvPr/>
        </p:nvCxnSpPr>
        <p:spPr>
          <a:xfrm>
            <a:off x="7879390" y="3909063"/>
            <a:ext cx="2152221" cy="3014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a:stCxn id="22" idx="6"/>
            <a:endCxn id="38" idx="2"/>
          </p:cNvCxnSpPr>
          <p:nvPr/>
        </p:nvCxnSpPr>
        <p:spPr>
          <a:xfrm>
            <a:off x="7879390" y="4047364"/>
            <a:ext cx="2152221" cy="163183"/>
          </a:xfrm>
          <a:prstGeom prst="line">
            <a:avLst/>
          </a:prstGeom>
          <a:ln w="12700">
            <a:solidFill>
              <a:srgbClr val="01AF05"/>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接點 45"/>
          <p:cNvCxnSpPr>
            <a:stCxn id="25" idx="6"/>
            <a:endCxn id="38" idx="2"/>
          </p:cNvCxnSpPr>
          <p:nvPr/>
        </p:nvCxnSpPr>
        <p:spPr>
          <a:xfrm>
            <a:off x="7879390" y="4210547"/>
            <a:ext cx="2152221" cy="0"/>
          </a:xfrm>
          <a:prstGeom prst="line">
            <a:avLst/>
          </a:prstGeom>
          <a:ln w="12700">
            <a:solidFill>
              <a:srgbClr val="01AF05"/>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接點 47"/>
          <p:cNvCxnSpPr>
            <a:stCxn id="24" idx="6"/>
            <a:endCxn id="38" idx="2"/>
          </p:cNvCxnSpPr>
          <p:nvPr/>
        </p:nvCxnSpPr>
        <p:spPr>
          <a:xfrm flipV="1">
            <a:off x="7879390" y="4210547"/>
            <a:ext cx="2152221" cy="1655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26" idx="6"/>
            <a:endCxn id="38" idx="2"/>
          </p:cNvCxnSpPr>
          <p:nvPr/>
        </p:nvCxnSpPr>
        <p:spPr>
          <a:xfrm flipV="1">
            <a:off x="7879390" y="4210547"/>
            <a:ext cx="2152221" cy="327462"/>
          </a:xfrm>
          <a:prstGeom prst="line">
            <a:avLst/>
          </a:prstGeom>
          <a:ln w="12700">
            <a:solidFill>
              <a:srgbClr val="01AF05"/>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p:cNvCxnSpPr>
            <a:stCxn id="19" idx="6"/>
            <a:endCxn id="38" idx="2"/>
          </p:cNvCxnSpPr>
          <p:nvPr/>
        </p:nvCxnSpPr>
        <p:spPr>
          <a:xfrm flipV="1">
            <a:off x="7879390" y="4210547"/>
            <a:ext cx="2152221" cy="4893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a:stCxn id="16" idx="6"/>
            <a:endCxn id="38" idx="2"/>
          </p:cNvCxnSpPr>
          <p:nvPr/>
        </p:nvCxnSpPr>
        <p:spPr>
          <a:xfrm flipV="1">
            <a:off x="7879390" y="4210547"/>
            <a:ext cx="2152221" cy="651206"/>
          </a:xfrm>
          <a:prstGeom prst="line">
            <a:avLst/>
          </a:prstGeom>
          <a:ln w="12700">
            <a:solidFill>
              <a:srgbClr val="01AF05"/>
            </a:solidFill>
            <a:prstDash val="dash"/>
          </a:ln>
        </p:spPr>
        <p:style>
          <a:lnRef idx="1">
            <a:schemeClr val="accent1"/>
          </a:lnRef>
          <a:fillRef idx="0">
            <a:schemeClr val="accent1"/>
          </a:fillRef>
          <a:effectRef idx="0">
            <a:schemeClr val="accent1"/>
          </a:effectRef>
          <a:fontRef idx="minor">
            <a:schemeClr val="tx1"/>
          </a:fontRef>
        </p:style>
      </p:cxnSp>
      <p:sp>
        <p:nvSpPr>
          <p:cNvPr id="83" name="文字方塊 82"/>
          <p:cNvSpPr txBox="1"/>
          <p:nvPr/>
        </p:nvSpPr>
        <p:spPr>
          <a:xfrm>
            <a:off x="9976428" y="5257800"/>
            <a:ext cx="358197" cy="1384995"/>
          </a:xfrm>
          <a:prstGeom prst="rect">
            <a:avLst/>
          </a:prstGeom>
          <a:noFill/>
        </p:spPr>
        <p:txBody>
          <a:bodyPr wrap="square" rtlCol="0">
            <a:spAutoFit/>
          </a:bodyPr>
          <a:lstStyle/>
          <a:p>
            <a:r>
              <a:rPr lang="en-US" altLang="zh-TW" sz="1400" dirty="0" smtClean="0">
                <a:solidFill>
                  <a:schemeClr val="bg1"/>
                </a:solidFill>
              </a:rPr>
              <a:t>0</a:t>
            </a:r>
          </a:p>
          <a:p>
            <a:r>
              <a:rPr lang="en-US" altLang="zh-TW" sz="1400" dirty="0" smtClean="0">
                <a:solidFill>
                  <a:schemeClr val="bg1"/>
                </a:solidFill>
              </a:rPr>
              <a:t>0</a:t>
            </a:r>
          </a:p>
          <a:p>
            <a:r>
              <a:rPr lang="en-US" altLang="zh-TW" sz="1400" dirty="0" smtClean="0">
                <a:solidFill>
                  <a:schemeClr val="bg1"/>
                </a:solidFill>
              </a:rPr>
              <a:t>1</a:t>
            </a:r>
          </a:p>
          <a:p>
            <a:r>
              <a:rPr lang="en-US" altLang="zh-TW" sz="1400" dirty="0" smtClean="0">
                <a:solidFill>
                  <a:schemeClr val="bg1"/>
                </a:solidFill>
              </a:rPr>
              <a:t>.</a:t>
            </a:r>
          </a:p>
          <a:p>
            <a:r>
              <a:rPr lang="en-US" altLang="zh-TW" sz="1400" dirty="0" smtClean="0">
                <a:solidFill>
                  <a:schemeClr val="bg1"/>
                </a:solidFill>
              </a:rPr>
              <a:t>.</a:t>
            </a:r>
          </a:p>
          <a:p>
            <a:r>
              <a:rPr lang="en-US" altLang="zh-TW" sz="1400" dirty="0" smtClean="0">
                <a:solidFill>
                  <a:schemeClr val="bg1"/>
                </a:solidFill>
              </a:rPr>
              <a:t>0</a:t>
            </a:r>
            <a:endParaRPr lang="zh-TW" altLang="en-US" sz="1400" dirty="0">
              <a:solidFill>
                <a:schemeClr val="bg1"/>
              </a:solidFill>
            </a:endParaRPr>
          </a:p>
        </p:txBody>
      </p:sp>
      <mc:AlternateContent xmlns:mc="http://schemas.openxmlformats.org/markup-compatibility/2006">
        <mc:Choice xmlns:a14="http://schemas.microsoft.com/office/drawing/2010/main" Requires="a14">
          <p:sp>
            <p:nvSpPr>
              <p:cNvPr id="7" name="文字方塊 6"/>
              <p:cNvSpPr txBox="1"/>
              <p:nvPr/>
            </p:nvSpPr>
            <p:spPr>
              <a:xfrm rot="5400000">
                <a:off x="10022434" y="5165139"/>
                <a:ext cx="18498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TW"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 </m:t>
                          </m:r>
                        </m:e>
                      </m:d>
                    </m:oMath>
                  </m:oMathPara>
                </a14:m>
                <a:endParaRPr lang="zh-TW" altLang="en-US" dirty="0">
                  <a:solidFill>
                    <a:schemeClr val="bg1"/>
                  </a:solidFill>
                </a:endParaRPr>
              </a:p>
            </p:txBody>
          </p:sp>
        </mc:Choice>
        <mc:Fallback>
          <p:sp>
            <p:nvSpPr>
              <p:cNvPr id="7" name="文字方塊 6"/>
              <p:cNvSpPr txBox="1">
                <a:spLocks noRot="1" noChangeAspect="1" noMove="1" noResize="1" noEditPoints="1" noAdjustHandles="1" noChangeArrowheads="1" noChangeShapeType="1" noTextEdit="1"/>
              </p:cNvSpPr>
              <p:nvPr/>
            </p:nvSpPr>
            <p:spPr>
              <a:xfrm rot="5400000">
                <a:off x="10022434" y="5165139"/>
                <a:ext cx="184987" cy="276999"/>
              </a:xfrm>
              <a:prstGeom prst="rect">
                <a:avLst/>
              </a:prstGeom>
              <a:blipFill rotWithShape="0">
                <a:blip r:embed="rId3"/>
                <a:stretch>
                  <a:fillRect l="-275556" t="-230000" r="-186667" b="-25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rot="5400000">
                <a:off x="10022433" y="6426938"/>
                <a:ext cx="18498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zh-TW" altLang="en-US"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 </m:t>
                          </m:r>
                        </m:e>
                      </m:d>
                    </m:oMath>
                  </m:oMathPara>
                </a14:m>
                <a:endParaRPr lang="zh-TW" altLang="en-US" dirty="0">
                  <a:solidFill>
                    <a:schemeClr val="bg1"/>
                  </a:solidFill>
                </a:endParaRPr>
              </a:p>
            </p:txBody>
          </p:sp>
        </mc:Choice>
        <mc:Fallback>
          <p:sp>
            <p:nvSpPr>
              <p:cNvPr id="40" name="文字方塊 39"/>
              <p:cNvSpPr txBox="1">
                <a:spLocks noRot="1" noChangeAspect="1" noMove="1" noResize="1" noEditPoints="1" noAdjustHandles="1" noChangeArrowheads="1" noChangeShapeType="1" noTextEdit="1"/>
              </p:cNvSpPr>
              <p:nvPr/>
            </p:nvSpPr>
            <p:spPr>
              <a:xfrm rot="5400000">
                <a:off x="10022433" y="6426938"/>
                <a:ext cx="184987" cy="276999"/>
              </a:xfrm>
              <a:prstGeom prst="rect">
                <a:avLst/>
              </a:prstGeom>
              <a:blipFill rotWithShape="0">
                <a:blip r:embed="rId4"/>
                <a:stretch>
                  <a:fillRect l="-275556" t="-200000" r="-186667" b="-28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7" name="文字方塊 86"/>
              <p:cNvSpPr txBox="1"/>
              <p:nvPr/>
            </p:nvSpPr>
            <p:spPr>
              <a:xfrm>
                <a:off x="7704913" y="5765631"/>
                <a:ext cx="3974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𝐴</m:t>
                          </m:r>
                        </m:e>
                        <m:sup>
                          <m:r>
                            <a:rPr lang="en-US" altLang="zh-TW" sz="2400" b="0" i="1" smtClean="0">
                              <a:solidFill>
                                <a:srgbClr val="FF0000"/>
                              </a:solidFill>
                              <a:latin typeface="Cambria Math" panose="02040503050406030204" pitchFamily="18" charset="0"/>
                              <a:ea typeface="Cambria Math" panose="02040503050406030204" pitchFamily="18" charset="0"/>
                            </a:rPr>
                            <m:t>1</m:t>
                          </m:r>
                        </m:sup>
                      </m:sSup>
                    </m:oMath>
                  </m:oMathPara>
                </a14:m>
                <a:endParaRPr lang="zh-TW" altLang="en-US" dirty="0">
                  <a:solidFill>
                    <a:srgbClr val="FF0000"/>
                  </a:solidFill>
                </a:endParaRPr>
              </a:p>
            </p:txBody>
          </p:sp>
        </mc:Choice>
        <mc:Fallback>
          <p:sp>
            <p:nvSpPr>
              <p:cNvPr id="87" name="文字方塊 86"/>
              <p:cNvSpPr txBox="1">
                <a:spLocks noRot="1" noChangeAspect="1" noMove="1" noResize="1" noEditPoints="1" noAdjustHandles="1" noChangeArrowheads="1" noChangeShapeType="1" noTextEdit="1"/>
              </p:cNvSpPr>
              <p:nvPr/>
            </p:nvSpPr>
            <p:spPr>
              <a:xfrm>
                <a:off x="7704913" y="5765631"/>
                <a:ext cx="397481" cy="369332"/>
              </a:xfrm>
              <a:prstGeom prst="rect">
                <a:avLst/>
              </a:prstGeom>
              <a:blipFill rotWithShape="0">
                <a:blip r:embed="rId5"/>
                <a:stretch>
                  <a:fillRect l="-18462" r="-6154" b="-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8" name="文字方塊 87"/>
              <p:cNvSpPr txBox="1"/>
              <p:nvPr/>
            </p:nvSpPr>
            <p:spPr>
              <a:xfrm>
                <a:off x="6179481" y="5765631"/>
                <a:ext cx="4040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𝐴</m:t>
                          </m:r>
                        </m:e>
                        <m:sup>
                          <m:r>
                            <a:rPr lang="en-US" altLang="zh-TW" sz="2400" b="0" i="1" smtClean="0">
                              <a:solidFill>
                                <a:srgbClr val="FF0000"/>
                              </a:solidFill>
                              <a:latin typeface="Cambria Math" panose="02040503050406030204" pitchFamily="18" charset="0"/>
                              <a:ea typeface="Cambria Math" panose="02040503050406030204" pitchFamily="18" charset="0"/>
                            </a:rPr>
                            <m:t>2</m:t>
                          </m:r>
                        </m:sup>
                      </m:sSup>
                    </m:oMath>
                  </m:oMathPara>
                </a14:m>
                <a:endParaRPr lang="zh-TW" altLang="en-US" dirty="0">
                  <a:solidFill>
                    <a:srgbClr val="FF0000"/>
                  </a:solidFill>
                </a:endParaRPr>
              </a:p>
            </p:txBody>
          </p:sp>
        </mc:Choice>
        <mc:Fallback>
          <p:sp>
            <p:nvSpPr>
              <p:cNvPr id="88" name="文字方塊 87"/>
              <p:cNvSpPr txBox="1">
                <a:spLocks noRot="1" noChangeAspect="1" noMove="1" noResize="1" noEditPoints="1" noAdjustHandles="1" noChangeArrowheads="1" noChangeShapeType="1" noTextEdit="1"/>
              </p:cNvSpPr>
              <p:nvPr/>
            </p:nvSpPr>
            <p:spPr>
              <a:xfrm>
                <a:off x="6179481" y="5765631"/>
                <a:ext cx="404085" cy="369332"/>
              </a:xfrm>
              <a:prstGeom prst="rect">
                <a:avLst/>
              </a:prstGeom>
              <a:blipFill rotWithShape="0">
                <a:blip r:embed="rId6"/>
                <a:stretch>
                  <a:fillRect l="-18182" r="-6061" b="-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9" name="文字方塊 88"/>
              <p:cNvSpPr txBox="1"/>
              <p:nvPr/>
            </p:nvSpPr>
            <p:spPr>
              <a:xfrm>
                <a:off x="4479405" y="5765631"/>
                <a:ext cx="4040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𝐴</m:t>
                          </m:r>
                        </m:e>
                        <m:sup>
                          <m:r>
                            <a:rPr lang="en-US" altLang="zh-TW" sz="2400" b="0" i="1" smtClean="0">
                              <a:solidFill>
                                <a:srgbClr val="FF0000"/>
                              </a:solidFill>
                              <a:latin typeface="Cambria Math" panose="02040503050406030204" pitchFamily="18" charset="0"/>
                              <a:ea typeface="Cambria Math" panose="02040503050406030204" pitchFamily="18" charset="0"/>
                            </a:rPr>
                            <m:t>3</m:t>
                          </m:r>
                        </m:sup>
                      </m:sSup>
                    </m:oMath>
                  </m:oMathPara>
                </a14:m>
                <a:endParaRPr lang="zh-TW" altLang="en-US" dirty="0">
                  <a:solidFill>
                    <a:srgbClr val="FF0000"/>
                  </a:solidFill>
                </a:endParaRPr>
              </a:p>
            </p:txBody>
          </p:sp>
        </mc:Choice>
        <mc:Fallback>
          <p:sp>
            <p:nvSpPr>
              <p:cNvPr id="89" name="文字方塊 88"/>
              <p:cNvSpPr txBox="1">
                <a:spLocks noRot="1" noChangeAspect="1" noMove="1" noResize="1" noEditPoints="1" noAdjustHandles="1" noChangeArrowheads="1" noChangeShapeType="1" noTextEdit="1"/>
              </p:cNvSpPr>
              <p:nvPr/>
            </p:nvSpPr>
            <p:spPr>
              <a:xfrm>
                <a:off x="4479405" y="5765631"/>
                <a:ext cx="404085" cy="369332"/>
              </a:xfrm>
              <a:prstGeom prst="rect">
                <a:avLst/>
              </a:prstGeom>
              <a:blipFill rotWithShape="0">
                <a:blip r:embed="rId7"/>
                <a:stretch>
                  <a:fillRect l="-18182" r="-6061" b="-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0" name="文字方塊 89"/>
              <p:cNvSpPr txBox="1"/>
              <p:nvPr/>
            </p:nvSpPr>
            <p:spPr>
              <a:xfrm>
                <a:off x="2201286" y="5765631"/>
                <a:ext cx="4040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𝐴</m:t>
                          </m:r>
                        </m:e>
                        <m:sup>
                          <m:r>
                            <a:rPr lang="en-US" altLang="zh-TW" sz="2400" b="0" i="1" smtClean="0">
                              <a:solidFill>
                                <a:srgbClr val="FF0000"/>
                              </a:solidFill>
                              <a:latin typeface="Cambria Math" panose="02040503050406030204" pitchFamily="18" charset="0"/>
                              <a:ea typeface="Cambria Math" panose="02040503050406030204" pitchFamily="18" charset="0"/>
                            </a:rPr>
                            <m:t>4</m:t>
                          </m:r>
                        </m:sup>
                      </m:sSup>
                    </m:oMath>
                  </m:oMathPara>
                </a14:m>
                <a:endParaRPr lang="zh-TW" altLang="en-US" dirty="0">
                  <a:solidFill>
                    <a:srgbClr val="FF0000"/>
                  </a:solidFill>
                </a:endParaRPr>
              </a:p>
            </p:txBody>
          </p:sp>
        </mc:Choice>
        <mc:Fallback>
          <p:sp>
            <p:nvSpPr>
              <p:cNvPr id="90" name="文字方塊 89"/>
              <p:cNvSpPr txBox="1">
                <a:spLocks noRot="1" noChangeAspect="1" noMove="1" noResize="1" noEditPoints="1" noAdjustHandles="1" noChangeArrowheads="1" noChangeShapeType="1" noTextEdit="1"/>
              </p:cNvSpPr>
              <p:nvPr/>
            </p:nvSpPr>
            <p:spPr>
              <a:xfrm>
                <a:off x="2201286" y="5765631"/>
                <a:ext cx="404085" cy="369332"/>
              </a:xfrm>
              <a:prstGeom prst="rect">
                <a:avLst/>
              </a:prstGeom>
              <a:blipFill rotWithShape="0">
                <a:blip r:embed="rId8"/>
                <a:stretch>
                  <a:fillRect l="-16667" r="-6061" b="-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1" name="文字方塊 90"/>
              <p:cNvSpPr txBox="1"/>
              <p:nvPr/>
            </p:nvSpPr>
            <p:spPr>
              <a:xfrm>
                <a:off x="8837368" y="5765631"/>
                <a:ext cx="4031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01AF05"/>
                              </a:solidFill>
                              <a:latin typeface="Cambria Math" panose="02040503050406030204" pitchFamily="18" charset="0"/>
                            </a:rPr>
                          </m:ctrlPr>
                        </m:sSupPr>
                        <m:e>
                          <m:r>
                            <a:rPr lang="en-US" altLang="zh-TW" sz="2400" b="0" i="1" smtClean="0">
                              <a:solidFill>
                                <a:srgbClr val="01AF05"/>
                              </a:solidFill>
                              <a:latin typeface="Cambria Math" panose="02040503050406030204" pitchFamily="18" charset="0"/>
                            </a:rPr>
                            <m:t>𝑃</m:t>
                          </m:r>
                        </m:e>
                        <m:sup>
                          <m:r>
                            <a:rPr lang="en-US" altLang="zh-TW" sz="2400" b="0" i="1" smtClean="0">
                              <a:solidFill>
                                <a:srgbClr val="01AF05"/>
                              </a:solidFill>
                              <a:latin typeface="Cambria Math" panose="02040503050406030204" pitchFamily="18" charset="0"/>
                              <a:ea typeface="Cambria Math" panose="02040503050406030204" pitchFamily="18" charset="0"/>
                            </a:rPr>
                            <m:t>1</m:t>
                          </m:r>
                        </m:sup>
                      </m:sSup>
                    </m:oMath>
                  </m:oMathPara>
                </a14:m>
                <a:endParaRPr lang="zh-TW" altLang="en-US" dirty="0">
                  <a:solidFill>
                    <a:srgbClr val="01AF05"/>
                  </a:solidFill>
                </a:endParaRPr>
              </a:p>
            </p:txBody>
          </p:sp>
        </mc:Choice>
        <mc:Fallback>
          <p:sp>
            <p:nvSpPr>
              <p:cNvPr id="91" name="文字方塊 90"/>
              <p:cNvSpPr txBox="1">
                <a:spLocks noRot="1" noChangeAspect="1" noMove="1" noResize="1" noEditPoints="1" noAdjustHandles="1" noChangeArrowheads="1" noChangeShapeType="1" noTextEdit="1"/>
              </p:cNvSpPr>
              <p:nvPr/>
            </p:nvSpPr>
            <p:spPr>
              <a:xfrm>
                <a:off x="8837368" y="5765631"/>
                <a:ext cx="403187" cy="369332"/>
              </a:xfrm>
              <a:prstGeom prst="rect">
                <a:avLst/>
              </a:prstGeom>
              <a:blipFill rotWithShape="0">
                <a:blip r:embed="rId9"/>
                <a:stretch>
                  <a:fillRect l="-18182" r="-6061" b="-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2" name="文字方塊 91"/>
              <p:cNvSpPr txBox="1"/>
              <p:nvPr/>
            </p:nvSpPr>
            <p:spPr>
              <a:xfrm>
                <a:off x="6975781" y="5765631"/>
                <a:ext cx="4097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01AF05"/>
                              </a:solidFill>
                              <a:latin typeface="Cambria Math" panose="02040503050406030204" pitchFamily="18" charset="0"/>
                            </a:rPr>
                          </m:ctrlPr>
                        </m:sSupPr>
                        <m:e>
                          <m:r>
                            <a:rPr lang="en-US" altLang="zh-TW" sz="2400" b="0" i="1" smtClean="0">
                              <a:solidFill>
                                <a:srgbClr val="01AF05"/>
                              </a:solidFill>
                              <a:latin typeface="Cambria Math" panose="02040503050406030204" pitchFamily="18" charset="0"/>
                            </a:rPr>
                            <m:t>𝑃</m:t>
                          </m:r>
                        </m:e>
                        <m:sup>
                          <m:r>
                            <a:rPr lang="en-US" altLang="zh-TW" sz="2400" b="0" i="1" smtClean="0">
                              <a:solidFill>
                                <a:srgbClr val="01AF05"/>
                              </a:solidFill>
                              <a:latin typeface="Cambria Math" panose="02040503050406030204" pitchFamily="18" charset="0"/>
                              <a:ea typeface="Cambria Math" panose="02040503050406030204" pitchFamily="18" charset="0"/>
                            </a:rPr>
                            <m:t>2</m:t>
                          </m:r>
                        </m:sup>
                      </m:sSup>
                    </m:oMath>
                  </m:oMathPara>
                </a14:m>
                <a:endParaRPr lang="zh-TW" altLang="en-US" dirty="0">
                  <a:solidFill>
                    <a:srgbClr val="01AF05"/>
                  </a:solidFill>
                </a:endParaRPr>
              </a:p>
            </p:txBody>
          </p:sp>
        </mc:Choice>
        <mc:Fallback>
          <p:sp>
            <p:nvSpPr>
              <p:cNvPr id="92" name="文字方塊 91"/>
              <p:cNvSpPr txBox="1">
                <a:spLocks noRot="1" noChangeAspect="1" noMove="1" noResize="1" noEditPoints="1" noAdjustHandles="1" noChangeArrowheads="1" noChangeShapeType="1" noTextEdit="1"/>
              </p:cNvSpPr>
              <p:nvPr/>
            </p:nvSpPr>
            <p:spPr>
              <a:xfrm>
                <a:off x="6975781" y="5765631"/>
                <a:ext cx="409791" cy="369332"/>
              </a:xfrm>
              <a:prstGeom prst="rect">
                <a:avLst/>
              </a:prstGeom>
              <a:blipFill rotWithShape="0">
                <a:blip r:embed="rId10"/>
                <a:stretch>
                  <a:fillRect l="-16176" r="-4412" b="-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3" name="文字方塊 92"/>
              <p:cNvSpPr txBox="1"/>
              <p:nvPr/>
            </p:nvSpPr>
            <p:spPr>
              <a:xfrm>
                <a:off x="5311558" y="5765631"/>
                <a:ext cx="4097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01AF05"/>
                              </a:solidFill>
                              <a:latin typeface="Cambria Math" panose="02040503050406030204" pitchFamily="18" charset="0"/>
                            </a:rPr>
                          </m:ctrlPr>
                        </m:sSupPr>
                        <m:e>
                          <m:r>
                            <a:rPr lang="en-US" altLang="zh-TW" sz="2400" b="0" i="1" smtClean="0">
                              <a:solidFill>
                                <a:srgbClr val="01AF05"/>
                              </a:solidFill>
                              <a:latin typeface="Cambria Math" panose="02040503050406030204" pitchFamily="18" charset="0"/>
                            </a:rPr>
                            <m:t>𝑃</m:t>
                          </m:r>
                        </m:e>
                        <m:sup>
                          <m:r>
                            <a:rPr lang="en-US" altLang="zh-TW" sz="2400" b="0" i="1" smtClean="0">
                              <a:solidFill>
                                <a:srgbClr val="01AF05"/>
                              </a:solidFill>
                              <a:latin typeface="Cambria Math" panose="02040503050406030204" pitchFamily="18" charset="0"/>
                              <a:ea typeface="Cambria Math" panose="02040503050406030204" pitchFamily="18" charset="0"/>
                            </a:rPr>
                            <m:t>3</m:t>
                          </m:r>
                        </m:sup>
                      </m:sSup>
                    </m:oMath>
                  </m:oMathPara>
                </a14:m>
                <a:endParaRPr lang="zh-TW" altLang="en-US" dirty="0">
                  <a:solidFill>
                    <a:srgbClr val="01AF05"/>
                  </a:solidFill>
                </a:endParaRPr>
              </a:p>
            </p:txBody>
          </p:sp>
        </mc:Choice>
        <mc:Fallback>
          <p:sp>
            <p:nvSpPr>
              <p:cNvPr id="93" name="文字方塊 92"/>
              <p:cNvSpPr txBox="1">
                <a:spLocks noRot="1" noChangeAspect="1" noMove="1" noResize="1" noEditPoints="1" noAdjustHandles="1" noChangeArrowheads="1" noChangeShapeType="1" noTextEdit="1"/>
              </p:cNvSpPr>
              <p:nvPr/>
            </p:nvSpPr>
            <p:spPr>
              <a:xfrm>
                <a:off x="5311558" y="5765631"/>
                <a:ext cx="409791" cy="369332"/>
              </a:xfrm>
              <a:prstGeom prst="rect">
                <a:avLst/>
              </a:prstGeom>
              <a:blipFill rotWithShape="0">
                <a:blip r:embed="rId11"/>
                <a:stretch>
                  <a:fillRect l="-16176" r="-4412" b="-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4" name="文字方塊 93"/>
              <p:cNvSpPr txBox="1"/>
              <p:nvPr/>
            </p:nvSpPr>
            <p:spPr>
              <a:xfrm>
                <a:off x="3329199" y="5765631"/>
                <a:ext cx="4097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01AF05"/>
                              </a:solidFill>
                              <a:latin typeface="Cambria Math" panose="02040503050406030204" pitchFamily="18" charset="0"/>
                            </a:rPr>
                          </m:ctrlPr>
                        </m:sSupPr>
                        <m:e>
                          <m:r>
                            <a:rPr lang="en-US" altLang="zh-TW" sz="2400" b="0" i="1" smtClean="0">
                              <a:solidFill>
                                <a:srgbClr val="01AF05"/>
                              </a:solidFill>
                              <a:latin typeface="Cambria Math" panose="02040503050406030204" pitchFamily="18" charset="0"/>
                            </a:rPr>
                            <m:t>𝑃</m:t>
                          </m:r>
                        </m:e>
                        <m:sup>
                          <m:r>
                            <a:rPr lang="en-US" altLang="zh-TW" sz="2400" b="0" i="1" smtClean="0">
                              <a:solidFill>
                                <a:srgbClr val="01AF05"/>
                              </a:solidFill>
                              <a:latin typeface="Cambria Math" panose="02040503050406030204" pitchFamily="18" charset="0"/>
                              <a:ea typeface="Cambria Math" panose="02040503050406030204" pitchFamily="18" charset="0"/>
                            </a:rPr>
                            <m:t>4</m:t>
                          </m:r>
                        </m:sup>
                      </m:sSup>
                    </m:oMath>
                  </m:oMathPara>
                </a14:m>
                <a:endParaRPr lang="zh-TW" altLang="en-US" dirty="0">
                  <a:solidFill>
                    <a:srgbClr val="01AF05"/>
                  </a:solidFill>
                </a:endParaRPr>
              </a:p>
            </p:txBody>
          </p:sp>
        </mc:Choice>
        <mc:Fallback>
          <p:sp>
            <p:nvSpPr>
              <p:cNvPr id="94" name="文字方塊 93"/>
              <p:cNvSpPr txBox="1">
                <a:spLocks noRot="1" noChangeAspect="1" noMove="1" noResize="1" noEditPoints="1" noAdjustHandles="1" noChangeArrowheads="1" noChangeShapeType="1" noTextEdit="1"/>
              </p:cNvSpPr>
              <p:nvPr/>
            </p:nvSpPr>
            <p:spPr>
              <a:xfrm>
                <a:off x="3329199" y="5765631"/>
                <a:ext cx="409791" cy="369332"/>
              </a:xfrm>
              <a:prstGeom prst="rect">
                <a:avLst/>
              </a:prstGeom>
              <a:blipFill rotWithShape="0">
                <a:blip r:embed="rId12"/>
                <a:stretch>
                  <a:fillRect l="-16418" r="-5970" b="-6667"/>
                </a:stretch>
              </a:blipFill>
            </p:spPr>
            <p:txBody>
              <a:bodyPr/>
              <a:lstStyle/>
              <a:p>
                <a:r>
                  <a:rPr lang="zh-TW" altLang="en-US">
                    <a:noFill/>
                  </a:rPr>
                  <a:t> </a:t>
                </a:r>
              </a:p>
            </p:txBody>
          </p:sp>
        </mc:Fallback>
      </mc:AlternateContent>
      <p:cxnSp>
        <p:nvCxnSpPr>
          <p:cNvPr id="43" name="直線單箭頭接點 42"/>
          <p:cNvCxnSpPr/>
          <p:nvPr/>
        </p:nvCxnSpPr>
        <p:spPr>
          <a:xfrm flipH="1">
            <a:off x="1931331" y="6687391"/>
            <a:ext cx="8496300" cy="19050"/>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604060" y="6295761"/>
            <a:ext cx="2956900" cy="369332"/>
          </a:xfrm>
          <a:prstGeom prst="rect">
            <a:avLst/>
          </a:prstGeom>
          <a:solidFill>
            <a:srgbClr val="FFFF00"/>
          </a:solidFill>
        </p:spPr>
        <p:txBody>
          <a:bodyPr wrap="none">
            <a:spAutoFit/>
          </a:bodyPr>
          <a:lstStyle/>
          <a:p>
            <a:r>
              <a:rPr lang="en-US" altLang="ko-KR" b="1" dirty="0" smtClean="0">
                <a:latin typeface="Times New Roman" panose="02020603050405020304" pitchFamily="18" charset="0"/>
                <a:ea typeface="Cambria Math" panose="02040503050406030204" pitchFamily="18" charset="0"/>
                <a:cs typeface="Times New Roman" panose="02020603050405020304" pitchFamily="18" charset="0"/>
              </a:rPr>
              <a:t>Excitation </a:t>
            </a:r>
            <a:r>
              <a:rPr lang="en-US" altLang="ko-KR" b="1" dirty="0" err="1" smtClean="0">
                <a:latin typeface="Times New Roman" panose="02020603050405020304" pitchFamily="18" charset="0"/>
                <a:ea typeface="Cambria Math" panose="02040503050406030204" pitchFamily="18" charset="0"/>
                <a:cs typeface="Times New Roman" panose="02020603050405020304" pitchFamily="18" charset="0"/>
              </a:rPr>
              <a:t>Backpropagation</a:t>
            </a:r>
            <a:endParaRPr lang="ko-KR"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40230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7083902"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Neural Attention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375" y="2279247"/>
            <a:ext cx="5176837" cy="3873903"/>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87" y="2274484"/>
            <a:ext cx="5090749" cy="3878666"/>
          </a:xfrm>
          <a:prstGeom prst="rect">
            <a:avLst/>
          </a:prstGeom>
        </p:spPr>
      </p:pic>
      <p:sp>
        <p:nvSpPr>
          <p:cNvPr id="8" name="제목 1"/>
          <p:cNvSpPr txBox="1">
            <a:spLocks/>
          </p:cNvSpPr>
          <p:nvPr/>
        </p:nvSpPr>
        <p:spPr>
          <a:xfrm>
            <a:off x="2327385" y="1663367"/>
            <a:ext cx="1836152" cy="526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32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H</a:t>
            </a:r>
            <a:r>
              <a:rPr lang="en-US" altLang="zh-CN" sz="32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orse</a:t>
            </a:r>
            <a:r>
              <a:rPr lang="en-US" altLang="ko-KR" sz="32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9" name="제목 1"/>
          <p:cNvSpPr txBox="1">
            <a:spLocks/>
          </p:cNvSpPr>
          <p:nvPr/>
        </p:nvSpPr>
        <p:spPr>
          <a:xfrm>
            <a:off x="7718717" y="1663367"/>
            <a:ext cx="1836152" cy="526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32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Person </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6354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Observations </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5382" y="1361922"/>
            <a:ext cx="11355293" cy="2062103"/>
          </a:xfrm>
          <a:prstGeom prst="rect">
            <a:avLst/>
          </a:prstGeom>
          <a:noFill/>
        </p:spPr>
        <p:txBody>
          <a:bodyPr wrap="square" rtlCol="0">
            <a:spAutoFit/>
          </a:bodyPr>
          <a:lstStyle/>
          <a:p>
            <a:pPr marL="342900" indent="-342900" algn="just">
              <a:buFont typeface="Wingdings" panose="05000000000000000000" pitchFamily="2" charset="2"/>
              <a:buChar char="§"/>
            </a:pPr>
            <a:r>
              <a:rPr lang="en-US" altLang="zh-TW" sz="2800" dirty="0" smtClean="0">
                <a:solidFill>
                  <a:schemeClr val="bg1"/>
                </a:solidFill>
                <a:latin typeface="Times New Roman" panose="02020603050405020304" pitchFamily="18" charset="0"/>
                <a:cs typeface="Times New Roman" panose="02020603050405020304" pitchFamily="18" charset="0"/>
              </a:rPr>
              <a:t>Object </a:t>
            </a:r>
            <a:r>
              <a:rPr lang="en-US" altLang="zh-TW" sz="2800" dirty="0" smtClean="0">
                <a:solidFill>
                  <a:schemeClr val="bg1"/>
                </a:solidFill>
                <a:latin typeface="Times New Roman" panose="02020603050405020304" pitchFamily="18" charset="0"/>
                <a:cs typeface="Times New Roman" panose="02020603050405020304" pitchFamily="18" charset="0"/>
              </a:rPr>
              <a:t>proposals can extract high condiment object candidates by merging image patches according their color and texture similarities unsupervised. </a:t>
            </a:r>
            <a:endParaRPr lang="en-US" altLang="zh-TW" sz="2800" dirty="0">
              <a:solidFill>
                <a:schemeClr val="bg1"/>
              </a:solidFill>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
            </a:pPr>
            <a:r>
              <a:rPr lang="en-US" altLang="zh-CN" sz="2400" dirty="0" smtClean="0">
                <a:solidFill>
                  <a:schemeClr val="bg1"/>
                </a:solidFill>
                <a:latin typeface="Times New Roman" panose="02020603050405020304" pitchFamily="18" charset="0"/>
                <a:cs typeface="Times New Roman" panose="02020603050405020304" pitchFamily="18" charset="0"/>
              </a:rPr>
              <a:t>Multi-instance learning can find the target object hidden in multiple object candidates with the assumption that at least one object proposal contains the target object if the image has the corresponding image label. </a:t>
            </a:r>
            <a:endParaRPr lang="en-US" altLang="zh-CN" sz="2400" u="sng" dirty="0">
              <a:solidFill>
                <a:schemeClr val="bg1"/>
              </a:solidFill>
              <a:latin typeface="Times New Roman" panose="02020603050405020304" pitchFamily="18" charset="0"/>
              <a:cs typeface="Times New Roman" panose="02020603050405020304" pitchFamily="18" charset="0"/>
            </a:endParaRPr>
          </a:p>
        </p:txBody>
      </p:sp>
      <p:sp>
        <p:nvSpPr>
          <p:cNvPr id="3" name="文字方塊 2"/>
          <p:cNvSpPr txBox="1"/>
          <p:nvPr/>
        </p:nvSpPr>
        <p:spPr>
          <a:xfrm>
            <a:off x="979714" y="3825552"/>
            <a:ext cx="3657600" cy="2584579"/>
          </a:xfrm>
          <a:prstGeom prst="rect">
            <a:avLst/>
          </a:prstGeom>
          <a:noFill/>
          <a:ln w="34925">
            <a:solidFill>
              <a:schemeClr val="bg1"/>
            </a:solidFill>
          </a:ln>
        </p:spPr>
        <p:txBody>
          <a:bodyPr wrap="square" rtlCol="0">
            <a:spAutoFit/>
          </a:bodyPr>
          <a:lstStyle/>
          <a:p>
            <a:endParaRPr lang="zh-TW" altLang="en-US" dirty="0"/>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313" y="3938296"/>
            <a:ext cx="689337" cy="810985"/>
          </a:xfrm>
          <a:prstGeom prst="rect">
            <a:avLst/>
          </a:prstGeom>
          <a:ln w="22225">
            <a:solidFill>
              <a:srgbClr val="FFFF00"/>
            </a:solidFill>
          </a:ln>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4161" y="3938296"/>
            <a:ext cx="1304604" cy="736341"/>
          </a:xfrm>
          <a:prstGeom prst="rect">
            <a:avLst/>
          </a:prstGeom>
          <a:ln w="22225">
            <a:solidFill>
              <a:srgbClr val="FFFF00"/>
            </a:solidFill>
          </a:ln>
        </p:spPr>
      </p:pic>
      <p:pic>
        <p:nvPicPr>
          <p:cNvPr id="6" name="圖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3876" y="4987707"/>
            <a:ext cx="665363" cy="1113356"/>
          </a:xfrm>
          <a:prstGeom prst="rect">
            <a:avLst/>
          </a:prstGeom>
          <a:ln w="22225">
            <a:solidFill>
              <a:srgbClr val="FF0000"/>
            </a:solidFill>
          </a:ln>
        </p:spPr>
      </p:pic>
      <p:pic>
        <p:nvPicPr>
          <p:cNvPr id="7" name="圖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2108" y="5182497"/>
            <a:ext cx="535247" cy="1148950"/>
          </a:xfrm>
          <a:prstGeom prst="rect">
            <a:avLst/>
          </a:prstGeom>
          <a:ln w="22225">
            <a:solidFill>
              <a:srgbClr val="01AF05"/>
            </a:solidFill>
          </a:ln>
        </p:spPr>
      </p:pic>
      <p:pic>
        <p:nvPicPr>
          <p:cNvPr id="8" name="圖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1257" y="4787381"/>
            <a:ext cx="779416" cy="912155"/>
          </a:xfrm>
          <a:prstGeom prst="rect">
            <a:avLst/>
          </a:prstGeom>
          <a:ln w="22225">
            <a:solidFill>
              <a:srgbClr val="FF0000"/>
            </a:solidFill>
          </a:ln>
        </p:spPr>
      </p:pic>
      <p:pic>
        <p:nvPicPr>
          <p:cNvPr id="9" name="圖片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040" y="5812280"/>
            <a:ext cx="662474" cy="522644"/>
          </a:xfrm>
          <a:prstGeom prst="rect">
            <a:avLst/>
          </a:prstGeom>
          <a:ln w="22225">
            <a:solidFill>
              <a:srgbClr val="FF0000"/>
            </a:solidFill>
          </a:ln>
        </p:spPr>
      </p:pic>
      <p:pic>
        <p:nvPicPr>
          <p:cNvPr id="10" name="圖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45276" y="4079482"/>
            <a:ext cx="923805" cy="849085"/>
          </a:xfrm>
          <a:prstGeom prst="rect">
            <a:avLst/>
          </a:prstGeom>
          <a:ln w="22225">
            <a:solidFill>
              <a:srgbClr val="01AF05"/>
            </a:solidFill>
          </a:ln>
        </p:spPr>
      </p:pic>
      <p:pic>
        <p:nvPicPr>
          <p:cNvPr id="11" name="圖片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70782" y="5076164"/>
            <a:ext cx="734465" cy="319767"/>
          </a:xfrm>
          <a:prstGeom prst="rect">
            <a:avLst/>
          </a:prstGeom>
          <a:ln w="22225">
            <a:solidFill>
              <a:srgbClr val="01AF05"/>
            </a:solidFill>
          </a:ln>
        </p:spPr>
      </p:pic>
      <p:pic>
        <p:nvPicPr>
          <p:cNvPr id="12" name="圖片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11770" y="5515751"/>
            <a:ext cx="436655" cy="815696"/>
          </a:xfrm>
          <a:prstGeom prst="rect">
            <a:avLst/>
          </a:prstGeom>
          <a:ln w="22225">
            <a:solidFill>
              <a:srgbClr val="FFFF00"/>
            </a:solidFill>
          </a:ln>
        </p:spPr>
      </p:pic>
      <p:pic>
        <p:nvPicPr>
          <p:cNvPr id="13" name="圖片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96235" y="3559868"/>
            <a:ext cx="4079477" cy="3068157"/>
          </a:xfrm>
          <a:prstGeom prst="rect">
            <a:avLst/>
          </a:prstGeom>
        </p:spPr>
      </p:pic>
      <p:sp>
        <p:nvSpPr>
          <p:cNvPr id="16" name="제목 1"/>
          <p:cNvSpPr txBox="1">
            <a:spLocks/>
          </p:cNvSpPr>
          <p:nvPr/>
        </p:nvSpPr>
        <p:spPr>
          <a:xfrm>
            <a:off x="2169876" y="6364544"/>
            <a:ext cx="900906" cy="526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3200" b="1" dirty="0" smtClean="0">
                <a:solidFill>
                  <a:srgbClr val="FFFF00"/>
                </a:solidFill>
                <a:latin typeface="Times New Roman" panose="02020603050405020304" pitchFamily="18" charset="0"/>
                <a:ea typeface="Cambria Math" panose="02040503050406030204" pitchFamily="18" charset="0"/>
                <a:cs typeface="Times New Roman" panose="02020603050405020304" pitchFamily="18" charset="0"/>
              </a:rPr>
              <a:t>Bag</a:t>
            </a:r>
            <a:r>
              <a:rPr lang="en-US" altLang="ko-KR" sz="32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17" name="제목 1"/>
          <p:cNvSpPr txBox="1">
            <a:spLocks/>
          </p:cNvSpPr>
          <p:nvPr/>
        </p:nvSpPr>
        <p:spPr>
          <a:xfrm>
            <a:off x="1838281" y="4797092"/>
            <a:ext cx="1836152" cy="5269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3200" b="1" dirty="0" smtClean="0">
                <a:solidFill>
                  <a:srgbClr val="FFFF00"/>
                </a:solidFill>
                <a:latin typeface="Times New Roman" panose="02020603050405020304" pitchFamily="18" charset="0"/>
                <a:ea typeface="Cambria Math" panose="02040503050406030204" pitchFamily="18" charset="0"/>
                <a:cs typeface="Times New Roman" panose="02020603050405020304" pitchFamily="18" charset="0"/>
              </a:rPr>
              <a:t>Instances</a:t>
            </a:r>
            <a:r>
              <a:rPr lang="en-US" altLang="ko-KR" sz="32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74570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Observations </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5382" y="1361922"/>
            <a:ext cx="11355293" cy="2062103"/>
          </a:xfrm>
          <a:prstGeom prst="rect">
            <a:avLst/>
          </a:prstGeom>
          <a:noFill/>
        </p:spPr>
        <p:txBody>
          <a:bodyPr wrap="square" rtlCol="0">
            <a:spAutoFit/>
          </a:bodyPr>
          <a:lstStyle/>
          <a:p>
            <a:pPr marL="342900" indent="-342900" algn="just">
              <a:buFont typeface="Wingdings" panose="05000000000000000000" pitchFamily="2" charset="2"/>
              <a:buChar char="§"/>
            </a:pPr>
            <a:r>
              <a:rPr lang="en-US" altLang="zh-TW" sz="2800" dirty="0" smtClean="0">
                <a:solidFill>
                  <a:schemeClr val="bg1"/>
                </a:solidFill>
                <a:latin typeface="Times New Roman" panose="02020603050405020304" pitchFamily="18" charset="0"/>
                <a:cs typeface="Times New Roman" panose="02020603050405020304" pitchFamily="18" charset="0"/>
              </a:rPr>
              <a:t>Object </a:t>
            </a:r>
            <a:r>
              <a:rPr lang="en-US" altLang="zh-TW" sz="2800" dirty="0" smtClean="0">
                <a:solidFill>
                  <a:schemeClr val="bg1"/>
                </a:solidFill>
                <a:latin typeface="Times New Roman" panose="02020603050405020304" pitchFamily="18" charset="0"/>
                <a:cs typeface="Times New Roman" panose="02020603050405020304" pitchFamily="18" charset="0"/>
              </a:rPr>
              <a:t>proposals can extract high condiment object candidates by merging image patches according their color and texture similarities unsupervised. </a:t>
            </a:r>
            <a:endParaRPr lang="en-US" altLang="zh-TW" sz="2800" dirty="0">
              <a:solidFill>
                <a:schemeClr val="bg1"/>
              </a:solidFill>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
            </a:pPr>
            <a:r>
              <a:rPr lang="en-US" altLang="zh-CN" sz="2400" dirty="0" smtClean="0">
                <a:solidFill>
                  <a:schemeClr val="bg1"/>
                </a:solidFill>
                <a:latin typeface="Times New Roman" panose="02020603050405020304" pitchFamily="18" charset="0"/>
                <a:cs typeface="Times New Roman" panose="02020603050405020304" pitchFamily="18" charset="0"/>
              </a:rPr>
              <a:t>Multi-instance learning can find the target object hidden in multiple object candidates with the assumption that at least one object proposal contains the target object if the image has the corresponding image label. </a:t>
            </a:r>
            <a:endParaRPr lang="en-US" altLang="zh-CN" sz="2400" u="sng" dirty="0">
              <a:solidFill>
                <a:schemeClr val="bg1"/>
              </a:solidFill>
              <a:latin typeface="Times New Roman" panose="02020603050405020304" pitchFamily="18" charset="0"/>
              <a:cs typeface="Times New Roman" panose="02020603050405020304" pitchFamily="18" charset="0"/>
            </a:endParaRPr>
          </a:p>
        </p:txBody>
      </p:sp>
      <p:grpSp>
        <p:nvGrpSpPr>
          <p:cNvPr id="19" name="群組 18"/>
          <p:cNvGrpSpPr>
            <a:grpSpLocks noChangeAspect="1"/>
          </p:cNvGrpSpPr>
          <p:nvPr/>
        </p:nvGrpSpPr>
        <p:grpSpPr>
          <a:xfrm>
            <a:off x="561975" y="3846560"/>
            <a:ext cx="11393732" cy="2239279"/>
            <a:chOff x="-1684420" y="551306"/>
            <a:chExt cx="9125974" cy="1818131"/>
          </a:xfrm>
        </p:grpSpPr>
        <p:sp>
          <p:nvSpPr>
            <p:cNvPr id="20" name="流程图: 过程 648">
              <a:extLst>
                <a:ext uri="{FF2B5EF4-FFF2-40B4-BE49-F238E27FC236}">
                  <a16:creationId xmlns:a16="http://schemas.microsoft.com/office/drawing/2014/main" xmlns="" id="{08D939B1-C80B-4DFB-935B-CDE618711E50}"/>
                </a:ext>
              </a:extLst>
            </p:cNvPr>
            <p:cNvSpPr/>
            <p:nvPr/>
          </p:nvSpPr>
          <p:spPr>
            <a:xfrm>
              <a:off x="-1684420" y="551306"/>
              <a:ext cx="9125974" cy="181813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884" dirty="0"/>
            </a:p>
          </p:txBody>
        </p:sp>
        <p:grpSp>
          <p:nvGrpSpPr>
            <p:cNvPr id="23" name="群組 22"/>
            <p:cNvGrpSpPr/>
            <p:nvPr/>
          </p:nvGrpSpPr>
          <p:grpSpPr>
            <a:xfrm>
              <a:off x="1883953" y="635146"/>
              <a:ext cx="5452154" cy="1661508"/>
              <a:chOff x="1824340" y="997491"/>
              <a:chExt cx="5452154" cy="1661508"/>
            </a:xfrm>
          </p:grpSpPr>
          <p:grpSp>
            <p:nvGrpSpPr>
              <p:cNvPr id="24" name="群組 23"/>
              <p:cNvGrpSpPr/>
              <p:nvPr/>
            </p:nvGrpSpPr>
            <p:grpSpPr>
              <a:xfrm>
                <a:off x="1824340" y="997491"/>
                <a:ext cx="5452154" cy="1661508"/>
                <a:chOff x="1824340" y="997491"/>
                <a:chExt cx="5452154" cy="1661508"/>
              </a:xfrm>
            </p:grpSpPr>
            <p:sp>
              <p:nvSpPr>
                <p:cNvPr id="30" name="矩形 29">
                  <a:extLst>
                    <a:ext uri="{FF2B5EF4-FFF2-40B4-BE49-F238E27FC236}">
                      <a16:creationId xmlns:a16="http://schemas.microsoft.com/office/drawing/2014/main" xmlns="" id="{22896125-209A-4227-B317-8057A0351937}"/>
                    </a:ext>
                  </a:extLst>
                </p:cNvPr>
                <p:cNvSpPr/>
                <p:nvPr/>
              </p:nvSpPr>
              <p:spPr>
                <a:xfrm rot="16200000">
                  <a:off x="3308855" y="1355217"/>
                  <a:ext cx="460151" cy="252000"/>
                </a:xfrm>
                <a:prstGeom prst="rect">
                  <a:avLst/>
                </a:prstGeom>
                <a:solidFill>
                  <a:srgbClr val="FFC000">
                    <a:alpha val="10000"/>
                  </a:srgbClr>
                </a:solid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US" altLang="zh-CN" sz="2000" dirty="0">
                      <a:solidFill>
                        <a:schemeClr val="tx1"/>
                      </a:solidFill>
                    </a:rPr>
                    <a:t>FC</a:t>
                  </a:r>
                  <a:endParaRPr lang="zh-CN" altLang="en-US" sz="2000" dirty="0">
                    <a:solidFill>
                      <a:schemeClr val="tx1"/>
                    </a:solidFill>
                  </a:endParaRPr>
                </a:p>
              </p:txBody>
            </p:sp>
            <p:cxnSp>
              <p:nvCxnSpPr>
                <p:cNvPr id="31" name="直接箭头连接符 664">
                  <a:extLst>
                    <a:ext uri="{FF2B5EF4-FFF2-40B4-BE49-F238E27FC236}">
                      <a16:creationId xmlns:a16="http://schemas.microsoft.com/office/drawing/2014/main" xmlns="" id="{A578E81A-E53F-4C12-AFE8-4919A332CEBC}"/>
                    </a:ext>
                  </a:extLst>
                </p:cNvPr>
                <p:cNvCxnSpPr>
                  <a:cxnSpLocks/>
                  <a:endCxn id="30" idx="0"/>
                </p:cNvCxnSpPr>
                <p:nvPr/>
              </p:nvCxnSpPr>
              <p:spPr>
                <a:xfrm>
                  <a:off x="3148066" y="1481217"/>
                  <a:ext cx="264865" cy="0"/>
                </a:xfrm>
                <a:prstGeom prst="straightConnector1">
                  <a:avLst/>
                </a:prstGeom>
                <a:ln w="127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666">
                  <a:extLst>
                    <a:ext uri="{FF2B5EF4-FFF2-40B4-BE49-F238E27FC236}">
                      <a16:creationId xmlns:a16="http://schemas.microsoft.com/office/drawing/2014/main" xmlns="" id="{457FEAE0-2E45-4243-A35B-AABCA2829380}"/>
                    </a:ext>
                  </a:extLst>
                </p:cNvPr>
                <p:cNvCxnSpPr>
                  <a:cxnSpLocks/>
                  <a:stCxn id="30" idx="2"/>
                  <a:endCxn id="39" idx="0"/>
                </p:cNvCxnSpPr>
                <p:nvPr/>
              </p:nvCxnSpPr>
              <p:spPr>
                <a:xfrm>
                  <a:off x="3664931" y="1481217"/>
                  <a:ext cx="279213" cy="6260"/>
                </a:xfrm>
                <a:prstGeom prst="straightConnector1">
                  <a:avLst/>
                </a:prstGeom>
                <a:ln w="127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xmlns="" id="{11D54C62-88E6-48ED-BCF7-7DD1C4464745}"/>
                    </a:ext>
                  </a:extLst>
                </p:cNvPr>
                <p:cNvSpPr/>
                <p:nvPr/>
              </p:nvSpPr>
              <p:spPr>
                <a:xfrm rot="16200000">
                  <a:off x="3921690" y="2226519"/>
                  <a:ext cx="607582" cy="252000"/>
                </a:xfrm>
                <a:prstGeom prst="rect">
                  <a:avLst/>
                </a:prstGeom>
                <a:solidFill>
                  <a:srgbClr val="0000FF">
                    <a:alpha val="10000"/>
                  </a:srgbClr>
                </a:solid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US" altLang="zh-CN" sz="2000" dirty="0">
                      <a:solidFill>
                        <a:schemeClr val="tx1"/>
                      </a:solidFill>
                    </a:rPr>
                    <a:t>FC</a:t>
                  </a:r>
                  <a:endParaRPr lang="zh-CN" altLang="en-US" sz="2000" dirty="0">
                    <a:solidFill>
                      <a:schemeClr val="tx1"/>
                    </a:solidFill>
                  </a:endParaRPr>
                </a:p>
              </p:txBody>
            </p:sp>
            <p:cxnSp>
              <p:nvCxnSpPr>
                <p:cNvPr id="34" name="直接箭头连接符 669">
                  <a:extLst>
                    <a:ext uri="{FF2B5EF4-FFF2-40B4-BE49-F238E27FC236}">
                      <a16:creationId xmlns:a16="http://schemas.microsoft.com/office/drawing/2014/main" xmlns="" id="{20E34177-88CA-4922-97D0-C68FC767C35C}"/>
                    </a:ext>
                  </a:extLst>
                </p:cNvPr>
                <p:cNvCxnSpPr>
                  <a:cxnSpLocks/>
                </p:cNvCxnSpPr>
                <p:nvPr/>
              </p:nvCxnSpPr>
              <p:spPr>
                <a:xfrm>
                  <a:off x="3166760" y="2572708"/>
                  <a:ext cx="894642" cy="0"/>
                </a:xfrm>
                <a:prstGeom prst="straightConnector1">
                  <a:avLst/>
                </a:prstGeom>
                <a:ln w="127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670">
                  <a:extLst>
                    <a:ext uri="{FF2B5EF4-FFF2-40B4-BE49-F238E27FC236}">
                      <a16:creationId xmlns:a16="http://schemas.microsoft.com/office/drawing/2014/main" xmlns="" id="{5477675B-2014-4FBB-8EFE-4D6B6D8E13F6}"/>
                    </a:ext>
                  </a:extLst>
                </p:cNvPr>
                <p:cNvCxnSpPr>
                  <a:cxnSpLocks/>
                  <a:stCxn id="33" idx="2"/>
                  <a:endCxn id="40" idx="4"/>
                </p:cNvCxnSpPr>
                <p:nvPr/>
              </p:nvCxnSpPr>
              <p:spPr>
                <a:xfrm flipV="1">
                  <a:off x="4351481" y="1985068"/>
                  <a:ext cx="612161" cy="367451"/>
                </a:xfrm>
                <a:prstGeom prst="straightConnector1">
                  <a:avLst/>
                </a:prstGeom>
                <a:ln w="12700">
                  <a:solidFill>
                    <a:srgbClr val="FF0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672">
                  <a:extLst>
                    <a:ext uri="{FF2B5EF4-FFF2-40B4-BE49-F238E27FC236}">
                      <a16:creationId xmlns:a16="http://schemas.microsoft.com/office/drawing/2014/main" xmlns="" id="{310B83B5-9CFE-43E5-AEE8-04F97D6471FD}"/>
                    </a:ext>
                  </a:extLst>
                </p:cNvPr>
                <p:cNvCxnSpPr>
                  <a:stCxn id="39" idx="2"/>
                  <a:endCxn id="40" idx="0"/>
                </p:cNvCxnSpPr>
                <p:nvPr/>
              </p:nvCxnSpPr>
              <p:spPr>
                <a:xfrm>
                  <a:off x="4507245" y="1487477"/>
                  <a:ext cx="456397" cy="199756"/>
                </a:xfrm>
                <a:prstGeom prst="straightConnector1">
                  <a:avLst/>
                </a:prstGeom>
                <a:ln w="12700">
                  <a:solidFill>
                    <a:srgbClr val="0000FF"/>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674">
                  <a:extLst>
                    <a:ext uri="{FF2B5EF4-FFF2-40B4-BE49-F238E27FC236}">
                      <a16:creationId xmlns:a16="http://schemas.microsoft.com/office/drawing/2014/main" xmlns="" id="{F25157D0-E0D9-4762-879B-FC2D695BA362}"/>
                    </a:ext>
                  </a:extLst>
                </p:cNvPr>
                <p:cNvCxnSpPr/>
                <p:nvPr/>
              </p:nvCxnSpPr>
              <p:spPr>
                <a:xfrm>
                  <a:off x="5086597" y="1711293"/>
                  <a:ext cx="850303" cy="4038"/>
                </a:xfrm>
                <a:prstGeom prst="straightConnector1">
                  <a:avLst/>
                </a:prstGeom>
                <a:ln w="12700">
                  <a:solidFill>
                    <a:srgbClr val="FF0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2353707" y="1000475"/>
                  <a:ext cx="795830" cy="1651790"/>
                  <a:chOff x="6805513" y="4508980"/>
                  <a:chExt cx="795830" cy="1651790"/>
                </a:xfrm>
              </p:grpSpPr>
              <p:sp>
                <p:nvSpPr>
                  <p:cNvPr id="59" name="矩形 58">
                    <a:extLst>
                      <a:ext uri="{FF2B5EF4-FFF2-40B4-BE49-F238E27FC236}">
                        <a16:creationId xmlns:a16="http://schemas.microsoft.com/office/drawing/2014/main" xmlns="" id="{2420E504-488D-4895-8A5D-FF0099CEA1F0}"/>
                      </a:ext>
                    </a:extLst>
                  </p:cNvPr>
                  <p:cNvSpPr/>
                  <p:nvPr/>
                </p:nvSpPr>
                <p:spPr>
                  <a:xfrm rot="16200000">
                    <a:off x="6580068" y="5211267"/>
                    <a:ext cx="702889" cy="252000"/>
                  </a:xfrm>
                  <a:prstGeom prst="rect">
                    <a:avLst/>
                  </a:prstGeom>
                  <a:solidFill>
                    <a:srgbClr val="00FFFF">
                      <a:alpha val="10000"/>
                    </a:srgbClr>
                  </a:solidFill>
                  <a:ln w="2222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US" altLang="zh-CN" sz="2000" dirty="0">
                        <a:solidFill>
                          <a:schemeClr val="tx1"/>
                        </a:solidFill>
                      </a:rPr>
                      <a:t>Conv 5</a:t>
                    </a:r>
                    <a:endParaRPr lang="zh-CN" altLang="en-US" sz="2000" dirty="0">
                      <a:solidFill>
                        <a:schemeClr val="tx1"/>
                      </a:solidFill>
                    </a:endParaRPr>
                  </a:p>
                </p:txBody>
              </p:sp>
              <p:sp>
                <p:nvSpPr>
                  <p:cNvPr id="60" name="矩形 59">
                    <a:extLst>
                      <a:ext uri="{FF2B5EF4-FFF2-40B4-BE49-F238E27FC236}">
                        <a16:creationId xmlns:a16="http://schemas.microsoft.com/office/drawing/2014/main" xmlns="" id="{C83C5DA8-B605-4547-803B-18DB605BF346}"/>
                      </a:ext>
                    </a:extLst>
                  </p:cNvPr>
                  <p:cNvSpPr/>
                  <p:nvPr/>
                </p:nvSpPr>
                <p:spPr>
                  <a:xfrm rot="16200000">
                    <a:off x="6649448" y="5208875"/>
                    <a:ext cx="1651790" cy="252000"/>
                  </a:xfrm>
                  <a:prstGeom prst="rect">
                    <a:avLst/>
                  </a:prstGeom>
                  <a:solidFill>
                    <a:srgbClr val="FF9999">
                      <a:alpha val="9804"/>
                    </a:srgbClr>
                  </a:solidFill>
                  <a:ln w="22225">
                    <a:solidFill>
                      <a:srgbClr val="FF999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US" altLang="zh-CN" sz="2000" dirty="0">
                        <a:solidFill>
                          <a:schemeClr val="tx1"/>
                        </a:solidFill>
                      </a:rPr>
                      <a:t>ROI Pool</a:t>
                    </a:r>
                    <a:endParaRPr lang="zh-CN" altLang="en-US" sz="2000" dirty="0">
                      <a:solidFill>
                        <a:schemeClr val="tx1"/>
                      </a:solidFill>
                    </a:endParaRPr>
                  </a:p>
                </p:txBody>
              </p:sp>
              <p:cxnSp>
                <p:nvCxnSpPr>
                  <p:cNvPr id="61" name="直接箭头连接符 662">
                    <a:extLst>
                      <a:ext uri="{FF2B5EF4-FFF2-40B4-BE49-F238E27FC236}">
                        <a16:creationId xmlns:a16="http://schemas.microsoft.com/office/drawing/2014/main" xmlns="" id="{763297A4-F016-4ADE-8226-3B1DA29F59FC}"/>
                      </a:ext>
                    </a:extLst>
                  </p:cNvPr>
                  <p:cNvCxnSpPr>
                    <a:cxnSpLocks/>
                  </p:cNvCxnSpPr>
                  <p:nvPr/>
                </p:nvCxnSpPr>
                <p:spPr>
                  <a:xfrm flipV="1">
                    <a:off x="7063039" y="5337267"/>
                    <a:ext cx="265162" cy="2246"/>
                  </a:xfrm>
                  <a:prstGeom prst="straightConnector1">
                    <a:avLst/>
                  </a:prstGeom>
                  <a:ln w="127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xmlns="" id="{11D54C62-88E6-48ED-BCF7-7DD1C4464745}"/>
                    </a:ext>
                  </a:extLst>
                </p:cNvPr>
                <p:cNvSpPr/>
                <p:nvPr/>
              </p:nvSpPr>
              <p:spPr>
                <a:xfrm rot="16200000">
                  <a:off x="3739821" y="1205926"/>
                  <a:ext cx="971746" cy="563101"/>
                </a:xfrm>
                <a:prstGeom prst="rect">
                  <a:avLst/>
                </a:prstGeom>
                <a:solidFill>
                  <a:srgbClr val="FFC000">
                    <a:alpha val="10000"/>
                  </a:srgbClr>
                </a:solid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US" altLang="zh-CN" sz="2000" dirty="0">
                      <a:solidFill>
                        <a:schemeClr val="tx1"/>
                      </a:solidFill>
                    </a:rPr>
                    <a:t>Proposal  Weights</a:t>
                  </a:r>
                  <a:endParaRPr lang="zh-CN" altLang="en-US" sz="2000" dirty="0">
                    <a:solidFill>
                      <a:schemeClr val="tx1"/>
                    </a:solidFill>
                  </a:endParaRPr>
                </a:p>
              </p:txBody>
            </p:sp>
            <p:sp>
              <p:nvSpPr>
                <p:cNvPr id="40" name="流程圖: 匯合連接點 39"/>
                <p:cNvSpPr>
                  <a:spLocks noChangeAspect="1"/>
                </p:cNvSpPr>
                <p:nvPr/>
              </p:nvSpPr>
              <p:spPr>
                <a:xfrm>
                  <a:off x="4812766" y="1687233"/>
                  <a:ext cx="301752" cy="297835"/>
                </a:xfrm>
                <a:prstGeom prst="flowChartSummingJunction">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884"/>
                </a:p>
              </p:txBody>
            </p:sp>
            <p:sp>
              <p:nvSpPr>
                <p:cNvPr id="41" name="矩形 40">
                  <a:extLst>
                    <a:ext uri="{FF2B5EF4-FFF2-40B4-BE49-F238E27FC236}">
                      <a16:creationId xmlns:a16="http://schemas.microsoft.com/office/drawing/2014/main" xmlns="" id="{E4632B28-856D-43C7-A39C-55C7152F87CD}"/>
                    </a:ext>
                  </a:extLst>
                </p:cNvPr>
                <p:cNvSpPr/>
                <p:nvPr/>
              </p:nvSpPr>
              <p:spPr>
                <a:xfrm rot="16200000">
                  <a:off x="1598895" y="1702761"/>
                  <a:ext cx="702889" cy="252000"/>
                </a:xfrm>
                <a:prstGeom prst="rect">
                  <a:avLst/>
                </a:prstGeom>
                <a:solidFill>
                  <a:srgbClr val="FFF9E5"/>
                </a:solid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US" altLang="zh-CN" sz="2000" dirty="0">
                      <a:solidFill>
                        <a:schemeClr val="tx1"/>
                      </a:solidFill>
                    </a:rPr>
                    <a:t>Pool 4</a:t>
                  </a:r>
                  <a:endParaRPr lang="zh-CN" altLang="en-US" sz="2000" dirty="0">
                    <a:solidFill>
                      <a:schemeClr val="tx1"/>
                    </a:solidFill>
                  </a:endParaRPr>
                </a:p>
              </p:txBody>
            </p:sp>
            <p:cxnSp>
              <p:nvCxnSpPr>
                <p:cNvPr id="42" name="直接箭头连接符 662">
                  <a:extLst>
                    <a:ext uri="{FF2B5EF4-FFF2-40B4-BE49-F238E27FC236}">
                      <a16:creationId xmlns:a16="http://schemas.microsoft.com/office/drawing/2014/main" xmlns="" id="{763297A4-F016-4ADE-8226-3B1DA29F59FC}"/>
                    </a:ext>
                  </a:extLst>
                </p:cNvPr>
                <p:cNvCxnSpPr>
                  <a:cxnSpLocks/>
                  <a:stCxn id="41" idx="2"/>
                </p:cNvCxnSpPr>
                <p:nvPr/>
              </p:nvCxnSpPr>
              <p:spPr>
                <a:xfrm flipV="1">
                  <a:off x="2076340" y="1826515"/>
                  <a:ext cx="265162" cy="2246"/>
                </a:xfrm>
                <a:prstGeom prst="straightConnector1">
                  <a:avLst/>
                </a:prstGeom>
                <a:ln w="127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接箭头连接符 674">
                  <a:extLst>
                    <a:ext uri="{FF2B5EF4-FFF2-40B4-BE49-F238E27FC236}">
                      <a16:creationId xmlns:a16="http://schemas.microsoft.com/office/drawing/2014/main" xmlns="" id="{F25157D0-E0D9-4762-879B-FC2D695BA362}"/>
                    </a:ext>
                  </a:extLst>
                </p:cNvPr>
                <p:cNvCxnSpPr/>
                <p:nvPr/>
              </p:nvCxnSpPr>
              <p:spPr>
                <a:xfrm>
                  <a:off x="5086596" y="1965500"/>
                  <a:ext cx="850304" cy="0"/>
                </a:xfrm>
                <a:prstGeom prst="straightConnector1">
                  <a:avLst/>
                </a:prstGeom>
                <a:ln w="12700">
                  <a:solidFill>
                    <a:srgbClr val="0000FF"/>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4365658" y="2582389"/>
                  <a:ext cx="1555545" cy="0"/>
                </a:xfrm>
                <a:prstGeom prst="straightConnector1">
                  <a:avLst/>
                </a:prstGeom>
                <a:ln w="12700">
                  <a:solidFill>
                    <a:srgbClr val="0000FF"/>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xmlns="" id="{E62DA7A9-5CC6-4DED-BC65-0B48FCACA7C1}"/>
                    </a:ext>
                  </a:extLst>
                </p:cNvPr>
                <p:cNvSpPr/>
                <p:nvPr/>
              </p:nvSpPr>
              <p:spPr>
                <a:xfrm>
                  <a:off x="5980063" y="2105607"/>
                  <a:ext cx="1296431" cy="553392"/>
                </a:xfrm>
                <a:prstGeom prst="rect">
                  <a:avLst/>
                </a:prstGeom>
                <a:solidFill>
                  <a:srgbClr val="EBFFF7"/>
                </a:solidFill>
                <a:ln w="22225">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HK" altLang="zh-CN" sz="2000" dirty="0">
                      <a:solidFill>
                        <a:schemeClr val="tx1"/>
                      </a:solidFill>
                    </a:rPr>
                    <a:t>Proposal Classification</a:t>
                  </a:r>
                  <a:endParaRPr lang="zh-CN" altLang="en-US" sz="2000" dirty="0">
                    <a:solidFill>
                      <a:schemeClr val="tx1"/>
                    </a:solidFill>
                  </a:endParaRPr>
                </a:p>
              </p:txBody>
            </p:sp>
            <p:cxnSp>
              <p:nvCxnSpPr>
                <p:cNvPr id="47" name="直接箭头连接符 672">
                  <a:extLst>
                    <a:ext uri="{FF2B5EF4-FFF2-40B4-BE49-F238E27FC236}">
                      <a16:creationId xmlns:a16="http://schemas.microsoft.com/office/drawing/2014/main" xmlns="" id="{310B83B5-9CFE-43E5-AEE8-04F97D6471FD}"/>
                    </a:ext>
                  </a:extLst>
                </p:cNvPr>
                <p:cNvCxnSpPr/>
                <p:nvPr/>
              </p:nvCxnSpPr>
              <p:spPr>
                <a:xfrm>
                  <a:off x="4521630" y="1270950"/>
                  <a:ext cx="456397" cy="199756"/>
                </a:xfrm>
                <a:prstGeom prst="straightConnector1">
                  <a:avLst/>
                </a:prstGeom>
                <a:ln w="12700">
                  <a:solidFill>
                    <a:srgbClr val="FF0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670">
                  <a:extLst>
                    <a:ext uri="{FF2B5EF4-FFF2-40B4-BE49-F238E27FC236}">
                      <a16:creationId xmlns:a16="http://schemas.microsoft.com/office/drawing/2014/main" xmlns="" id="{5477675B-2014-4FBB-8EFE-4D6B6D8E13F6}"/>
                    </a:ext>
                  </a:extLst>
                </p:cNvPr>
                <p:cNvCxnSpPr>
                  <a:cxnSpLocks/>
                </p:cNvCxnSpPr>
                <p:nvPr/>
              </p:nvCxnSpPr>
              <p:spPr>
                <a:xfrm flipV="1">
                  <a:off x="4364345" y="2214938"/>
                  <a:ext cx="612161" cy="367451"/>
                </a:xfrm>
                <a:prstGeom prst="straightConnector1">
                  <a:avLst/>
                </a:prstGeom>
                <a:ln w="12700">
                  <a:solidFill>
                    <a:srgbClr val="0000FF"/>
                  </a:solidFill>
                  <a:prstDash val="dash"/>
                  <a:tailEnd type="stealth" w="lg" len="lg"/>
                </a:ln>
              </p:spPr>
              <p:style>
                <a:lnRef idx="1">
                  <a:schemeClr val="accent1"/>
                </a:lnRef>
                <a:fillRef idx="0">
                  <a:schemeClr val="accent1"/>
                </a:fillRef>
                <a:effectRef idx="0">
                  <a:schemeClr val="accent1"/>
                </a:effectRef>
                <a:fontRef idx="minor">
                  <a:schemeClr val="tx1"/>
                </a:fontRef>
              </p:style>
            </p:cxnSp>
            <p:grpSp>
              <p:nvGrpSpPr>
                <p:cNvPr id="50" name="群組 49"/>
                <p:cNvGrpSpPr/>
                <p:nvPr/>
              </p:nvGrpSpPr>
              <p:grpSpPr>
                <a:xfrm>
                  <a:off x="5333559" y="997491"/>
                  <a:ext cx="1942935" cy="1019871"/>
                  <a:chOff x="5638486" y="997491"/>
                  <a:chExt cx="1942935" cy="1019871"/>
                </a:xfrm>
              </p:grpSpPr>
              <p:sp>
                <p:nvSpPr>
                  <p:cNvPr id="52" name="矩形 51">
                    <a:extLst>
                      <a:ext uri="{FF2B5EF4-FFF2-40B4-BE49-F238E27FC236}">
                        <a16:creationId xmlns:a16="http://schemas.microsoft.com/office/drawing/2014/main" xmlns="" id="{E62DA7A9-5CC6-4DED-BC65-0B48FCACA7C1}"/>
                      </a:ext>
                    </a:extLst>
                  </p:cNvPr>
                  <p:cNvSpPr/>
                  <p:nvPr/>
                </p:nvSpPr>
                <p:spPr>
                  <a:xfrm>
                    <a:off x="6284990" y="1000475"/>
                    <a:ext cx="1296431" cy="1016887"/>
                  </a:xfrm>
                  <a:prstGeom prst="rect">
                    <a:avLst/>
                  </a:prstGeom>
                  <a:solidFill>
                    <a:srgbClr val="EBFFF7"/>
                  </a:solidFill>
                  <a:ln w="22225">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HK" altLang="zh-CN" sz="2000" dirty="0">
                        <a:solidFill>
                          <a:schemeClr val="tx1"/>
                        </a:solidFill>
                      </a:rPr>
                      <a:t>Multi-label</a:t>
                    </a:r>
                  </a:p>
                  <a:p>
                    <a:pPr algn="ctr"/>
                    <a:r>
                      <a:rPr lang="en-HK" altLang="zh-CN" sz="2000" dirty="0">
                        <a:solidFill>
                          <a:schemeClr val="tx1"/>
                        </a:solidFill>
                      </a:rPr>
                      <a:t>Classification</a:t>
                    </a:r>
                    <a:endParaRPr lang="zh-CN" altLang="en-US" sz="2000" dirty="0">
                      <a:solidFill>
                        <a:schemeClr val="tx1"/>
                      </a:solidFill>
                    </a:endParaRPr>
                  </a:p>
                </p:txBody>
              </p:sp>
              <p:sp>
                <p:nvSpPr>
                  <p:cNvPr id="53" name="矩形 52">
                    <a:extLst>
                      <a:ext uri="{FF2B5EF4-FFF2-40B4-BE49-F238E27FC236}">
                        <a16:creationId xmlns:a16="http://schemas.microsoft.com/office/drawing/2014/main" xmlns="" id="{11D54C62-88E6-48ED-BCF7-7DD1C4464745}"/>
                      </a:ext>
                    </a:extLst>
                  </p:cNvPr>
                  <p:cNvSpPr/>
                  <p:nvPr/>
                </p:nvSpPr>
                <p:spPr>
                  <a:xfrm rot="16200000">
                    <a:off x="5460695" y="1175282"/>
                    <a:ext cx="607582" cy="252000"/>
                  </a:xfrm>
                  <a:prstGeom prst="rect">
                    <a:avLst/>
                  </a:prstGeom>
                  <a:solidFill>
                    <a:srgbClr val="00B0F0">
                      <a:alpha val="10000"/>
                    </a:srgb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US" altLang="zh-CN" sz="2000" dirty="0">
                        <a:solidFill>
                          <a:schemeClr val="tx1"/>
                        </a:solidFill>
                      </a:rPr>
                      <a:t>Label</a:t>
                    </a:r>
                    <a:endParaRPr lang="zh-CN" altLang="en-US" sz="2000" dirty="0">
                      <a:solidFill>
                        <a:schemeClr val="tx1"/>
                      </a:solidFill>
                    </a:endParaRPr>
                  </a:p>
                </p:txBody>
              </p:sp>
              <p:cxnSp>
                <p:nvCxnSpPr>
                  <p:cNvPr id="54" name="直接箭头连接符 674">
                    <a:extLst>
                      <a:ext uri="{FF2B5EF4-FFF2-40B4-BE49-F238E27FC236}">
                        <a16:creationId xmlns:a16="http://schemas.microsoft.com/office/drawing/2014/main" xmlns="" id="{F25157D0-E0D9-4762-879B-FC2D695BA362}"/>
                      </a:ext>
                    </a:extLst>
                  </p:cNvPr>
                  <p:cNvCxnSpPr/>
                  <p:nvPr/>
                </p:nvCxnSpPr>
                <p:spPr>
                  <a:xfrm flipV="1">
                    <a:off x="5901768" y="1168966"/>
                    <a:ext cx="357494" cy="4138"/>
                  </a:xfrm>
                  <a:prstGeom prst="straightConnector1">
                    <a:avLst/>
                  </a:prstGeom>
                  <a:ln w="12700">
                    <a:solidFill>
                      <a:srgbClr val="FF0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51" name="直接箭头连接符 674">
                  <a:extLst>
                    <a:ext uri="{FF2B5EF4-FFF2-40B4-BE49-F238E27FC236}">
                      <a16:creationId xmlns:a16="http://schemas.microsoft.com/office/drawing/2014/main" xmlns="" id="{F25157D0-E0D9-4762-879B-FC2D695BA362}"/>
                    </a:ext>
                  </a:extLst>
                </p:cNvPr>
                <p:cNvCxnSpPr/>
                <p:nvPr/>
              </p:nvCxnSpPr>
              <p:spPr>
                <a:xfrm flipV="1">
                  <a:off x="5604064" y="1458272"/>
                  <a:ext cx="357494" cy="4138"/>
                </a:xfrm>
                <a:prstGeom prst="straightConnector1">
                  <a:avLst/>
                </a:prstGeom>
                <a:ln w="12700">
                  <a:solidFill>
                    <a:srgbClr val="0000FF"/>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接箭头连接符 662">
                <a:extLst>
                  <a:ext uri="{FF2B5EF4-FFF2-40B4-BE49-F238E27FC236}">
                    <a16:creationId xmlns:a16="http://schemas.microsoft.com/office/drawing/2014/main" xmlns="" id="{763297A4-F016-4ADE-8226-3B1DA29F59FC}"/>
                  </a:ext>
                </a:extLst>
              </p:cNvPr>
              <p:cNvCxnSpPr>
                <a:cxnSpLocks/>
              </p:cNvCxnSpPr>
              <p:nvPr/>
            </p:nvCxnSpPr>
            <p:spPr>
              <a:xfrm flipV="1">
                <a:off x="2062816" y="1635213"/>
                <a:ext cx="265162" cy="2246"/>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接箭头连接符 662">
                <a:extLst>
                  <a:ext uri="{FF2B5EF4-FFF2-40B4-BE49-F238E27FC236}">
                    <a16:creationId xmlns:a16="http://schemas.microsoft.com/office/drawing/2014/main" xmlns="" id="{763297A4-F016-4ADE-8226-3B1DA29F59FC}"/>
                  </a:ext>
                </a:extLst>
              </p:cNvPr>
              <p:cNvCxnSpPr>
                <a:cxnSpLocks/>
              </p:cNvCxnSpPr>
              <p:nvPr/>
            </p:nvCxnSpPr>
            <p:spPr>
              <a:xfrm flipV="1">
                <a:off x="2598342" y="1640100"/>
                <a:ext cx="265162" cy="2246"/>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接箭头连接符 664">
                <a:extLst>
                  <a:ext uri="{FF2B5EF4-FFF2-40B4-BE49-F238E27FC236}">
                    <a16:creationId xmlns:a16="http://schemas.microsoft.com/office/drawing/2014/main" xmlns="" id="{A578E81A-E53F-4C12-AFE8-4919A332CEBC}"/>
                  </a:ext>
                </a:extLst>
              </p:cNvPr>
              <p:cNvCxnSpPr>
                <a:cxnSpLocks/>
              </p:cNvCxnSpPr>
              <p:nvPr/>
            </p:nvCxnSpPr>
            <p:spPr>
              <a:xfrm>
                <a:off x="3136175" y="1286160"/>
                <a:ext cx="264865"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接箭头连接符 666">
                <a:extLst>
                  <a:ext uri="{FF2B5EF4-FFF2-40B4-BE49-F238E27FC236}">
                    <a16:creationId xmlns:a16="http://schemas.microsoft.com/office/drawing/2014/main" xmlns="" id="{457FEAE0-2E45-4243-A35B-AABCA2829380}"/>
                  </a:ext>
                </a:extLst>
              </p:cNvPr>
              <p:cNvCxnSpPr>
                <a:cxnSpLocks/>
              </p:cNvCxnSpPr>
              <p:nvPr/>
            </p:nvCxnSpPr>
            <p:spPr>
              <a:xfrm>
                <a:off x="3664931" y="1280278"/>
                <a:ext cx="279213" cy="626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接箭头连接符 669">
                <a:extLst>
                  <a:ext uri="{FF2B5EF4-FFF2-40B4-BE49-F238E27FC236}">
                    <a16:creationId xmlns:a16="http://schemas.microsoft.com/office/drawing/2014/main" xmlns="" id="{20E34177-88CA-4922-97D0-C68FC767C35C}"/>
                  </a:ext>
                </a:extLst>
              </p:cNvPr>
              <p:cNvCxnSpPr>
                <a:cxnSpLocks/>
              </p:cNvCxnSpPr>
              <p:nvPr/>
            </p:nvCxnSpPr>
            <p:spPr>
              <a:xfrm>
                <a:off x="3166760" y="2359827"/>
                <a:ext cx="89464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62" name="群組 61"/>
          <p:cNvGrpSpPr/>
          <p:nvPr/>
        </p:nvGrpSpPr>
        <p:grpSpPr>
          <a:xfrm>
            <a:off x="4251063" y="3938756"/>
            <a:ext cx="750809" cy="2038082"/>
            <a:chOff x="4947544" y="955390"/>
            <a:chExt cx="741107" cy="1673966"/>
          </a:xfrm>
        </p:grpSpPr>
        <p:sp>
          <p:nvSpPr>
            <p:cNvPr id="63" name="流程圖: 人工作業 62"/>
            <p:cNvSpPr/>
            <p:nvPr/>
          </p:nvSpPr>
          <p:spPr>
            <a:xfrm rot="16200000">
              <a:off x="4341240" y="1561694"/>
              <a:ext cx="1673966" cy="461357"/>
            </a:xfrm>
            <a:prstGeom prst="flowChartManualOperation">
              <a:avLst/>
            </a:prstGeom>
            <a:solidFill>
              <a:srgbClr val="E5F7FD"/>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Backbone</a:t>
              </a:r>
              <a:endParaRPr lang="zh-TW" altLang="en-US" sz="2000" dirty="0">
                <a:solidFill>
                  <a:schemeClr val="tx1"/>
                </a:solidFill>
              </a:endParaRPr>
            </a:p>
          </p:txBody>
        </p:sp>
        <p:cxnSp>
          <p:nvCxnSpPr>
            <p:cNvPr id="64" name="直接箭头连接符 662">
              <a:extLst>
                <a:ext uri="{FF2B5EF4-FFF2-40B4-BE49-F238E27FC236}">
                  <a16:creationId xmlns:a16="http://schemas.microsoft.com/office/drawing/2014/main" xmlns="" id="{763297A4-F016-4ADE-8226-3B1DA29F59FC}"/>
                </a:ext>
              </a:extLst>
            </p:cNvPr>
            <p:cNvCxnSpPr>
              <a:cxnSpLocks/>
            </p:cNvCxnSpPr>
            <p:nvPr/>
          </p:nvCxnSpPr>
          <p:spPr>
            <a:xfrm flipV="1">
              <a:off x="5421265" y="1606469"/>
              <a:ext cx="265162" cy="2246"/>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5" name="直接箭头连接符 662">
              <a:extLst>
                <a:ext uri="{FF2B5EF4-FFF2-40B4-BE49-F238E27FC236}">
                  <a16:creationId xmlns:a16="http://schemas.microsoft.com/office/drawing/2014/main" xmlns="" id="{763297A4-F016-4ADE-8226-3B1DA29F59FC}"/>
                </a:ext>
              </a:extLst>
            </p:cNvPr>
            <p:cNvCxnSpPr>
              <a:cxnSpLocks/>
            </p:cNvCxnSpPr>
            <p:nvPr/>
          </p:nvCxnSpPr>
          <p:spPr>
            <a:xfrm flipV="1">
              <a:off x="5423489" y="1797771"/>
              <a:ext cx="265162" cy="2246"/>
            </a:xfrm>
            <a:prstGeom prst="straightConnector1">
              <a:avLst/>
            </a:prstGeom>
            <a:ln w="127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6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550" y="3923348"/>
            <a:ext cx="1593092" cy="2053490"/>
          </a:xfrm>
          <a:prstGeom prst="rect">
            <a:avLst/>
          </a:prstGeom>
        </p:spPr>
      </p:pic>
      <p:sp>
        <p:nvSpPr>
          <p:cNvPr id="67" name="矩形 66">
            <a:extLst>
              <a:ext uri="{FF2B5EF4-FFF2-40B4-BE49-F238E27FC236}">
                <a16:creationId xmlns:a16="http://schemas.microsoft.com/office/drawing/2014/main" xmlns="" id="{E62DA7A9-5CC6-4DED-BC65-0B48FCACA7C1}"/>
              </a:ext>
            </a:extLst>
          </p:cNvPr>
          <p:cNvSpPr/>
          <p:nvPr/>
        </p:nvSpPr>
        <p:spPr>
          <a:xfrm>
            <a:off x="2272832" y="4413157"/>
            <a:ext cx="1888164" cy="1252437"/>
          </a:xfrm>
          <a:prstGeom prst="rect">
            <a:avLst/>
          </a:prstGeom>
          <a:solidFill>
            <a:srgbClr val="EBFFF7"/>
          </a:solidFill>
          <a:ln w="22225">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60" tIns="20330" rIns="40660" bIns="20330" numCol="1" spcCol="0" rtlCol="0" fromWordArt="0" anchor="ctr" anchorCtr="0" forceAA="0" compatLnSpc="1">
            <a:prstTxWarp prst="textNoShape">
              <a:avLst/>
            </a:prstTxWarp>
            <a:noAutofit/>
          </a:bodyPr>
          <a:lstStyle/>
          <a:p>
            <a:pPr algn="ctr"/>
            <a:r>
              <a:rPr lang="en-HK" altLang="zh-CN" sz="2000" dirty="0" smtClean="0">
                <a:solidFill>
                  <a:schemeClr val="tx1"/>
                </a:solidFill>
              </a:rPr>
              <a:t>Object Proposals Generated by Selective Search</a:t>
            </a:r>
            <a:endParaRPr lang="zh-CN" altLang="en-US" sz="2000" dirty="0">
              <a:solidFill>
                <a:schemeClr val="tx1"/>
              </a:solidFill>
            </a:endParaRPr>
          </a:p>
        </p:txBody>
      </p:sp>
    </p:spTree>
    <p:extLst>
      <p:ext uri="{BB962C8B-B14F-4D97-AF65-F5344CB8AC3E}">
        <p14:creationId xmlns:p14="http://schemas.microsoft.com/office/powerpoint/2010/main" val="4050587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Observations </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5382" y="1361922"/>
            <a:ext cx="11355293" cy="2062103"/>
          </a:xfrm>
          <a:prstGeom prst="rect">
            <a:avLst/>
          </a:prstGeom>
          <a:noFill/>
        </p:spPr>
        <p:txBody>
          <a:bodyPr wrap="square" rtlCol="0">
            <a:spAutoFit/>
          </a:bodyPr>
          <a:lstStyle/>
          <a:p>
            <a:pPr marL="342900" indent="-342900" algn="just">
              <a:buFont typeface="Wingdings" panose="05000000000000000000" pitchFamily="2" charset="2"/>
              <a:buChar char="§"/>
            </a:pPr>
            <a:r>
              <a:rPr lang="en-US" altLang="zh-TW" sz="2800" dirty="0" smtClean="0">
                <a:solidFill>
                  <a:schemeClr val="bg1"/>
                </a:solidFill>
                <a:latin typeface="Times New Roman" panose="02020603050405020304" pitchFamily="18" charset="0"/>
                <a:cs typeface="Times New Roman" panose="02020603050405020304" pitchFamily="18" charset="0"/>
              </a:rPr>
              <a:t>Object </a:t>
            </a:r>
            <a:r>
              <a:rPr lang="en-US" altLang="zh-TW" sz="2800" dirty="0" smtClean="0">
                <a:solidFill>
                  <a:schemeClr val="bg1"/>
                </a:solidFill>
                <a:latin typeface="Times New Roman" panose="02020603050405020304" pitchFamily="18" charset="0"/>
                <a:cs typeface="Times New Roman" panose="02020603050405020304" pitchFamily="18" charset="0"/>
              </a:rPr>
              <a:t>proposals can extract high condiment object candidates by merging image patches according their color and texture similarities unsupervised. </a:t>
            </a:r>
            <a:endParaRPr lang="en-US" altLang="zh-TW" sz="2800" dirty="0">
              <a:solidFill>
                <a:schemeClr val="bg1"/>
              </a:solidFill>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
            </a:pPr>
            <a:r>
              <a:rPr lang="en-US" altLang="zh-CN" sz="2400" dirty="0" smtClean="0">
                <a:solidFill>
                  <a:schemeClr val="bg1"/>
                </a:solidFill>
                <a:latin typeface="Times New Roman" panose="02020603050405020304" pitchFamily="18" charset="0"/>
                <a:cs typeface="Times New Roman" panose="02020603050405020304" pitchFamily="18" charset="0"/>
              </a:rPr>
              <a:t>Multi-instance learning can find the target object hidden in multiple object candidates with the assumption that at least one object proposal contains the target object if the image has the corresponding image label. </a:t>
            </a:r>
            <a:endParaRPr lang="en-US" altLang="zh-CN" sz="2400" u="sng" dirty="0">
              <a:solidFill>
                <a:schemeClr val="bg1"/>
              </a:solidFill>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236" y="3424025"/>
            <a:ext cx="9769151" cy="3298900"/>
          </a:xfrm>
          <a:prstGeom prst="rect">
            <a:avLst/>
          </a:prstGeom>
        </p:spPr>
      </p:pic>
    </p:spTree>
    <p:extLst>
      <p:ext uri="{BB962C8B-B14F-4D97-AF65-F5344CB8AC3E}">
        <p14:creationId xmlns:p14="http://schemas.microsoft.com/office/powerpoint/2010/main" val="36102150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172344" y="598355"/>
            <a:ext cx="11434938"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Pipeline of Multi-Evidence Filtering and Fusion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28" name="文本框 27"/>
          <p:cNvSpPr txBox="1">
            <a:spLocks noChangeAspect="1"/>
          </p:cNvSpPr>
          <p:nvPr/>
        </p:nvSpPr>
        <p:spPr>
          <a:xfrm>
            <a:off x="5817142" y="1741245"/>
            <a:ext cx="675081" cy="417342"/>
          </a:xfrm>
          <a:prstGeom prst="rect">
            <a:avLst/>
          </a:prstGeom>
          <a:noFill/>
        </p:spPr>
        <p:txBody>
          <a:bodyPr wrap="square" rtlCol="0">
            <a:spAutoFit/>
          </a:bodyPr>
          <a:lstStyle/>
          <a:p>
            <a:endParaRPr lang="zh-CN" altLang="en-US" dirty="0"/>
          </a:p>
        </p:txBody>
      </p:sp>
      <p:sp>
        <p:nvSpPr>
          <p:cNvPr id="140" name="文本框 475"/>
          <p:cNvSpPr txBox="1">
            <a:spLocks noChangeAspect="1"/>
          </p:cNvSpPr>
          <p:nvPr/>
        </p:nvSpPr>
        <p:spPr>
          <a:xfrm>
            <a:off x="152011" y="1279580"/>
            <a:ext cx="3211083" cy="923330"/>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(a) </a:t>
            </a:r>
            <a:r>
              <a:rPr lang="en-US" altLang="zh-CN" b="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Image Level Stage</a:t>
            </a:r>
            <a:r>
              <a:rPr lang="en-US" altLang="zh-CN"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 Proposal </a:t>
            </a:r>
            <a:r>
              <a:rPr lang="en-US" altLang="zh-CN"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Generation</a:t>
            </a:r>
            <a:r>
              <a:rPr lang="zh-CN" altLang="en-US"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 </a:t>
            </a:r>
            <a:r>
              <a:rPr lang="en-US" altLang="zh-CN"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and  Multi Evidence Fusion</a:t>
            </a:r>
            <a:endParaRPr lang="zh-CN" altLang="en-US"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41" name="文本框 915"/>
          <p:cNvSpPr txBox="1">
            <a:spLocks noChangeAspect="1"/>
          </p:cNvSpPr>
          <p:nvPr/>
        </p:nvSpPr>
        <p:spPr>
          <a:xfrm>
            <a:off x="3774411" y="1284195"/>
            <a:ext cx="4561923" cy="646331"/>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(b) </a:t>
            </a:r>
            <a:r>
              <a:rPr lang="en-US" altLang="zh-CN" b="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Instance Level Stage</a:t>
            </a:r>
            <a:r>
              <a:rPr lang="en-US" altLang="zh-CN"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 Outlier Detection and Object Instance Filtering</a:t>
            </a:r>
            <a:endParaRPr lang="zh-CN" altLang="en-US"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42" name="文本框 916"/>
          <p:cNvSpPr txBox="1">
            <a:spLocks noChangeAspect="1"/>
          </p:cNvSpPr>
          <p:nvPr/>
        </p:nvSpPr>
        <p:spPr>
          <a:xfrm>
            <a:off x="8273958" y="1274803"/>
            <a:ext cx="3972342" cy="646331"/>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(c) </a:t>
            </a:r>
            <a:r>
              <a:rPr lang="en-US" altLang="zh-CN" b="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Pixel Level Stage</a:t>
            </a:r>
            <a:r>
              <a:rPr lang="en-US" altLang="zh-CN"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 Probability Map Fusion and Pixel Label Prediction</a:t>
            </a:r>
            <a:endParaRPr lang="zh-CN" altLang="en-US"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grpSp>
        <p:nvGrpSpPr>
          <p:cNvPr id="143" name="组合 1115"/>
          <p:cNvGrpSpPr>
            <a:grpSpLocks noChangeAspect="1"/>
          </p:cNvGrpSpPr>
          <p:nvPr/>
        </p:nvGrpSpPr>
        <p:grpSpPr>
          <a:xfrm>
            <a:off x="4350157" y="5034576"/>
            <a:ext cx="1353867" cy="1143271"/>
            <a:chOff x="4315945" y="627627"/>
            <a:chExt cx="1625719" cy="1545607"/>
          </a:xfrm>
        </p:grpSpPr>
        <p:sp>
          <p:nvSpPr>
            <p:cNvPr id="144" name="立方体 1116"/>
            <p:cNvSpPr/>
            <p:nvPr/>
          </p:nvSpPr>
          <p:spPr>
            <a:xfrm>
              <a:off x="4315945" y="627627"/>
              <a:ext cx="466225" cy="1545607"/>
            </a:xfrm>
            <a:prstGeom prst="cube">
              <a:avLst>
                <a:gd name="adj" fmla="val 8363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45" name="组合 1117"/>
            <p:cNvGrpSpPr/>
            <p:nvPr/>
          </p:nvGrpSpPr>
          <p:grpSpPr>
            <a:xfrm>
              <a:off x="4641325" y="824973"/>
              <a:ext cx="1300339" cy="1024302"/>
              <a:chOff x="4641325" y="824973"/>
              <a:chExt cx="1300339" cy="1024302"/>
            </a:xfrm>
          </p:grpSpPr>
          <p:sp>
            <p:nvSpPr>
              <p:cNvPr id="146" name="立方体 1118"/>
              <p:cNvSpPr/>
              <p:nvPr/>
            </p:nvSpPr>
            <p:spPr>
              <a:xfrm>
                <a:off x="5399541" y="1021465"/>
                <a:ext cx="279387" cy="637375"/>
              </a:xfrm>
              <a:prstGeom prst="cube">
                <a:avLst>
                  <a:gd name="adj" fmla="val 51945"/>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47" name="直接箭头连接符 1119"/>
              <p:cNvCxnSpPr/>
              <p:nvPr/>
            </p:nvCxnSpPr>
            <p:spPr>
              <a:xfrm>
                <a:off x="4641325" y="1369996"/>
                <a:ext cx="226679" cy="4215"/>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sp>
            <p:nvSpPr>
              <p:cNvPr id="148" name="立方体 1120"/>
              <p:cNvSpPr/>
              <p:nvPr/>
            </p:nvSpPr>
            <p:spPr>
              <a:xfrm>
                <a:off x="4891462" y="824973"/>
                <a:ext cx="390309" cy="1024302"/>
              </a:xfrm>
              <a:prstGeom prst="cube">
                <a:avLst>
                  <a:gd name="adj" fmla="val 67301"/>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49" name="组合 1121"/>
              <p:cNvGrpSpPr/>
              <p:nvPr/>
            </p:nvGrpSpPr>
            <p:grpSpPr>
              <a:xfrm>
                <a:off x="5814828" y="1021465"/>
                <a:ext cx="126836" cy="738892"/>
                <a:chOff x="7721599" y="3591341"/>
                <a:chExt cx="206836" cy="1173792"/>
              </a:xfrm>
            </p:grpSpPr>
            <p:sp>
              <p:nvSpPr>
                <p:cNvPr id="152" name="圆角矩形 1124"/>
                <p:cNvSpPr/>
                <p:nvPr/>
              </p:nvSpPr>
              <p:spPr>
                <a:xfrm>
                  <a:off x="7721599" y="3591341"/>
                  <a:ext cx="206836" cy="117379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53" name="组合 1125"/>
                <p:cNvGrpSpPr/>
                <p:nvPr/>
              </p:nvGrpSpPr>
              <p:grpSpPr>
                <a:xfrm>
                  <a:off x="7771914" y="3657797"/>
                  <a:ext cx="108000" cy="1060681"/>
                  <a:chOff x="7770698" y="3654694"/>
                  <a:chExt cx="108000" cy="1060681"/>
                </a:xfrm>
              </p:grpSpPr>
              <p:sp>
                <p:nvSpPr>
                  <p:cNvPr id="154" name="流程图: 联系 1126"/>
                  <p:cNvSpPr>
                    <a:spLocks/>
                  </p:cNvSpPr>
                  <p:nvPr/>
                </p:nvSpPr>
                <p:spPr>
                  <a:xfrm>
                    <a:off x="7770698" y="460737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55" name="组合 1127"/>
                  <p:cNvGrpSpPr/>
                  <p:nvPr/>
                </p:nvGrpSpPr>
                <p:grpSpPr>
                  <a:xfrm>
                    <a:off x="7770698" y="3654694"/>
                    <a:ext cx="108000" cy="898811"/>
                    <a:chOff x="7770698" y="3654694"/>
                    <a:chExt cx="108000" cy="898811"/>
                  </a:xfrm>
                </p:grpSpPr>
                <p:sp>
                  <p:nvSpPr>
                    <p:cNvPr id="156" name="流程图: 联系 1128"/>
                    <p:cNvSpPr>
                      <a:spLocks/>
                    </p:cNvSpPr>
                    <p:nvPr/>
                  </p:nvSpPr>
                  <p:spPr>
                    <a:xfrm>
                      <a:off x="7770698" y="444550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57" name="组合 1129"/>
                    <p:cNvGrpSpPr/>
                    <p:nvPr/>
                  </p:nvGrpSpPr>
                  <p:grpSpPr>
                    <a:xfrm>
                      <a:off x="7770698" y="3792994"/>
                      <a:ext cx="108000" cy="598641"/>
                      <a:chOff x="6813481" y="3733808"/>
                      <a:chExt cx="108000" cy="598641"/>
                    </a:xfrm>
                  </p:grpSpPr>
                  <p:sp>
                    <p:nvSpPr>
                      <p:cNvPr id="159" name="流程图: 联系 1131"/>
                      <p:cNvSpPr>
                        <a:spLocks/>
                      </p:cNvSpPr>
                      <p:nvPr/>
                    </p:nvSpPr>
                    <p:spPr>
                      <a:xfrm>
                        <a:off x="6813481" y="3733808"/>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60" name="组合 1132"/>
                      <p:cNvGrpSpPr/>
                      <p:nvPr/>
                    </p:nvGrpSpPr>
                    <p:grpSpPr>
                      <a:xfrm>
                        <a:off x="6813481" y="3896990"/>
                        <a:ext cx="108000" cy="435459"/>
                        <a:chOff x="6813481" y="3896990"/>
                        <a:chExt cx="108000" cy="435459"/>
                      </a:xfrm>
                    </p:grpSpPr>
                    <p:sp>
                      <p:nvSpPr>
                        <p:cNvPr id="161" name="流程图: 联系 1133"/>
                        <p:cNvSpPr>
                          <a:spLocks/>
                        </p:cNvSpPr>
                        <p:nvPr/>
                      </p:nvSpPr>
                      <p:spPr>
                        <a:xfrm>
                          <a:off x="6813481" y="406257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流程图: 联系 1134"/>
                        <p:cNvSpPr>
                          <a:spLocks/>
                        </p:cNvSpPr>
                        <p:nvPr/>
                      </p:nvSpPr>
                      <p:spPr>
                        <a:xfrm>
                          <a:off x="6813481" y="3896990"/>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3" name="流程图: 联系 1135"/>
                        <p:cNvSpPr>
                          <a:spLocks/>
                        </p:cNvSpPr>
                        <p:nvPr/>
                      </p:nvSpPr>
                      <p:spPr>
                        <a:xfrm>
                          <a:off x="6813481" y="422444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158" name="流程图: 联系 1130"/>
                    <p:cNvSpPr>
                      <a:spLocks/>
                    </p:cNvSpPr>
                    <p:nvPr/>
                  </p:nvSpPr>
                  <p:spPr>
                    <a:xfrm>
                      <a:off x="7770698" y="3654694"/>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cxnSp>
            <p:nvCxnSpPr>
              <p:cNvPr id="150" name="直接箭头连接符 1122"/>
              <p:cNvCxnSpPr/>
              <p:nvPr/>
            </p:nvCxnSpPr>
            <p:spPr>
              <a:xfrm>
                <a:off x="5168432" y="1367272"/>
                <a:ext cx="226679" cy="4215"/>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123"/>
              <p:cNvCxnSpPr/>
              <p:nvPr/>
            </p:nvCxnSpPr>
            <p:spPr>
              <a:xfrm>
                <a:off x="5588149" y="1383407"/>
                <a:ext cx="226679" cy="4215"/>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grpSp>
      </p:grpSp>
      <p:grpSp>
        <p:nvGrpSpPr>
          <p:cNvPr id="164" name="组合 368"/>
          <p:cNvGrpSpPr>
            <a:grpSpLocks noChangeAspect="1"/>
          </p:cNvGrpSpPr>
          <p:nvPr/>
        </p:nvGrpSpPr>
        <p:grpSpPr>
          <a:xfrm>
            <a:off x="1156291" y="3071899"/>
            <a:ext cx="1533524" cy="1086849"/>
            <a:chOff x="1767783" y="1491429"/>
            <a:chExt cx="1357101" cy="961815"/>
          </a:xfrm>
        </p:grpSpPr>
        <p:pic>
          <p:nvPicPr>
            <p:cNvPr id="165" name="图片 3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9090" y="1491429"/>
              <a:ext cx="1185794" cy="793000"/>
            </a:xfrm>
            <a:prstGeom prst="rect">
              <a:avLst/>
            </a:prstGeom>
          </p:spPr>
        </p:pic>
        <p:pic>
          <p:nvPicPr>
            <p:cNvPr id="166" name="图片 3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7783" y="1660244"/>
              <a:ext cx="1185794" cy="793000"/>
            </a:xfrm>
            <a:prstGeom prst="rect">
              <a:avLst/>
            </a:prstGeom>
          </p:spPr>
        </p:pic>
      </p:grpSp>
      <p:grpSp>
        <p:nvGrpSpPr>
          <p:cNvPr id="167" name="组合 371"/>
          <p:cNvGrpSpPr>
            <a:grpSpLocks noChangeAspect="1"/>
          </p:cNvGrpSpPr>
          <p:nvPr/>
        </p:nvGrpSpPr>
        <p:grpSpPr>
          <a:xfrm>
            <a:off x="1160001" y="4693020"/>
            <a:ext cx="1508365" cy="1090792"/>
            <a:chOff x="1787859" y="2718210"/>
            <a:chExt cx="1334841" cy="965303"/>
          </a:xfrm>
        </p:grpSpPr>
        <p:pic>
          <p:nvPicPr>
            <p:cNvPr id="168" name="图片 3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6906" y="2718210"/>
              <a:ext cx="1185794" cy="792999"/>
            </a:xfrm>
            <a:prstGeom prst="rect">
              <a:avLst/>
            </a:prstGeom>
          </p:spPr>
        </p:pic>
        <p:pic>
          <p:nvPicPr>
            <p:cNvPr id="169" name="图片 3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7859" y="2890512"/>
              <a:ext cx="1185795" cy="793001"/>
            </a:xfrm>
            <a:prstGeom prst="rect">
              <a:avLst/>
            </a:prstGeom>
          </p:spPr>
        </p:pic>
      </p:grpSp>
      <p:sp>
        <p:nvSpPr>
          <p:cNvPr id="170" name="流程图: 过程 374"/>
          <p:cNvSpPr>
            <a:spLocks noChangeAspect="1"/>
          </p:cNvSpPr>
          <p:nvPr/>
        </p:nvSpPr>
        <p:spPr>
          <a:xfrm>
            <a:off x="-373121" y="3132003"/>
            <a:ext cx="1890478" cy="2225837"/>
          </a:xfrm>
          <a:prstGeom prst="flowChartProcess">
            <a:avLst/>
          </a:prstGeom>
          <a:blipFill>
            <a:blip r:embed="rId7"/>
            <a:stretch>
              <a:fillRect/>
            </a:stretch>
          </a:blipFill>
          <a:ln w="19050">
            <a:noFill/>
          </a:ln>
          <a:scene3d>
            <a:camera prst="isometricRightUp">
              <a:rot lat="2160000" lon="18002442"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1" name="流程图: 过程 375"/>
          <p:cNvSpPr>
            <a:spLocks noChangeAspect="1"/>
          </p:cNvSpPr>
          <p:nvPr/>
        </p:nvSpPr>
        <p:spPr>
          <a:xfrm>
            <a:off x="2512598" y="3099900"/>
            <a:ext cx="1826194" cy="2308228"/>
          </a:xfrm>
          <a:prstGeom prst="flowChartProcess">
            <a:avLst/>
          </a:prstGeom>
          <a:blipFill>
            <a:blip r:embed="rId8"/>
            <a:stretch>
              <a:fillRect/>
            </a:stretch>
          </a:blipFill>
          <a:ln w="19050">
            <a:noFill/>
          </a:ln>
          <a:scene3d>
            <a:camera prst="isometricRightUp">
              <a:rot lat="2160000" lon="18002442"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2" name="文本框 376"/>
          <p:cNvSpPr txBox="1">
            <a:spLocks noChangeAspect="1"/>
          </p:cNvSpPr>
          <p:nvPr/>
        </p:nvSpPr>
        <p:spPr>
          <a:xfrm>
            <a:off x="1251100" y="2544099"/>
            <a:ext cx="1593385" cy="338554"/>
          </a:xfrm>
          <a:prstGeom prst="rect">
            <a:avLst/>
          </a:prstGeom>
          <a:noFill/>
        </p:spPr>
        <p:txBody>
          <a:bodyPr wrap="square" rtlCol="0">
            <a:spAutoFit/>
          </a:bodyPr>
          <a:lstStyle/>
          <a:p>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Object </a:t>
            </a:r>
            <a:r>
              <a:rPr lang="en-US" altLang="zh-CN" sz="1600" i="1" dirty="0" err="1"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Heatmap</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75" name="文本框 377"/>
          <p:cNvSpPr txBox="1"/>
          <p:nvPr/>
        </p:nvSpPr>
        <p:spPr>
          <a:xfrm>
            <a:off x="1054022" y="4170384"/>
            <a:ext cx="2079888" cy="584774"/>
          </a:xfrm>
          <a:prstGeom prst="rect">
            <a:avLst/>
          </a:prstGeom>
          <a:noFill/>
        </p:spPr>
        <p:txBody>
          <a:bodyPr wrap="square" rtlCol="0">
            <a:spAutoFit/>
          </a:bodyPr>
          <a:lstStyle/>
          <a:p>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Image Attention Map</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77" name="文本框 380"/>
          <p:cNvSpPr txBox="1">
            <a:spLocks noChangeAspect="1"/>
          </p:cNvSpPr>
          <p:nvPr/>
        </p:nvSpPr>
        <p:spPr>
          <a:xfrm>
            <a:off x="0" y="2548216"/>
            <a:ext cx="1593385" cy="338554"/>
          </a:xfrm>
          <a:prstGeom prst="rect">
            <a:avLst/>
          </a:prstGeom>
          <a:noFill/>
        </p:spPr>
        <p:txBody>
          <a:bodyPr wrap="square" rtlCol="0">
            <a:spAutoFit/>
          </a:bodyPr>
          <a:lstStyle/>
          <a:p>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Input/Image</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78" name="文本框 381"/>
          <p:cNvSpPr txBox="1">
            <a:spLocks noChangeAspect="1"/>
          </p:cNvSpPr>
          <p:nvPr/>
        </p:nvSpPr>
        <p:spPr>
          <a:xfrm>
            <a:off x="2689815" y="2549758"/>
            <a:ext cx="1631078" cy="338554"/>
          </a:xfrm>
          <a:prstGeom prst="rect">
            <a:avLst/>
          </a:prstGeom>
          <a:noFill/>
        </p:spPr>
        <p:txBody>
          <a:bodyPr wrap="square" rtlCol="0">
            <a:spAutoFit/>
          </a:bodyPr>
          <a:lstStyle/>
          <a:p>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Object Instances</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79" name="流程图: 过程 389"/>
          <p:cNvSpPr>
            <a:spLocks noChangeAspect="1"/>
          </p:cNvSpPr>
          <p:nvPr/>
        </p:nvSpPr>
        <p:spPr>
          <a:xfrm>
            <a:off x="10698289" y="3076320"/>
            <a:ext cx="1901781" cy="2232891"/>
          </a:xfrm>
          <a:prstGeom prst="flowChartProcess">
            <a:avLst/>
          </a:prstGeom>
          <a:blipFill>
            <a:blip r:embed="rId9"/>
            <a:stretch>
              <a:fillRect/>
            </a:stretch>
          </a:blipFill>
          <a:ln w="19050">
            <a:noFill/>
          </a:ln>
          <a:scene3d>
            <a:camera prst="isometricRightUp">
              <a:rot lat="2160000" lon="18002442"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0" name="组合 391"/>
          <p:cNvGrpSpPr>
            <a:grpSpLocks noChangeAspect="1"/>
          </p:cNvGrpSpPr>
          <p:nvPr/>
        </p:nvGrpSpPr>
        <p:grpSpPr>
          <a:xfrm>
            <a:off x="4353884" y="3075200"/>
            <a:ext cx="1353867" cy="1143271"/>
            <a:chOff x="4315945" y="627627"/>
            <a:chExt cx="1625719" cy="1545607"/>
          </a:xfrm>
        </p:grpSpPr>
        <p:sp>
          <p:nvSpPr>
            <p:cNvPr id="181" name="立方体 392"/>
            <p:cNvSpPr/>
            <p:nvPr/>
          </p:nvSpPr>
          <p:spPr>
            <a:xfrm>
              <a:off x="4315945" y="627627"/>
              <a:ext cx="466225" cy="1545607"/>
            </a:xfrm>
            <a:prstGeom prst="cube">
              <a:avLst>
                <a:gd name="adj" fmla="val 8363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2" name="组合 393"/>
            <p:cNvGrpSpPr/>
            <p:nvPr/>
          </p:nvGrpSpPr>
          <p:grpSpPr>
            <a:xfrm>
              <a:off x="4641325" y="824973"/>
              <a:ext cx="1300339" cy="1024302"/>
              <a:chOff x="4641325" y="824973"/>
              <a:chExt cx="1300339" cy="1024302"/>
            </a:xfrm>
          </p:grpSpPr>
          <p:sp>
            <p:nvSpPr>
              <p:cNvPr id="183" name="立方体 394"/>
              <p:cNvSpPr/>
              <p:nvPr/>
            </p:nvSpPr>
            <p:spPr>
              <a:xfrm>
                <a:off x="5399541" y="1021465"/>
                <a:ext cx="279387" cy="637375"/>
              </a:xfrm>
              <a:prstGeom prst="cube">
                <a:avLst>
                  <a:gd name="adj" fmla="val 51945"/>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84" name="直接箭头连接符 395"/>
              <p:cNvCxnSpPr/>
              <p:nvPr/>
            </p:nvCxnSpPr>
            <p:spPr>
              <a:xfrm>
                <a:off x="4641325" y="1369996"/>
                <a:ext cx="226679" cy="4215"/>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sp>
            <p:nvSpPr>
              <p:cNvPr id="185" name="立方体 396"/>
              <p:cNvSpPr/>
              <p:nvPr/>
            </p:nvSpPr>
            <p:spPr>
              <a:xfrm>
                <a:off x="4891462" y="824973"/>
                <a:ext cx="390309" cy="1024302"/>
              </a:xfrm>
              <a:prstGeom prst="cube">
                <a:avLst>
                  <a:gd name="adj" fmla="val 67301"/>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6" name="组合 397"/>
              <p:cNvGrpSpPr/>
              <p:nvPr/>
            </p:nvGrpSpPr>
            <p:grpSpPr>
              <a:xfrm>
                <a:off x="5814828" y="1021465"/>
                <a:ext cx="126836" cy="738892"/>
                <a:chOff x="7721599" y="3591341"/>
                <a:chExt cx="206836" cy="1173792"/>
              </a:xfrm>
            </p:grpSpPr>
            <p:sp>
              <p:nvSpPr>
                <p:cNvPr id="189" name="圆角矩形 400"/>
                <p:cNvSpPr/>
                <p:nvPr/>
              </p:nvSpPr>
              <p:spPr>
                <a:xfrm>
                  <a:off x="7721599" y="3591341"/>
                  <a:ext cx="206836" cy="117379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90" name="组合 401"/>
                <p:cNvGrpSpPr/>
                <p:nvPr/>
              </p:nvGrpSpPr>
              <p:grpSpPr>
                <a:xfrm>
                  <a:off x="7771914" y="3657797"/>
                  <a:ext cx="108000" cy="1060681"/>
                  <a:chOff x="7770698" y="3654694"/>
                  <a:chExt cx="108000" cy="1060681"/>
                </a:xfrm>
              </p:grpSpPr>
              <p:sp>
                <p:nvSpPr>
                  <p:cNvPr id="191" name="流程图: 联系 402"/>
                  <p:cNvSpPr>
                    <a:spLocks/>
                  </p:cNvSpPr>
                  <p:nvPr/>
                </p:nvSpPr>
                <p:spPr>
                  <a:xfrm>
                    <a:off x="7770698" y="460737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92" name="组合 403"/>
                  <p:cNvGrpSpPr/>
                  <p:nvPr/>
                </p:nvGrpSpPr>
                <p:grpSpPr>
                  <a:xfrm>
                    <a:off x="7770698" y="3654694"/>
                    <a:ext cx="108000" cy="898811"/>
                    <a:chOff x="7770698" y="3654694"/>
                    <a:chExt cx="108000" cy="898811"/>
                  </a:xfrm>
                </p:grpSpPr>
                <p:sp>
                  <p:nvSpPr>
                    <p:cNvPr id="193" name="流程图: 联系 404"/>
                    <p:cNvSpPr>
                      <a:spLocks/>
                    </p:cNvSpPr>
                    <p:nvPr/>
                  </p:nvSpPr>
                  <p:spPr>
                    <a:xfrm>
                      <a:off x="7770698" y="4445505"/>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94" name="组合 405"/>
                    <p:cNvGrpSpPr/>
                    <p:nvPr/>
                  </p:nvGrpSpPr>
                  <p:grpSpPr>
                    <a:xfrm>
                      <a:off x="7770698" y="3792994"/>
                      <a:ext cx="108000" cy="598641"/>
                      <a:chOff x="6813481" y="3733808"/>
                      <a:chExt cx="108000" cy="598641"/>
                    </a:xfrm>
                  </p:grpSpPr>
                  <p:sp>
                    <p:nvSpPr>
                      <p:cNvPr id="196" name="流程图: 联系 407"/>
                      <p:cNvSpPr>
                        <a:spLocks/>
                      </p:cNvSpPr>
                      <p:nvPr/>
                    </p:nvSpPr>
                    <p:spPr>
                      <a:xfrm>
                        <a:off x="6813481" y="3733808"/>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97" name="组合 408"/>
                      <p:cNvGrpSpPr/>
                      <p:nvPr/>
                    </p:nvGrpSpPr>
                    <p:grpSpPr>
                      <a:xfrm>
                        <a:off x="6813481" y="3896990"/>
                        <a:ext cx="108000" cy="435459"/>
                        <a:chOff x="6813481" y="3896990"/>
                        <a:chExt cx="108000" cy="435459"/>
                      </a:xfrm>
                    </p:grpSpPr>
                    <p:sp>
                      <p:nvSpPr>
                        <p:cNvPr id="198" name="流程图: 联系 409"/>
                        <p:cNvSpPr>
                          <a:spLocks/>
                        </p:cNvSpPr>
                        <p:nvPr/>
                      </p:nvSpPr>
                      <p:spPr>
                        <a:xfrm>
                          <a:off x="6813481" y="406257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9" name="流程图: 联系 410"/>
                        <p:cNvSpPr>
                          <a:spLocks/>
                        </p:cNvSpPr>
                        <p:nvPr/>
                      </p:nvSpPr>
                      <p:spPr>
                        <a:xfrm>
                          <a:off x="6813481" y="3896990"/>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0" name="流程图: 联系 411"/>
                        <p:cNvSpPr>
                          <a:spLocks/>
                        </p:cNvSpPr>
                        <p:nvPr/>
                      </p:nvSpPr>
                      <p:spPr>
                        <a:xfrm>
                          <a:off x="6813481" y="4224449"/>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195" name="流程图: 联系 406"/>
                    <p:cNvSpPr>
                      <a:spLocks/>
                    </p:cNvSpPr>
                    <p:nvPr/>
                  </p:nvSpPr>
                  <p:spPr>
                    <a:xfrm>
                      <a:off x="7770698" y="3654694"/>
                      <a:ext cx="108000" cy="108000"/>
                    </a:xfrm>
                    <a:prstGeom prst="flowChartConnector">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cxnSp>
            <p:nvCxnSpPr>
              <p:cNvPr id="187" name="直接箭头连接符 398"/>
              <p:cNvCxnSpPr/>
              <p:nvPr/>
            </p:nvCxnSpPr>
            <p:spPr>
              <a:xfrm>
                <a:off x="5168432" y="1367272"/>
                <a:ext cx="226679" cy="4215"/>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88" name="直接箭头连接符 399"/>
              <p:cNvCxnSpPr/>
              <p:nvPr/>
            </p:nvCxnSpPr>
            <p:spPr>
              <a:xfrm>
                <a:off x="5588149" y="1383407"/>
                <a:ext cx="226679" cy="4215"/>
              </a:xfrm>
              <a:prstGeom prst="straightConnector1">
                <a:avLst/>
              </a:prstGeom>
              <a:ln w="1270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grpSp>
      </p:grpSp>
      <p:sp>
        <p:nvSpPr>
          <p:cNvPr id="201" name="文本框 416"/>
          <p:cNvSpPr txBox="1">
            <a:spLocks noChangeAspect="1"/>
          </p:cNvSpPr>
          <p:nvPr/>
        </p:nvSpPr>
        <p:spPr>
          <a:xfrm>
            <a:off x="4338792" y="2548402"/>
            <a:ext cx="2057107" cy="338554"/>
          </a:xfrm>
          <a:prstGeom prst="rect">
            <a:avLst/>
          </a:prstGeom>
          <a:noFill/>
        </p:spPr>
        <p:txBody>
          <a:bodyPr wrap="square" rtlCol="0">
            <a:spAutoFit/>
          </a:bodyPr>
          <a:lstStyle/>
          <a:p>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Triplet Loss Net</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204" name="文本框 419"/>
          <p:cNvSpPr txBox="1"/>
          <p:nvPr/>
        </p:nvSpPr>
        <p:spPr>
          <a:xfrm>
            <a:off x="4228714" y="4460866"/>
            <a:ext cx="2047315" cy="338554"/>
          </a:xfrm>
          <a:prstGeom prst="rect">
            <a:avLst/>
          </a:prstGeom>
          <a:noFill/>
        </p:spPr>
        <p:txBody>
          <a:bodyPr wrap="square" rtlCol="0">
            <a:spAutoFit/>
          </a:bodyPr>
          <a:lstStyle/>
          <a:p>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Instance Classifier</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grpSp>
        <p:nvGrpSpPr>
          <p:cNvPr id="207" name="组合 382"/>
          <p:cNvGrpSpPr/>
          <p:nvPr/>
        </p:nvGrpSpPr>
        <p:grpSpPr>
          <a:xfrm>
            <a:off x="7531182" y="4029496"/>
            <a:ext cx="1508371" cy="1090795"/>
            <a:chOff x="1787859" y="2718210"/>
            <a:chExt cx="1334841" cy="965303"/>
          </a:xfrm>
        </p:grpSpPr>
        <p:pic>
          <p:nvPicPr>
            <p:cNvPr id="212" name="图片 3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6906" y="2718210"/>
              <a:ext cx="1185794" cy="792999"/>
            </a:xfrm>
            <a:prstGeom prst="rect">
              <a:avLst/>
            </a:prstGeom>
          </p:spPr>
        </p:pic>
        <p:pic>
          <p:nvPicPr>
            <p:cNvPr id="213" name="图片 3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7859" y="2890512"/>
              <a:ext cx="1185795" cy="793001"/>
            </a:xfrm>
            <a:prstGeom prst="rect">
              <a:avLst/>
            </a:prstGeom>
          </p:spPr>
        </p:pic>
      </p:grpSp>
      <p:cxnSp>
        <p:nvCxnSpPr>
          <p:cNvPr id="208" name="直接箭头连接符 415"/>
          <p:cNvCxnSpPr/>
          <p:nvPr/>
        </p:nvCxnSpPr>
        <p:spPr>
          <a:xfrm flipV="1">
            <a:off x="3957322" y="4585025"/>
            <a:ext cx="327968" cy="4944"/>
          </a:xfrm>
          <a:prstGeom prst="straightConnector1">
            <a:avLst/>
          </a:prstGeom>
          <a:ln w="158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9" name="直接箭头连接符 418"/>
          <p:cNvCxnSpPr/>
          <p:nvPr/>
        </p:nvCxnSpPr>
        <p:spPr>
          <a:xfrm>
            <a:off x="7171196" y="4585025"/>
            <a:ext cx="331089" cy="841"/>
          </a:xfrm>
          <a:prstGeom prst="straightConnector1">
            <a:avLst/>
          </a:prstGeom>
          <a:ln w="158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文本框 423"/>
          <p:cNvSpPr txBox="1"/>
          <p:nvPr/>
        </p:nvSpPr>
        <p:spPr>
          <a:xfrm>
            <a:off x="7231241" y="3419008"/>
            <a:ext cx="2196762" cy="338554"/>
          </a:xfrm>
          <a:prstGeom prst="rect">
            <a:avLst/>
          </a:prstGeom>
          <a:noFill/>
        </p:spPr>
        <p:txBody>
          <a:bodyPr wrap="square" rtlCol="0">
            <a:spAutoFit/>
          </a:bodyPr>
          <a:lstStyle/>
          <a:p>
            <a:pPr algn="ctr"/>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Instance Attention Map</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grpSp>
        <p:nvGrpSpPr>
          <p:cNvPr id="217" name="组合 936"/>
          <p:cNvGrpSpPr/>
          <p:nvPr/>
        </p:nvGrpSpPr>
        <p:grpSpPr>
          <a:xfrm>
            <a:off x="9108994" y="3420525"/>
            <a:ext cx="2314597" cy="1691770"/>
            <a:chOff x="6953303" y="1830214"/>
            <a:chExt cx="2048313" cy="1497140"/>
          </a:xfrm>
        </p:grpSpPr>
        <p:grpSp>
          <p:nvGrpSpPr>
            <p:cNvPr id="218" name="组合 37"/>
            <p:cNvGrpSpPr/>
            <p:nvPr/>
          </p:nvGrpSpPr>
          <p:grpSpPr>
            <a:xfrm>
              <a:off x="7385042" y="2345128"/>
              <a:ext cx="1319377" cy="982226"/>
              <a:chOff x="7286464" y="3411255"/>
              <a:chExt cx="1319377" cy="982226"/>
            </a:xfrm>
          </p:grpSpPr>
          <p:pic>
            <p:nvPicPr>
              <p:cNvPr id="224" name="图片 38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31142" y="3411255"/>
                <a:ext cx="1174699" cy="786480"/>
              </a:xfrm>
              <a:prstGeom prst="rect">
                <a:avLst/>
              </a:prstGeom>
            </p:spPr>
          </p:pic>
          <p:pic>
            <p:nvPicPr>
              <p:cNvPr id="225" name="图片 3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86464" y="3602862"/>
                <a:ext cx="1174699" cy="790619"/>
              </a:xfrm>
              <a:prstGeom prst="rect">
                <a:avLst/>
              </a:prstGeom>
            </p:spPr>
          </p:pic>
        </p:grpSp>
        <p:cxnSp>
          <p:nvCxnSpPr>
            <p:cNvPr id="219" name="直接箭头连接符 414"/>
            <p:cNvCxnSpPr/>
            <p:nvPr/>
          </p:nvCxnSpPr>
          <p:spPr>
            <a:xfrm>
              <a:off x="6953303" y="2799880"/>
              <a:ext cx="431739" cy="0"/>
            </a:xfrm>
            <a:prstGeom prst="straightConnector1">
              <a:avLst/>
            </a:prstGeom>
            <a:ln w="158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221" name="文本框 437"/>
            <p:cNvSpPr txBox="1"/>
            <p:nvPr/>
          </p:nvSpPr>
          <p:spPr>
            <a:xfrm>
              <a:off x="7344741" y="1830214"/>
              <a:ext cx="1656875" cy="299605"/>
            </a:xfrm>
            <a:prstGeom prst="rect">
              <a:avLst/>
            </a:prstGeom>
            <a:noFill/>
          </p:spPr>
          <p:txBody>
            <a:bodyPr wrap="square" rtlCol="0">
              <a:spAutoFit/>
            </a:bodyPr>
            <a:lstStyle/>
            <a:p>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Probability Map</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cxnSp>
          <p:nvCxnSpPr>
            <p:cNvPr id="222" name="直接箭头连接符 927"/>
            <p:cNvCxnSpPr/>
            <p:nvPr/>
          </p:nvCxnSpPr>
          <p:spPr>
            <a:xfrm>
              <a:off x="7053075" y="2476936"/>
              <a:ext cx="333815" cy="300781"/>
            </a:xfrm>
            <a:prstGeom prst="straightConnector1">
              <a:avLst/>
            </a:prstGeom>
            <a:ln w="158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3" name="直接箭头连接符 931"/>
            <p:cNvCxnSpPr/>
            <p:nvPr/>
          </p:nvCxnSpPr>
          <p:spPr>
            <a:xfrm flipV="1">
              <a:off x="7048779" y="2879648"/>
              <a:ext cx="295962" cy="312708"/>
            </a:xfrm>
            <a:prstGeom prst="straightConnector1">
              <a:avLst/>
            </a:prstGeom>
            <a:ln w="158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27" name="文本框 104"/>
          <p:cNvSpPr txBox="1">
            <a:spLocks noChangeAspect="1"/>
          </p:cNvSpPr>
          <p:nvPr/>
        </p:nvSpPr>
        <p:spPr>
          <a:xfrm>
            <a:off x="10617714" y="2545641"/>
            <a:ext cx="1549337" cy="584775"/>
          </a:xfrm>
          <a:prstGeom prst="rect">
            <a:avLst/>
          </a:prstGeom>
          <a:noFill/>
        </p:spPr>
        <p:txBody>
          <a:bodyPr wrap="square" rtlCol="0">
            <a:spAutoFit/>
          </a:bodyPr>
          <a:lstStyle/>
          <a:p>
            <a:pPr algn="ctr"/>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Label Map with Uncertainty</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229" name="流程图: 过程 107"/>
          <p:cNvSpPr>
            <a:spLocks noChangeAspect="1"/>
          </p:cNvSpPr>
          <p:nvPr/>
        </p:nvSpPr>
        <p:spPr>
          <a:xfrm>
            <a:off x="5758533" y="3058964"/>
            <a:ext cx="1826194" cy="2308228"/>
          </a:xfrm>
          <a:prstGeom prst="flowChartProcess">
            <a:avLst/>
          </a:prstGeom>
          <a:blipFill>
            <a:blip r:embed="rId12"/>
            <a:stretch>
              <a:fillRect/>
            </a:stretch>
          </a:blipFill>
          <a:ln w="19050">
            <a:noFill/>
          </a:ln>
          <a:scene3d>
            <a:camera prst="isometricRightUp">
              <a:rot lat="2160000" lon="18002442"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0" name="文本框 108"/>
          <p:cNvSpPr txBox="1">
            <a:spLocks noChangeAspect="1"/>
          </p:cNvSpPr>
          <p:nvPr/>
        </p:nvSpPr>
        <p:spPr>
          <a:xfrm>
            <a:off x="5815200" y="2538982"/>
            <a:ext cx="2332342" cy="338554"/>
          </a:xfrm>
          <a:prstGeom prst="rect">
            <a:avLst/>
          </a:prstGeom>
          <a:noFill/>
        </p:spPr>
        <p:txBody>
          <a:bodyPr wrap="square" rtlCol="0">
            <a:spAutoFit/>
          </a:bodyPr>
          <a:lstStyle/>
          <a:p>
            <a:r>
              <a:rPr lang="en-US" altLang="zh-CN" sz="1600" i="1"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Filtered Object Instances</a:t>
            </a:r>
            <a:endParaRPr lang="zh-CN" altLang="en-US" sz="1600" i="1"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字方塊 5"/>
              <p:cNvSpPr txBox="1"/>
              <p:nvPr/>
            </p:nvSpPr>
            <p:spPr>
              <a:xfrm>
                <a:off x="1902873" y="2796415"/>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𝐻</m:t>
                      </m:r>
                    </m:oMath>
                  </m:oMathPara>
                </a14:m>
                <a:endParaRPr lang="zh-TW" altLang="en-US" dirty="0">
                  <a:solidFill>
                    <a:schemeClr val="bg1"/>
                  </a:solidFill>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1902873" y="2796415"/>
                <a:ext cx="227947" cy="276999"/>
              </a:xfrm>
              <a:prstGeom prst="rect">
                <a:avLst/>
              </a:prstGeom>
              <a:blipFill rotWithShape="0">
                <a:blip r:embed="rId13"/>
                <a:stretch>
                  <a:fillRect l="-23684" r="-2105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1805911" y="4387632"/>
                <a:ext cx="311945"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𝐴</m:t>
                          </m:r>
                        </m:e>
                        <m:sub>
                          <m:r>
                            <a:rPr lang="en-US" altLang="zh-TW" b="0" i="1" smtClean="0">
                              <a:solidFill>
                                <a:schemeClr val="bg1"/>
                              </a:solidFill>
                              <a:latin typeface="Cambria Math" panose="02040503050406030204" pitchFamily="18" charset="0"/>
                            </a:rPr>
                            <m:t>𝑔</m:t>
                          </m:r>
                        </m:sub>
                      </m:sSub>
                    </m:oMath>
                  </m:oMathPara>
                </a14:m>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1805911" y="4387632"/>
                <a:ext cx="311945" cy="299569"/>
              </a:xfrm>
              <a:prstGeom prst="rect">
                <a:avLst/>
              </a:prstGeom>
              <a:blipFill rotWithShape="0">
                <a:blip r:embed="rId14"/>
                <a:stretch>
                  <a:fillRect l="-17647" r="-7843" b="-224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3299535" y="2794900"/>
                <a:ext cx="230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ℛ</m:t>
                      </m:r>
                    </m:oMath>
                  </m:oMathPara>
                </a14:m>
                <a:endParaRPr lang="zh-TW" altLang="en-US" dirty="0">
                  <a:solidFill>
                    <a:schemeClr val="bg1"/>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3299535" y="2794900"/>
                <a:ext cx="230128" cy="276999"/>
              </a:xfrm>
              <a:prstGeom prst="rect">
                <a:avLst/>
              </a:prstGeom>
              <a:blipFill rotWithShape="0">
                <a:blip r:embed="rId15"/>
                <a:stretch>
                  <a:fillRect l="-23684" r="-21053" b="-652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4726543" y="2777758"/>
                <a:ext cx="6696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zh-TW" altLang="en-US" i="1" smtClean="0">
                              <a:solidFill>
                                <a:schemeClr val="bg1"/>
                              </a:solidFill>
                              <a:latin typeface="Cambria Math" panose="02040503050406030204" pitchFamily="18" charset="0"/>
                            </a:rPr>
                            <m:t>𝜙</m:t>
                          </m:r>
                        </m:e>
                        <m:sub>
                          <m:r>
                            <a:rPr lang="en-US" altLang="zh-TW" b="0" i="1" smtClean="0">
                              <a:solidFill>
                                <a:schemeClr val="bg1"/>
                              </a:solidFill>
                              <a:latin typeface="Cambria Math" panose="02040503050406030204" pitchFamily="18" charset="0"/>
                            </a:rPr>
                            <m:t>𝑡</m:t>
                          </m:r>
                        </m:sub>
                      </m:sSub>
                      <m:r>
                        <a:rPr lang="en-US" altLang="zh-TW" b="0" i="1" smtClean="0">
                          <a:solidFill>
                            <a:schemeClr val="bg1"/>
                          </a:solidFill>
                          <a:latin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4726543" y="2777758"/>
                <a:ext cx="669671" cy="276999"/>
              </a:xfrm>
              <a:prstGeom prst="rect">
                <a:avLst/>
              </a:prstGeom>
              <a:blipFill rotWithShape="0">
                <a:blip r:embed="rId16"/>
                <a:stretch>
                  <a:fillRect l="-10909" t="-4444" r="-12727" b="-3555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2" name="文字方塊 231"/>
              <p:cNvSpPr txBox="1"/>
              <p:nvPr/>
            </p:nvSpPr>
            <p:spPr>
              <a:xfrm>
                <a:off x="4654469" y="4726026"/>
                <a:ext cx="667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zh-TW" altLang="en-US" i="1" smtClean="0">
                              <a:solidFill>
                                <a:schemeClr val="bg1"/>
                              </a:solidFill>
                              <a:latin typeface="Cambria Math" panose="02040503050406030204" pitchFamily="18" charset="0"/>
                            </a:rPr>
                            <m:t>𝜙</m:t>
                          </m:r>
                        </m:e>
                        <m:sub>
                          <m:r>
                            <a:rPr lang="en-US" altLang="zh-TW" b="0" i="1" smtClean="0">
                              <a:solidFill>
                                <a:schemeClr val="bg1"/>
                              </a:solidFill>
                              <a:latin typeface="Cambria Math" panose="02040503050406030204" pitchFamily="18" charset="0"/>
                            </a:rPr>
                            <m:t>𝑠</m:t>
                          </m:r>
                        </m:sub>
                      </m:sSub>
                      <m:r>
                        <a:rPr lang="en-US" altLang="zh-TW" b="0" i="1" smtClean="0">
                          <a:solidFill>
                            <a:schemeClr val="bg1"/>
                          </a:solidFill>
                          <a:latin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232" name="文字方塊 231"/>
              <p:cNvSpPr txBox="1">
                <a:spLocks noRot="1" noChangeAspect="1" noMove="1" noResize="1" noEditPoints="1" noAdjustHandles="1" noChangeArrowheads="1" noChangeShapeType="1" noTextEdit="1"/>
              </p:cNvSpPr>
              <p:nvPr/>
            </p:nvSpPr>
            <p:spPr>
              <a:xfrm>
                <a:off x="4654469" y="4726026"/>
                <a:ext cx="667619" cy="276999"/>
              </a:xfrm>
              <a:prstGeom prst="rect">
                <a:avLst/>
              </a:prstGeom>
              <a:blipFill rotWithShape="0">
                <a:blip r:embed="rId17"/>
                <a:stretch>
                  <a:fillRect l="-11927" t="-2174" r="-13761" b="-3260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6536372" y="2794899"/>
                <a:ext cx="2989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chemeClr val="bg1"/>
                              </a:solidFill>
                              <a:latin typeface="Cambria Math" panose="02040503050406030204" pitchFamily="18" charset="0"/>
                            </a:rPr>
                          </m:ctrlPr>
                        </m:sSupPr>
                        <m:e>
                          <m:r>
                            <a:rPr lang="en-US" altLang="zh-TW" i="1" smtClean="0">
                              <a:solidFill>
                                <a:schemeClr val="bg1"/>
                              </a:solidFill>
                              <a:latin typeface="Cambria Math" panose="02040503050406030204" pitchFamily="18" charset="0"/>
                              <a:ea typeface="Cambria Math" panose="02040503050406030204" pitchFamily="18" charset="0"/>
                            </a:rPr>
                            <m:t>ℛ</m:t>
                          </m:r>
                        </m:e>
                        <m:sup>
                          <m:r>
                            <a:rPr lang="en-US" altLang="zh-TW" b="0" i="1" smtClean="0">
                              <a:solidFill>
                                <a:schemeClr val="bg1"/>
                              </a:solidFill>
                              <a:latin typeface="Cambria Math" panose="02040503050406030204" pitchFamily="18" charset="0"/>
                            </a:rPr>
                            <m:t>′</m:t>
                          </m:r>
                        </m:sup>
                      </m:sSup>
                    </m:oMath>
                  </m:oMathPara>
                </a14:m>
                <a:endParaRPr lang="zh-TW" altLang="en-US"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6536372" y="2794899"/>
                <a:ext cx="298992" cy="276999"/>
              </a:xfrm>
              <a:prstGeom prst="rect">
                <a:avLst/>
              </a:prstGeom>
              <a:blipFill rotWithShape="0">
                <a:blip r:embed="rId18"/>
                <a:stretch>
                  <a:fillRect l="-18367" r="-4082" b="-652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3" name="文字方塊 232"/>
              <p:cNvSpPr txBox="1"/>
              <p:nvPr/>
            </p:nvSpPr>
            <p:spPr>
              <a:xfrm>
                <a:off x="9020000" y="4977833"/>
                <a:ext cx="311945"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𝐴</m:t>
                          </m:r>
                        </m:e>
                        <m:sub>
                          <m:r>
                            <a:rPr lang="en-US" altLang="zh-TW" b="0" i="1" smtClean="0">
                              <a:solidFill>
                                <a:schemeClr val="bg1"/>
                              </a:solidFill>
                              <a:latin typeface="Cambria Math" panose="02040503050406030204" pitchFamily="18" charset="0"/>
                            </a:rPr>
                            <m:t>𝑔</m:t>
                          </m:r>
                        </m:sub>
                      </m:sSub>
                    </m:oMath>
                  </m:oMathPara>
                </a14:m>
                <a:endParaRPr lang="zh-TW" altLang="en-US" dirty="0"/>
              </a:p>
            </p:txBody>
          </p:sp>
        </mc:Choice>
        <mc:Fallback xmlns="">
          <p:sp>
            <p:nvSpPr>
              <p:cNvPr id="233" name="文字方塊 232"/>
              <p:cNvSpPr txBox="1">
                <a:spLocks noRot="1" noChangeAspect="1" noMove="1" noResize="1" noEditPoints="1" noAdjustHandles="1" noChangeArrowheads="1" noChangeShapeType="1" noTextEdit="1"/>
              </p:cNvSpPr>
              <p:nvPr/>
            </p:nvSpPr>
            <p:spPr>
              <a:xfrm>
                <a:off x="9020000" y="4977833"/>
                <a:ext cx="311945" cy="299569"/>
              </a:xfrm>
              <a:prstGeom prst="rect">
                <a:avLst/>
              </a:prstGeom>
              <a:blipFill rotWithShape="0">
                <a:blip r:embed="rId19"/>
                <a:stretch>
                  <a:fillRect l="-19608" r="-5882" b="-224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4" name="文字方塊 233"/>
              <p:cNvSpPr txBox="1"/>
              <p:nvPr/>
            </p:nvSpPr>
            <p:spPr>
              <a:xfrm>
                <a:off x="9067476" y="3880591"/>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𝐻</m:t>
                      </m:r>
                    </m:oMath>
                  </m:oMathPara>
                </a14:m>
                <a:endParaRPr lang="zh-TW" altLang="en-US" dirty="0">
                  <a:solidFill>
                    <a:schemeClr val="bg1"/>
                  </a:solidFill>
                </a:endParaRPr>
              </a:p>
            </p:txBody>
          </p:sp>
        </mc:Choice>
        <mc:Fallback xmlns="">
          <p:sp>
            <p:nvSpPr>
              <p:cNvPr id="234" name="文字方塊 233"/>
              <p:cNvSpPr txBox="1">
                <a:spLocks noRot="1" noChangeAspect="1" noMove="1" noResize="1" noEditPoints="1" noAdjustHandles="1" noChangeArrowheads="1" noChangeShapeType="1" noTextEdit="1"/>
              </p:cNvSpPr>
              <p:nvPr/>
            </p:nvSpPr>
            <p:spPr>
              <a:xfrm>
                <a:off x="9067476" y="3880591"/>
                <a:ext cx="227947" cy="276999"/>
              </a:xfrm>
              <a:prstGeom prst="rect">
                <a:avLst/>
              </a:prstGeom>
              <a:blipFill rotWithShape="0">
                <a:blip r:embed="rId20"/>
                <a:stretch>
                  <a:fillRect l="-23684" r="-2105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5" name="文字方塊 234"/>
              <p:cNvSpPr txBox="1"/>
              <p:nvPr/>
            </p:nvSpPr>
            <p:spPr>
              <a:xfrm>
                <a:off x="8130187" y="3702249"/>
                <a:ext cx="2734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𝐴</m:t>
                          </m:r>
                        </m:e>
                        <m:sub>
                          <m:r>
                            <a:rPr lang="en-US" altLang="zh-TW" b="0" i="1" smtClean="0">
                              <a:solidFill>
                                <a:schemeClr val="bg1"/>
                              </a:solidFill>
                              <a:latin typeface="Cambria Math" panose="02040503050406030204" pitchFamily="18" charset="0"/>
                            </a:rPr>
                            <m:t>𝑙</m:t>
                          </m:r>
                        </m:sub>
                      </m:sSub>
                    </m:oMath>
                  </m:oMathPara>
                </a14:m>
                <a:endParaRPr lang="zh-TW" altLang="en-US" dirty="0"/>
              </a:p>
            </p:txBody>
          </p:sp>
        </mc:Choice>
        <mc:Fallback xmlns="">
          <p:sp>
            <p:nvSpPr>
              <p:cNvPr id="235" name="文字方塊 234"/>
              <p:cNvSpPr txBox="1">
                <a:spLocks noRot="1" noChangeAspect="1" noMove="1" noResize="1" noEditPoints="1" noAdjustHandles="1" noChangeArrowheads="1" noChangeShapeType="1" noTextEdit="1"/>
              </p:cNvSpPr>
              <p:nvPr/>
            </p:nvSpPr>
            <p:spPr>
              <a:xfrm>
                <a:off x="8130187" y="3702249"/>
                <a:ext cx="273408" cy="276999"/>
              </a:xfrm>
              <a:prstGeom prst="rect">
                <a:avLst/>
              </a:prstGeom>
              <a:blipFill rotWithShape="0">
                <a:blip r:embed="rId21"/>
                <a:stretch>
                  <a:fillRect l="-22222" r="-6667" b="-1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6" name="文字方塊 235"/>
              <p:cNvSpPr txBox="1"/>
              <p:nvPr/>
            </p:nvSpPr>
            <p:spPr>
              <a:xfrm>
                <a:off x="10256359" y="3695906"/>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𝑃</m:t>
                      </m:r>
                    </m:oMath>
                  </m:oMathPara>
                </a14:m>
                <a:endParaRPr lang="zh-TW" altLang="en-US" dirty="0">
                  <a:solidFill>
                    <a:schemeClr val="bg1"/>
                  </a:solidFill>
                </a:endParaRPr>
              </a:p>
            </p:txBody>
          </p:sp>
        </mc:Choice>
        <mc:Fallback xmlns="">
          <p:sp>
            <p:nvSpPr>
              <p:cNvPr id="236" name="文字方塊 235"/>
              <p:cNvSpPr txBox="1">
                <a:spLocks noRot="1" noChangeAspect="1" noMove="1" noResize="1" noEditPoints="1" noAdjustHandles="1" noChangeArrowheads="1" noChangeShapeType="1" noTextEdit="1"/>
              </p:cNvSpPr>
              <p:nvPr/>
            </p:nvSpPr>
            <p:spPr>
              <a:xfrm>
                <a:off x="10256359" y="3695906"/>
                <a:ext cx="201209" cy="276999"/>
              </a:xfrm>
              <a:prstGeom prst="rect">
                <a:avLst/>
              </a:prstGeom>
              <a:blipFill rotWithShape="0">
                <a:blip r:embed="rId22"/>
                <a:stretch>
                  <a:fillRect l="-27273" r="-27273" b="-652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11306059" y="3075157"/>
                <a:ext cx="235064"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acc>
                            <m:accPr>
                              <m:chr m:val="̂"/>
                              <m:ctrlPr>
                                <a:rPr lang="en-US" altLang="zh-TW" i="1" smtClean="0">
                                  <a:solidFill>
                                    <a:schemeClr val="bg1"/>
                                  </a:solidFill>
                                  <a:latin typeface="Cambria Math" panose="02040503050406030204" pitchFamily="18" charset="0"/>
                                </a:rPr>
                              </m:ctrlPr>
                            </m:accPr>
                            <m:e>
                              <m:r>
                                <a:rPr lang="en-US" altLang="zh-TW" b="0" i="1" smtClean="0">
                                  <a:solidFill>
                                    <a:schemeClr val="bg1"/>
                                  </a:solidFill>
                                  <a:latin typeface="Cambria Math" panose="02040503050406030204" pitchFamily="18" charset="0"/>
                                </a:rPr>
                                <m:t>𝑌</m:t>
                              </m:r>
                            </m:e>
                          </m:acc>
                        </m:e>
                        <m:sub>
                          <m:r>
                            <a:rPr lang="en-US" altLang="zh-TW" b="0" i="1" smtClean="0">
                              <a:solidFill>
                                <a:schemeClr val="bg1"/>
                              </a:solidFill>
                              <a:latin typeface="Cambria Math" panose="02040503050406030204" pitchFamily="18" charset="0"/>
                            </a:rPr>
                            <m:t>𝐼</m:t>
                          </m:r>
                        </m:sub>
                      </m:sSub>
                    </m:oMath>
                  </m:oMathPara>
                </a14:m>
                <a:endParaRPr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11306059" y="3075157"/>
                <a:ext cx="235064" cy="284437"/>
              </a:xfrm>
              <a:prstGeom prst="rect">
                <a:avLst/>
              </a:prstGeom>
              <a:blipFill rotWithShape="0">
                <a:blip r:embed="rId23"/>
                <a:stretch>
                  <a:fillRect l="-26316" t="-17021" r="-55263" b="-1702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60988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6655277"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Image Level Stage</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pic>
        <p:nvPicPr>
          <p:cNvPr id="7"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8743" y="3737305"/>
            <a:ext cx="2394090" cy="1825493"/>
          </a:xfrm>
          <a:prstGeom prst="rect">
            <a:avLst/>
          </a:prstGeom>
        </p:spPr>
      </p:pic>
      <p:sp>
        <p:nvSpPr>
          <p:cNvPr id="8" name="文本框 12"/>
          <p:cNvSpPr txBox="1"/>
          <p:nvPr/>
        </p:nvSpPr>
        <p:spPr>
          <a:xfrm>
            <a:off x="1835917" y="5559710"/>
            <a:ext cx="2541408" cy="400110"/>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(a) </a:t>
            </a:r>
            <a:r>
              <a:rPr lang="en-US" altLang="zh-CN" sz="2000" dirty="0" err="1"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Heatmap</a:t>
            </a:r>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 Proposals</a:t>
            </a:r>
            <a:endParaRPr lang="zh-CN" altLang="en-US" sz="2000"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pic>
        <p:nvPicPr>
          <p:cNvPr id="9"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3931" y="3737305"/>
            <a:ext cx="2418783" cy="1825493"/>
          </a:xfrm>
          <a:prstGeom prst="rect">
            <a:avLst/>
          </a:prstGeom>
        </p:spPr>
      </p:pic>
      <p:pic>
        <p:nvPicPr>
          <p:cNvPr id="10"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6279" y="1860014"/>
            <a:ext cx="2406436" cy="1834908"/>
          </a:xfrm>
          <a:prstGeom prst="rect">
            <a:avLst/>
          </a:prstGeom>
        </p:spPr>
      </p:pic>
      <p:sp>
        <p:nvSpPr>
          <p:cNvPr id="11" name="文本框 15"/>
          <p:cNvSpPr txBox="1"/>
          <p:nvPr/>
        </p:nvSpPr>
        <p:spPr>
          <a:xfrm>
            <a:off x="4411332" y="5563377"/>
            <a:ext cx="2543522" cy="400110"/>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(b) Attention Proposals</a:t>
            </a:r>
            <a:endParaRPr lang="zh-CN" altLang="en-US" sz="2000"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2" name="文本框 16"/>
          <p:cNvSpPr txBox="1"/>
          <p:nvPr/>
        </p:nvSpPr>
        <p:spPr>
          <a:xfrm>
            <a:off x="7120772" y="5557869"/>
            <a:ext cx="2280752" cy="400110"/>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(c) Fused Proposals</a:t>
            </a:r>
            <a:endParaRPr lang="zh-CN" altLang="en-US" sz="2000"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pic>
        <p:nvPicPr>
          <p:cNvPr id="13"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8862" y="3737305"/>
            <a:ext cx="2412662" cy="1820564"/>
          </a:xfrm>
          <a:prstGeom prst="rect">
            <a:avLst/>
          </a:prstGeom>
        </p:spPr>
      </p:pic>
      <p:pic>
        <p:nvPicPr>
          <p:cNvPr id="14"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8861" y="1869429"/>
            <a:ext cx="2412663" cy="1825494"/>
          </a:xfrm>
          <a:prstGeom prst="rect">
            <a:avLst/>
          </a:prstGeom>
        </p:spPr>
      </p:pic>
      <p:sp>
        <p:nvSpPr>
          <p:cNvPr id="15" name="流程图: 过程 19"/>
          <p:cNvSpPr/>
          <p:nvPr/>
        </p:nvSpPr>
        <p:spPr>
          <a:xfrm>
            <a:off x="2252833" y="4332876"/>
            <a:ext cx="1363713" cy="1084166"/>
          </a:xfrm>
          <a:prstGeom prst="flowChartProcess">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过程 20"/>
          <p:cNvSpPr/>
          <p:nvPr/>
        </p:nvSpPr>
        <p:spPr>
          <a:xfrm>
            <a:off x="2838599" y="2473596"/>
            <a:ext cx="343607" cy="482186"/>
          </a:xfrm>
          <a:prstGeom prst="flowChartProcess">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过程 21"/>
          <p:cNvSpPr/>
          <p:nvPr/>
        </p:nvSpPr>
        <p:spPr>
          <a:xfrm>
            <a:off x="2924013" y="2634625"/>
            <a:ext cx="172778" cy="191477"/>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过程 22"/>
          <p:cNvSpPr/>
          <p:nvPr/>
        </p:nvSpPr>
        <p:spPr>
          <a:xfrm>
            <a:off x="2838599" y="4571243"/>
            <a:ext cx="343607" cy="350521"/>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流程图: 过程 23"/>
          <p:cNvSpPr/>
          <p:nvPr/>
        </p:nvSpPr>
        <p:spPr>
          <a:xfrm>
            <a:off x="5438131" y="4524438"/>
            <a:ext cx="435314" cy="350521"/>
          </a:xfrm>
          <a:prstGeom prst="flowChartProcess">
            <a:avLst/>
          </a:prstGeom>
          <a:noFill/>
          <a:ln>
            <a:solidFill>
              <a:srgbClr val="C30D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1" name="组合 27"/>
          <p:cNvGrpSpPr/>
          <p:nvPr/>
        </p:nvGrpSpPr>
        <p:grpSpPr>
          <a:xfrm>
            <a:off x="4452569" y="1869429"/>
            <a:ext cx="2406437" cy="1834908"/>
            <a:chOff x="3519733" y="4679066"/>
            <a:chExt cx="2406437" cy="1834908"/>
          </a:xfrm>
        </p:grpSpPr>
        <p:pic>
          <p:nvPicPr>
            <p:cNvPr id="22"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19733" y="4679066"/>
              <a:ext cx="2406437" cy="1834908"/>
            </a:xfrm>
            <a:prstGeom prst="rect">
              <a:avLst/>
            </a:prstGeom>
          </p:spPr>
        </p:pic>
        <p:sp>
          <p:nvSpPr>
            <p:cNvPr id="23" name="流程图: 过程 26"/>
            <p:cNvSpPr/>
            <p:nvPr/>
          </p:nvSpPr>
          <p:spPr>
            <a:xfrm>
              <a:off x="4459787" y="5364790"/>
              <a:ext cx="411075" cy="340154"/>
            </a:xfrm>
            <a:prstGeom prst="flowChartProcess">
              <a:avLst/>
            </a:prstGeom>
            <a:noFill/>
            <a:ln>
              <a:solidFill>
                <a:srgbClr val="C30D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2783786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6655277"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Instance Level Stage</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24" name="文本框 5"/>
          <p:cNvSpPr txBox="1">
            <a:spLocks noChangeAspect="1"/>
          </p:cNvSpPr>
          <p:nvPr/>
        </p:nvSpPr>
        <p:spPr>
          <a:xfrm>
            <a:off x="2155068" y="6045540"/>
            <a:ext cx="2969756" cy="400110"/>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(a) Input Proposals </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25" name="文本框 6"/>
          <p:cNvSpPr txBox="1">
            <a:spLocks noChangeAspect="1"/>
          </p:cNvSpPr>
          <p:nvPr/>
        </p:nvSpPr>
        <p:spPr>
          <a:xfrm>
            <a:off x="7423283" y="6077787"/>
            <a:ext cx="2056618" cy="400110"/>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(b) Distance Map</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pic>
        <p:nvPicPr>
          <p:cNvPr id="26"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789" y="1473789"/>
            <a:ext cx="4550304" cy="4571751"/>
          </a:xfrm>
          <a:prstGeom prst="rect">
            <a:avLst/>
          </a:prstGeom>
        </p:spPr>
      </p:pic>
      <p:pic>
        <p:nvPicPr>
          <p:cNvPr id="27"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8086" y="1473789"/>
            <a:ext cx="4553712" cy="4560231"/>
          </a:xfrm>
          <a:prstGeom prst="rect">
            <a:avLst/>
          </a:prstGeom>
        </p:spPr>
      </p:pic>
    </p:spTree>
    <p:extLst>
      <p:ext uri="{BB962C8B-B14F-4D97-AF65-F5344CB8AC3E}">
        <p14:creationId xmlns:p14="http://schemas.microsoft.com/office/powerpoint/2010/main" val="2742927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6655277"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Pixel Level Stage</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grpSp>
        <p:nvGrpSpPr>
          <p:cNvPr id="7" name="群組 6"/>
          <p:cNvGrpSpPr>
            <a:grpSpLocks noChangeAspect="1"/>
          </p:cNvGrpSpPr>
          <p:nvPr/>
        </p:nvGrpSpPr>
        <p:grpSpPr>
          <a:xfrm>
            <a:off x="71052" y="2353372"/>
            <a:ext cx="12242533" cy="2997045"/>
            <a:chOff x="63499" y="300331"/>
            <a:chExt cx="12251253" cy="2999172"/>
          </a:xfrm>
        </p:grpSpPr>
        <p:pic>
          <p:nvPicPr>
            <p:cNvPr id="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99" y="300332"/>
              <a:ext cx="3424175" cy="2288853"/>
            </a:xfrm>
            <a:prstGeom prst="rect">
              <a:avLst/>
            </a:prstGeom>
          </p:spPr>
        </p:pic>
        <p:grpSp>
          <p:nvGrpSpPr>
            <p:cNvPr id="9" name="组合 6"/>
            <p:cNvGrpSpPr/>
            <p:nvPr/>
          </p:nvGrpSpPr>
          <p:grpSpPr>
            <a:xfrm>
              <a:off x="3562389" y="300331"/>
              <a:ext cx="8553411" cy="2289917"/>
              <a:chOff x="3238300" y="281281"/>
              <a:chExt cx="8641345" cy="2290980"/>
            </a:xfrm>
          </p:grpSpPr>
          <p:pic>
            <p:nvPicPr>
              <p:cNvPr id="16"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300" y="281283"/>
                <a:ext cx="1667076" cy="1109341"/>
              </a:xfrm>
              <a:prstGeom prst="rect">
                <a:avLst/>
              </a:prstGeom>
            </p:spPr>
          </p:pic>
          <p:grpSp>
            <p:nvGrpSpPr>
              <p:cNvPr id="17" name="组合 3"/>
              <p:cNvGrpSpPr/>
              <p:nvPr/>
            </p:nvGrpSpPr>
            <p:grpSpPr>
              <a:xfrm>
                <a:off x="3238300" y="281281"/>
                <a:ext cx="8641345" cy="2290980"/>
                <a:chOff x="3238300" y="281281"/>
                <a:chExt cx="8641345" cy="2290980"/>
              </a:xfrm>
            </p:grpSpPr>
            <p:pic>
              <p:nvPicPr>
                <p:cNvPr id="19"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1944" y="1457403"/>
                  <a:ext cx="1671109" cy="1113795"/>
                </a:xfrm>
                <a:prstGeom prst="rect">
                  <a:avLst/>
                </a:prstGeom>
              </p:spPr>
            </p:pic>
            <p:pic>
              <p:nvPicPr>
                <p:cNvPr id="20"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0859" y="1457404"/>
                  <a:ext cx="1671109" cy="1114857"/>
                </a:xfrm>
                <a:prstGeom prst="rect">
                  <a:avLst/>
                </a:prstGeom>
              </p:spPr>
            </p:pic>
            <p:pic>
              <p:nvPicPr>
                <p:cNvPr id="21"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0859" y="281282"/>
                  <a:ext cx="1667076" cy="1109341"/>
                </a:xfrm>
                <a:prstGeom prst="rect">
                  <a:avLst/>
                </a:prstGeom>
              </p:spPr>
            </p:pic>
            <p:pic>
              <p:nvPicPr>
                <p:cNvPr id="22" name="图片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8300" y="1457404"/>
                  <a:ext cx="1667076" cy="1114857"/>
                </a:xfrm>
                <a:prstGeom prst="rect">
                  <a:avLst/>
                </a:prstGeom>
              </p:spPr>
            </p:pic>
            <p:pic>
              <p:nvPicPr>
                <p:cNvPr id="23"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23418" y="1457404"/>
                  <a:ext cx="1667076" cy="1113795"/>
                </a:xfrm>
                <a:prstGeom prst="rect">
                  <a:avLst/>
                </a:prstGeom>
              </p:spPr>
            </p:pic>
            <p:pic>
              <p:nvPicPr>
                <p:cNvPr id="28" name="图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23418" y="281281"/>
                  <a:ext cx="1667076" cy="1109341"/>
                </a:xfrm>
                <a:prstGeom prst="rect">
                  <a:avLst/>
                </a:prstGeom>
              </p:spPr>
            </p:pic>
            <p:pic>
              <p:nvPicPr>
                <p:cNvPr id="29" name="图片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65977" y="285333"/>
                  <a:ext cx="1667076" cy="1105289"/>
                </a:xfrm>
                <a:prstGeom prst="rect">
                  <a:avLst/>
                </a:prstGeom>
              </p:spPr>
            </p:pic>
            <p:pic>
              <p:nvPicPr>
                <p:cNvPr id="30" name="图片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08536" y="281281"/>
                  <a:ext cx="1671109" cy="1109341"/>
                </a:xfrm>
                <a:prstGeom prst="rect">
                  <a:avLst/>
                </a:prstGeom>
              </p:spPr>
            </p:pic>
            <p:pic>
              <p:nvPicPr>
                <p:cNvPr id="31" name="图片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08536" y="1453643"/>
                  <a:ext cx="1671109" cy="1117555"/>
                </a:xfrm>
                <a:prstGeom prst="rect">
                  <a:avLst/>
                </a:prstGeom>
              </p:spPr>
            </p:pic>
          </p:grpSp>
        </p:grpSp>
        <p:sp>
          <p:nvSpPr>
            <p:cNvPr id="10" name="文本框 7"/>
            <p:cNvSpPr txBox="1"/>
            <p:nvPr/>
          </p:nvSpPr>
          <p:spPr>
            <a:xfrm>
              <a:off x="707707" y="2589185"/>
              <a:ext cx="2675687" cy="400394"/>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(a) Input/Image</a:t>
              </a:r>
              <a:endParaRPr lang="zh-CN" altLang="en-US" sz="2000"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1" name="文本框 29"/>
            <p:cNvSpPr txBox="1"/>
            <p:nvPr/>
          </p:nvSpPr>
          <p:spPr>
            <a:xfrm>
              <a:off x="3342864" y="2591115"/>
              <a:ext cx="2038350" cy="708388"/>
            </a:xfrm>
            <a:prstGeom prst="rect">
              <a:avLst/>
            </a:prstGeom>
            <a:noFill/>
          </p:spPr>
          <p:txBody>
            <a:bodyPr wrap="square" rtlCol="0">
              <a:spAutoFit/>
            </a:bodyPr>
            <a:lstStyle/>
            <a:p>
              <a:pPr algn="ctr"/>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(b) Object </a:t>
              </a:r>
              <a:r>
                <a:rPr lang="en-US" altLang="zh-CN" sz="2000" dirty="0" err="1"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Heatmap</a:t>
              </a:r>
              <a:endParaRPr lang="zh-CN" altLang="en-US" sz="2000"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2" name="文本框 30"/>
            <p:cNvSpPr txBox="1"/>
            <p:nvPr/>
          </p:nvSpPr>
          <p:spPr>
            <a:xfrm>
              <a:off x="5106966" y="2579558"/>
              <a:ext cx="2038350" cy="708388"/>
            </a:xfrm>
            <a:prstGeom prst="rect">
              <a:avLst/>
            </a:prstGeom>
            <a:noFill/>
          </p:spPr>
          <p:txBody>
            <a:bodyPr wrap="square" rtlCol="0">
              <a:spAutoFit/>
            </a:bodyPr>
            <a:lstStyle/>
            <a:p>
              <a:pPr algn="ctr"/>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(c) Image Attention</a:t>
              </a:r>
              <a:endParaRPr lang="zh-CN" altLang="en-US" sz="2000"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3" name="文本框 31"/>
            <p:cNvSpPr txBox="1"/>
            <p:nvPr/>
          </p:nvSpPr>
          <p:spPr>
            <a:xfrm>
              <a:off x="6759939" y="2591115"/>
              <a:ext cx="2038350" cy="708388"/>
            </a:xfrm>
            <a:prstGeom prst="rect">
              <a:avLst/>
            </a:prstGeom>
            <a:noFill/>
          </p:spPr>
          <p:txBody>
            <a:bodyPr wrap="square" rtlCol="0">
              <a:spAutoFit/>
            </a:bodyPr>
            <a:lstStyle/>
            <a:p>
              <a:pPr algn="ctr"/>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(d) Instance Attention</a:t>
              </a:r>
              <a:endParaRPr lang="zh-CN" altLang="en-US" sz="2000"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4" name="文本框 32"/>
            <p:cNvSpPr txBox="1"/>
            <p:nvPr/>
          </p:nvSpPr>
          <p:spPr>
            <a:xfrm>
              <a:off x="8710859" y="2589185"/>
              <a:ext cx="2038350" cy="400394"/>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(e) Probability</a:t>
              </a:r>
              <a:endParaRPr lang="zh-CN" altLang="en-US" sz="2000"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sp>
          <p:nvSpPr>
            <p:cNvPr id="15" name="文本框 33"/>
            <p:cNvSpPr txBox="1"/>
            <p:nvPr/>
          </p:nvSpPr>
          <p:spPr>
            <a:xfrm>
              <a:off x="10276402" y="2591020"/>
              <a:ext cx="2038350" cy="400394"/>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rPr>
                <a:t>(e) Segmentation</a:t>
              </a:r>
              <a:endParaRPr lang="zh-CN" altLang="en-US" sz="2000" dirty="0">
                <a:solidFill>
                  <a:schemeClr val="bg1"/>
                </a:solidFill>
                <a:latin typeface="Times New Roman" panose="02020603050405020304" pitchFamily="18" charset="0"/>
                <a:ea typeface="Kozuka Gothic Pro L" panose="020B0200000000000000" pitchFamily="34" charset="-128"/>
                <a:cs typeface="Times New Roman" panose="02020603050405020304" pitchFamily="18" charset="0"/>
              </a:endParaRPr>
            </a:p>
          </p:txBody>
        </p:sp>
      </p:grpSp>
    </p:spTree>
    <p:extLst>
      <p:ext uri="{BB962C8B-B14F-4D97-AF65-F5344CB8AC3E}">
        <p14:creationId xmlns:p14="http://schemas.microsoft.com/office/powerpoint/2010/main" val="7152804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11570177" cy="11256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Experimental Results  I: Weakly Supervised Object Detection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1134823" y="5852899"/>
            <a:ext cx="10163175" cy="400110"/>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Average precision (in %) of weakly supervised methods on PASCAL VOC 2007 detection test set.</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6" name="表格 5"/>
          <p:cNvGraphicFramePr>
            <a:graphicFrameLocks noGrp="1"/>
          </p:cNvGraphicFramePr>
          <p:nvPr>
            <p:extLst/>
          </p:nvPr>
        </p:nvGraphicFramePr>
        <p:xfrm>
          <a:off x="85717" y="1967437"/>
          <a:ext cx="12030082" cy="3713428"/>
        </p:xfrm>
        <a:graphic>
          <a:graphicData uri="http://schemas.openxmlformats.org/drawingml/2006/table">
            <a:tbl>
              <a:tblPr firstRow="1" bandRow="1">
                <a:tableStyleId>{5C22544A-7EE6-4342-B048-85BDC9FD1C3A}</a:tableStyleId>
              </a:tblPr>
              <a:tblGrid>
                <a:gridCol w="1040703"/>
                <a:gridCol w="486932"/>
                <a:gridCol w="486932"/>
                <a:gridCol w="496479"/>
                <a:gridCol w="496479"/>
                <a:gridCol w="572861"/>
                <a:gridCol w="496479"/>
                <a:gridCol w="477384"/>
                <a:gridCol w="486932"/>
                <a:gridCol w="534670"/>
                <a:gridCol w="467836"/>
                <a:gridCol w="518176"/>
                <a:gridCol w="546822"/>
                <a:gridCol w="546822"/>
                <a:gridCol w="631885"/>
                <a:gridCol w="639694"/>
                <a:gridCol w="525122"/>
                <a:gridCol w="563313"/>
                <a:gridCol w="477384"/>
                <a:gridCol w="508478"/>
                <a:gridCol w="457200"/>
                <a:gridCol w="571499"/>
              </a:tblGrid>
              <a:tr h="408914">
                <a:tc>
                  <a:txBody>
                    <a:bodyPr/>
                    <a:lstStyle/>
                    <a:p>
                      <a:pPr algn="ctr"/>
                      <a:r>
                        <a:rPr lang="en-US" altLang="zh-TW" sz="1200" b="1" smtClean="0">
                          <a:latin typeface="Times New Roman" panose="02020603050405020304" pitchFamily="18" charset="0"/>
                          <a:cs typeface="Times New Roman" panose="02020603050405020304" pitchFamily="18" charset="0"/>
                        </a:rPr>
                        <a:t>method</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aero</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bike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bird</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boat</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bottle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bus</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car</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cat</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chair</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cow</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table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dog</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horse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err="1" smtClean="0">
                          <a:latin typeface="Times New Roman" panose="02020603050405020304" pitchFamily="18" charset="0"/>
                          <a:cs typeface="Times New Roman" panose="02020603050405020304" pitchFamily="18" charset="0"/>
                        </a:rPr>
                        <a:t>mbike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person</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plant</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sheep</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sofa</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train</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err="1" smtClean="0">
                          <a:latin typeface="Times New Roman" panose="02020603050405020304" pitchFamily="18" charset="0"/>
                          <a:cs typeface="Times New Roman" panose="02020603050405020304" pitchFamily="18" charset="0"/>
                        </a:rPr>
                        <a:t>tv</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err="1" smtClean="0">
                          <a:latin typeface="Times New Roman" panose="02020603050405020304" pitchFamily="18" charset="0"/>
                          <a:cs typeface="Times New Roman" panose="02020603050405020304" pitchFamily="18" charset="0"/>
                        </a:rPr>
                        <a:t>mAP</a:t>
                      </a:r>
                      <a:endParaRPr lang="zh-TW" altLang="en-US" sz="1200" b="1" dirty="0">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OM+MIL+FRCNN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54.5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47.4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41.3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20.8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17.7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51.9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63.5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46.1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22.1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34.4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50.5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16.2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29.9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40.7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15.9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55.3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40.2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39.5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HCP+DSD+OSSH3</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54.2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52.0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35.2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25.9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smtClean="0">
                          <a:solidFill>
                            <a:schemeClr val="bg1"/>
                          </a:solidFill>
                          <a:latin typeface="Times New Roman" panose="02020603050405020304" pitchFamily="18" charset="0"/>
                          <a:cs typeface="Times New Roman" panose="02020603050405020304" pitchFamily="18" charset="0"/>
                        </a:rPr>
                        <a:t>15.0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smtClean="0">
                          <a:solidFill>
                            <a:schemeClr val="bg1"/>
                          </a:solidFill>
                          <a:latin typeface="Times New Roman" panose="02020603050405020304" pitchFamily="18" charset="0"/>
                          <a:cs typeface="Times New Roman" panose="02020603050405020304" pitchFamily="18" charset="0"/>
                        </a:rPr>
                        <a:t>59.6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58.7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10.1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27.3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37.8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54.8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19.7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52.6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43.5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56.9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62.5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43.7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err="1" smtClean="0">
                          <a:solidFill>
                            <a:schemeClr val="bg1"/>
                          </a:solidFill>
                          <a:latin typeface="Times New Roman" panose="02020603050405020304" pitchFamily="18" charset="0"/>
                          <a:cs typeface="Times New Roman" panose="02020603050405020304" pitchFamily="18" charset="0"/>
                        </a:rPr>
                        <a:t>OICR-Ens+FRCNN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65.5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47.2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21.6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22.1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68.0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68.5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35.9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63.1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49.5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30.3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66.1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13.0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25.6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50.0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60.2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59.0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47.0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err="1" smtClean="0">
                          <a:solidFill>
                            <a:srgbClr val="FFFF00"/>
                          </a:solidFill>
                          <a:latin typeface="Times New Roman" panose="02020603050405020304" pitchFamily="18" charset="0"/>
                          <a:cs typeface="Times New Roman" panose="02020603050405020304" pitchFamily="18" charset="0"/>
                        </a:rPr>
                        <a:t>Ours+FRCNN+w</a:t>
                      </a:r>
                      <a:r>
                        <a:rPr lang="en-US" altLang="zh-TW" sz="1100" b="0" dirty="0" smtClean="0">
                          <a:solidFill>
                            <a:srgbClr val="FFFF00"/>
                          </a:solidFill>
                          <a:latin typeface="Times New Roman" panose="02020603050405020304" pitchFamily="18" charset="0"/>
                          <a:cs typeface="Times New Roman" panose="02020603050405020304" pitchFamily="18" charset="0"/>
                        </a:rPr>
                        <a:t>/o</a:t>
                      </a:r>
                      <a:r>
                        <a:rPr lang="en-US" altLang="zh-TW" sz="1100" b="0" baseline="0" dirty="0" smtClean="0">
                          <a:solidFill>
                            <a:srgbClr val="FFFF00"/>
                          </a:solidFill>
                          <a:latin typeface="Times New Roman" panose="02020603050405020304" pitchFamily="18" charset="0"/>
                          <a:cs typeface="Times New Roman" panose="02020603050405020304" pitchFamily="18" charset="0"/>
                        </a:rPr>
                        <a:t> clustering</a:t>
                      </a:r>
                      <a:endParaRPr lang="zh-TW" altLang="en-US" sz="11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66.7</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61.8</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55.3</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41.8</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6.7</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61.2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62.5</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72.8</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12.7</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46.2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40.9</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71.0</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67.3</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64.7</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30.9</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16.7</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42.6</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56.0</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65.0</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26.5</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48.5</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err="1" smtClean="0">
                          <a:solidFill>
                            <a:srgbClr val="FFFF00"/>
                          </a:solidFill>
                          <a:latin typeface="Times New Roman" panose="02020603050405020304" pitchFamily="18" charset="0"/>
                          <a:cs typeface="Times New Roman" panose="02020603050405020304" pitchFamily="18" charset="0"/>
                        </a:rPr>
                        <a:t>Ours+FRCNN+w</a:t>
                      </a:r>
                      <a:r>
                        <a:rPr lang="en-US" altLang="zh-TW" sz="1100" b="0" dirty="0" smtClean="0">
                          <a:solidFill>
                            <a:srgbClr val="FFFF00"/>
                          </a:solidFill>
                          <a:latin typeface="Times New Roman" panose="02020603050405020304" pitchFamily="18" charset="0"/>
                          <a:cs typeface="Times New Roman" panose="02020603050405020304" pitchFamily="18" charset="0"/>
                        </a:rPr>
                        <a:t>/o</a:t>
                      </a:r>
                      <a:r>
                        <a:rPr lang="en-US" altLang="zh-TW" sz="1100" b="0" baseline="0" dirty="0" smtClean="0">
                          <a:solidFill>
                            <a:srgbClr val="FFFF00"/>
                          </a:solidFill>
                          <a:latin typeface="Times New Roman" panose="02020603050405020304" pitchFamily="18" charset="0"/>
                          <a:cs typeface="Times New Roman" panose="02020603050405020304" pitchFamily="18" charset="0"/>
                        </a:rPr>
                        <a:t> uncertainty</a:t>
                      </a:r>
                      <a:endParaRPr lang="zh-TW" altLang="en-US" sz="11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66.8</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63.4</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54.5</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42.2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5.8</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60.5</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58.3</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67.8</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7.8</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46.1</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40.3</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71.0</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68.2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62.6</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30.7</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16.5</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41.1</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55.2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66.8</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25.2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47.5</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err="1" smtClean="0">
                          <a:solidFill>
                            <a:srgbClr val="FFFF00"/>
                          </a:solidFill>
                          <a:latin typeface="Times New Roman" panose="02020603050405020304" pitchFamily="18" charset="0"/>
                          <a:cs typeface="Times New Roman" panose="02020603050405020304" pitchFamily="18" charset="0"/>
                        </a:rPr>
                        <a:t>Ours+FRCNN+w</a:t>
                      </a:r>
                      <a:r>
                        <a:rPr lang="en-US" altLang="zh-TW" sz="1100" b="0" dirty="0" smtClean="0">
                          <a:solidFill>
                            <a:srgbClr val="FFFF00"/>
                          </a:solidFill>
                          <a:latin typeface="Times New Roman" panose="02020603050405020304" pitchFamily="18" charset="0"/>
                          <a:cs typeface="Times New Roman" panose="02020603050405020304" pitchFamily="18" charset="0"/>
                        </a:rPr>
                        <a:t>/o instances</a:t>
                      </a:r>
                      <a:endParaRPr lang="zh-TW" altLang="en-US" sz="11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67.7</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62.9</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53.1</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44.4</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11.2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62.4</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58.5</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71.2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8.3</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45.7</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41.5</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71.0</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68.0</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59.2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30.3</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15.0</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42.4</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56.0</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67.2</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26.8</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FF00"/>
                          </a:solidFill>
                          <a:latin typeface="Times New Roman" panose="02020603050405020304" pitchFamily="18" charset="0"/>
                          <a:cs typeface="Times New Roman" panose="02020603050405020304" pitchFamily="18" charset="0"/>
                        </a:rPr>
                        <a:t>48.1</a:t>
                      </a:r>
                      <a:endParaRPr lang="zh-TW" altLang="en-US" sz="1200" b="0" dirty="0">
                        <a:solidFill>
                          <a:srgbClr val="FFFF00"/>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err="1" smtClean="0">
                          <a:solidFill>
                            <a:srgbClr val="FF0000"/>
                          </a:solidFill>
                          <a:latin typeface="Times New Roman" panose="02020603050405020304" pitchFamily="18" charset="0"/>
                          <a:cs typeface="Times New Roman" panose="02020603050405020304" pitchFamily="18" charset="0"/>
                        </a:rPr>
                        <a:t>Ours+FRCNN</a:t>
                      </a:r>
                      <a:endParaRPr lang="zh-TW" altLang="en-US" sz="11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64.3</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68.0</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56.2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36.4</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23.1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68.5</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67.2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64.9</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54.1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47.0</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57.0</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69.3</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65.4</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20.8</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23.2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50.7</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59.6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65.2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57.0</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51.2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r>
            </a:tbl>
          </a:graphicData>
        </a:graphic>
      </p:graphicFrame>
    </p:spTree>
    <p:extLst>
      <p:ext uri="{BB962C8B-B14F-4D97-AF65-F5344CB8AC3E}">
        <p14:creationId xmlns:p14="http://schemas.microsoft.com/office/powerpoint/2010/main" val="1852959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Outline</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1323" y="1474869"/>
            <a:ext cx="11293433" cy="4547399"/>
          </a:xfrm>
          <a:prstGeom prst="rect">
            <a:avLst/>
          </a:prstGeom>
          <a:noFill/>
        </p:spPr>
        <p:txBody>
          <a:bodyPr wrap="square" rtlCol="0">
            <a:spAutoFit/>
          </a:bodyPr>
          <a:lstStyle/>
          <a:p>
            <a:pPr algn="just">
              <a:lnSpc>
                <a:spcPct val="150000"/>
              </a:lnSpc>
            </a:pPr>
            <a:r>
              <a:rPr kumimoji="1" lang="zh-CN" altLang="en-US" sz="2800" b="1" dirty="0">
                <a:solidFill>
                  <a:schemeClr val="bg1"/>
                </a:solidFill>
                <a:latin typeface="Microsoft YaHei" charset="-122"/>
                <a:ea typeface="Microsoft YaHei" charset="-122"/>
                <a:cs typeface="Microsoft YaHei" charset="-122"/>
              </a:rPr>
              <a:t>丨</a:t>
            </a:r>
            <a:r>
              <a:rPr lang="en-US" sz="2800" dirty="0" smtClean="0">
                <a:solidFill>
                  <a:schemeClr val="bg1"/>
                </a:solidFill>
                <a:latin typeface="Times New Roman" panose="02020603050405020304" pitchFamily="18" charset="0"/>
                <a:cs typeface="Times New Roman" panose="02020603050405020304" pitchFamily="18" charset="0"/>
              </a:rPr>
              <a:t>Transfer Learning for Image Recognition</a:t>
            </a:r>
            <a:endParaRPr lang="en-US" sz="2800" dirty="0">
              <a:solidFill>
                <a:schemeClr val="bg1"/>
              </a:solidFill>
              <a:latin typeface="Times New Roman" panose="02020603050405020304" pitchFamily="18" charset="0"/>
              <a:cs typeface="Times New Roman" panose="02020603050405020304" pitchFamily="18" charset="0"/>
            </a:endParaRPr>
          </a:p>
          <a:p>
            <a:pPr lvl="1" algn="just"/>
            <a:r>
              <a:rPr lang="en-US" sz="2400" dirty="0" smtClean="0">
                <a:solidFill>
                  <a:schemeClr val="bg1"/>
                </a:solidFill>
                <a:latin typeface="Times New Roman" panose="02020603050405020304" pitchFamily="18" charset="0"/>
                <a:cs typeface="Times New Roman" panose="02020603050405020304" pitchFamily="18" charset="0"/>
              </a:rPr>
              <a:t>- Classification with Insufficient Training Data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smtClean="0">
                <a:solidFill>
                  <a:schemeClr val="bg1"/>
                </a:solidFill>
                <a:latin typeface="Times New Roman" panose="02020603050405020304" pitchFamily="18" charset="0"/>
                <a:cs typeface="Times New Roman" panose="02020603050405020304" pitchFamily="18" charset="0"/>
              </a:rPr>
              <a:t>(CVPR 2017)</a:t>
            </a:r>
          </a:p>
          <a:p>
            <a:pPr algn="just">
              <a:lnSpc>
                <a:spcPct val="150000"/>
              </a:lnSpc>
            </a:pPr>
            <a:endParaRPr lang="en-US" sz="700" dirty="0" smtClean="0">
              <a:solidFill>
                <a:schemeClr val="bg1"/>
              </a:solidFill>
              <a:latin typeface="Times New Roman" panose="02020603050405020304" pitchFamily="18" charset="0"/>
              <a:cs typeface="Times New Roman" panose="02020603050405020304" pitchFamily="18" charset="0"/>
            </a:endParaRPr>
          </a:p>
          <a:p>
            <a:pPr algn="just">
              <a:lnSpc>
                <a:spcPct val="150000"/>
              </a:lnSpc>
            </a:pPr>
            <a:r>
              <a:rPr kumimoji="1" lang="zh-CN" altLang="en-US" sz="2800" b="1" dirty="0">
                <a:solidFill>
                  <a:schemeClr val="bg1"/>
                </a:solidFill>
                <a:latin typeface="Microsoft YaHei" charset="-122"/>
                <a:ea typeface="Microsoft YaHei" charset="-122"/>
                <a:cs typeface="Microsoft YaHei" charset="-122"/>
              </a:rPr>
              <a:t>丨</a:t>
            </a:r>
            <a:r>
              <a:rPr lang="en-US" sz="2800" dirty="0" smtClean="0">
                <a:solidFill>
                  <a:schemeClr val="bg1"/>
                </a:solidFill>
                <a:latin typeface="Times New Roman" panose="02020603050405020304" pitchFamily="18" charset="0"/>
                <a:cs typeface="Times New Roman" panose="02020603050405020304" pitchFamily="18" charset="0"/>
              </a:rPr>
              <a:t>Weakly Supervised Image Understanding</a:t>
            </a:r>
          </a:p>
          <a:p>
            <a:pPr lvl="1" algn="just"/>
            <a:r>
              <a:rPr lang="en-US" sz="2400" dirty="0" smtClean="0">
                <a:solidFill>
                  <a:schemeClr val="bg1"/>
                </a:solidFill>
                <a:latin typeface="Times New Roman" panose="02020603050405020304" pitchFamily="18" charset="0"/>
                <a:cs typeface="Times New Roman" panose="02020603050405020304" pitchFamily="18" charset="0"/>
              </a:rPr>
              <a:t>- Multi-label Classification (CVPR 2018)</a:t>
            </a:r>
          </a:p>
          <a:p>
            <a:pPr lvl="1" algn="just"/>
            <a:r>
              <a:rPr lang="en-US" sz="2400" dirty="0" smtClean="0">
                <a:solidFill>
                  <a:schemeClr val="bg1"/>
                </a:solidFill>
                <a:latin typeface="Times New Roman" panose="02020603050405020304" pitchFamily="18" charset="0"/>
                <a:cs typeface="Times New Roman" panose="02020603050405020304" pitchFamily="18" charset="0"/>
              </a:rPr>
              <a:t>- Object Detection</a:t>
            </a:r>
          </a:p>
          <a:p>
            <a:pPr marL="800100" lvl="1" indent="-342900" algn="just">
              <a:buFontTx/>
              <a:buChar char="-"/>
            </a:pPr>
            <a:r>
              <a:rPr lang="en-US" sz="2400" dirty="0" smtClean="0">
                <a:solidFill>
                  <a:schemeClr val="bg1"/>
                </a:solidFill>
                <a:latin typeface="Times New Roman" panose="02020603050405020304" pitchFamily="18" charset="0"/>
                <a:cs typeface="Times New Roman" panose="02020603050405020304" pitchFamily="18" charset="0"/>
              </a:rPr>
              <a:t>Semantic Segmentation</a:t>
            </a:r>
          </a:p>
          <a:p>
            <a:pPr lvl="1" algn="just"/>
            <a:endParaRPr lang="en-US" sz="7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kumimoji="1" lang="zh-CN" altLang="en-US" sz="2800" b="1" dirty="0" smtClean="0">
                <a:solidFill>
                  <a:schemeClr val="bg1"/>
                </a:solidFill>
                <a:latin typeface="Microsoft YaHei" charset="-122"/>
                <a:ea typeface="Microsoft YaHei" charset="-122"/>
                <a:cs typeface="Microsoft YaHei" charset="-122"/>
              </a:rPr>
              <a:t>丨</a:t>
            </a:r>
            <a:r>
              <a:rPr lang="en-US" altLang="zh-TW" sz="2800" dirty="0" smtClean="0">
                <a:solidFill>
                  <a:schemeClr val="bg1"/>
                </a:solidFill>
                <a:latin typeface="Times New Roman" panose="02020603050405020304" pitchFamily="18" charset="0"/>
                <a:cs typeface="Times New Roman" panose="02020603050405020304" pitchFamily="18" charset="0"/>
              </a:rPr>
              <a:t>Image Super-resolution</a:t>
            </a:r>
            <a:endParaRPr lang="en-US" altLang="zh-TW" sz="2800" dirty="0">
              <a:solidFill>
                <a:schemeClr val="bg1"/>
              </a:solidFill>
              <a:latin typeface="Times New Roman" panose="02020603050405020304" pitchFamily="18" charset="0"/>
              <a:cs typeface="Times New Roman" panose="02020603050405020304" pitchFamily="18" charset="0"/>
            </a:endParaRPr>
          </a:p>
          <a:p>
            <a:pPr lvl="1" algn="just"/>
            <a:r>
              <a:rPr lang="en-US" altLang="zh-TW" sz="2400" dirty="0" smtClean="0">
                <a:solidFill>
                  <a:schemeClr val="bg1"/>
                </a:solidFill>
                <a:latin typeface="Times New Roman" panose="02020603050405020304" pitchFamily="18" charset="0"/>
                <a:cs typeface="Times New Roman" panose="02020603050405020304" pitchFamily="18" charset="0"/>
              </a:rPr>
              <a:t>- Deterministic-Stochastic Modeling (SIGGRAPH Asia 2018</a:t>
            </a:r>
            <a:r>
              <a:rPr lang="en-US" altLang="zh-TW" sz="2400" dirty="0">
                <a:solidFill>
                  <a:schemeClr val="bg1"/>
                </a:solidFill>
                <a:latin typeface="Times New Roman" panose="02020603050405020304" pitchFamily="18" charset="0"/>
                <a:cs typeface="Times New Roman" panose="02020603050405020304" pitchFamily="18" charset="0"/>
              </a:rPr>
              <a:t>)</a:t>
            </a:r>
          </a:p>
          <a:p>
            <a:pPr lvl="1" algn="just"/>
            <a:r>
              <a:rPr lang="en-US" altLang="zh-TW" sz="2400" dirty="0">
                <a:solidFill>
                  <a:schemeClr val="bg1"/>
                </a:solidFill>
                <a:latin typeface="Times New Roman" panose="02020603050405020304" pitchFamily="18" charset="0"/>
                <a:cs typeface="Times New Roman" panose="02020603050405020304" pitchFamily="18" charset="0"/>
              </a:rPr>
              <a:t>- </a:t>
            </a:r>
            <a:r>
              <a:rPr lang="en-US" altLang="zh-TW" sz="2400" dirty="0" smtClean="0">
                <a:solidFill>
                  <a:schemeClr val="bg1"/>
                </a:solidFill>
                <a:latin typeface="Times New Roman" panose="02020603050405020304" pitchFamily="18" charset="0"/>
                <a:cs typeface="Times New Roman" panose="02020603050405020304" pitchFamily="18" charset="0"/>
              </a:rPr>
              <a:t>Local Statistical Rectification</a:t>
            </a:r>
            <a:endParaRPr lang="en-US" altLang="zh-TW"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8345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11570177" cy="11256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Experimental Results  I: Weakly Supervised Object Detection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1134823" y="5461013"/>
            <a:ext cx="10163175" cy="400110"/>
          </a:xfrm>
          <a:prstGeom prst="rect">
            <a:avLst/>
          </a:prstGeom>
          <a:noFill/>
        </p:spPr>
        <p:txBody>
          <a:bodyPr wrap="square" rtlCol="0">
            <a:spAutoFit/>
          </a:bodyPr>
          <a:lstStyle/>
          <a:p>
            <a:r>
              <a:rPr lang="en-US" altLang="zh-CN" sz="2000" dirty="0" err="1" smtClean="0">
                <a:solidFill>
                  <a:schemeClr val="bg1"/>
                </a:solidFill>
                <a:latin typeface="Times New Roman" panose="02020603050405020304" pitchFamily="18" charset="0"/>
                <a:cs typeface="Times New Roman" panose="02020603050405020304" pitchFamily="18" charset="0"/>
              </a:rPr>
              <a:t>CorLor</a:t>
            </a:r>
            <a:r>
              <a:rPr lang="en-US" altLang="zh-CN" sz="2000" dirty="0" smtClean="0">
                <a:solidFill>
                  <a:schemeClr val="bg1"/>
                </a:solidFill>
                <a:latin typeface="Times New Roman" panose="02020603050405020304" pitchFamily="18" charset="0"/>
                <a:cs typeface="Times New Roman" panose="02020603050405020304" pitchFamily="18" charset="0"/>
              </a:rPr>
              <a:t> (in %) of weakly supervised methods on PASCAL VOC 2007 detection </a:t>
            </a:r>
            <a:r>
              <a:rPr lang="en-US" altLang="zh-CN" sz="2000" dirty="0" err="1" smtClean="0">
                <a:solidFill>
                  <a:schemeClr val="bg1"/>
                </a:solidFill>
                <a:latin typeface="Times New Roman" panose="02020603050405020304" pitchFamily="18" charset="0"/>
                <a:cs typeface="Times New Roman" panose="02020603050405020304" pitchFamily="18" charset="0"/>
              </a:rPr>
              <a:t>trainval</a:t>
            </a:r>
            <a:r>
              <a:rPr lang="en-US" altLang="zh-CN" sz="2000" dirty="0" smtClean="0">
                <a:solidFill>
                  <a:schemeClr val="bg1"/>
                </a:solidFill>
                <a:latin typeface="Times New Roman" panose="02020603050405020304" pitchFamily="18" charset="0"/>
                <a:cs typeface="Times New Roman" panose="02020603050405020304" pitchFamily="18" charset="0"/>
              </a:rPr>
              <a:t> set.</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6" name="表格 5"/>
          <p:cNvGraphicFramePr>
            <a:graphicFrameLocks noGrp="1"/>
          </p:cNvGraphicFramePr>
          <p:nvPr>
            <p:extLst/>
          </p:nvPr>
        </p:nvGraphicFramePr>
        <p:xfrm>
          <a:off x="85717" y="2405976"/>
          <a:ext cx="12030082" cy="2915816"/>
        </p:xfrm>
        <a:graphic>
          <a:graphicData uri="http://schemas.openxmlformats.org/drawingml/2006/table">
            <a:tbl>
              <a:tblPr firstRow="1" bandRow="1">
                <a:tableStyleId>{5C22544A-7EE6-4342-B048-85BDC9FD1C3A}</a:tableStyleId>
              </a:tblPr>
              <a:tblGrid>
                <a:gridCol w="1040703"/>
                <a:gridCol w="486932"/>
                <a:gridCol w="486932"/>
                <a:gridCol w="496479"/>
                <a:gridCol w="496479"/>
                <a:gridCol w="572861"/>
                <a:gridCol w="496479"/>
                <a:gridCol w="477384"/>
                <a:gridCol w="486932"/>
                <a:gridCol w="534670"/>
                <a:gridCol w="467836"/>
                <a:gridCol w="518176"/>
                <a:gridCol w="546822"/>
                <a:gridCol w="546822"/>
                <a:gridCol w="631885"/>
                <a:gridCol w="639694"/>
                <a:gridCol w="525122"/>
                <a:gridCol w="563313"/>
                <a:gridCol w="477384"/>
                <a:gridCol w="508478"/>
                <a:gridCol w="457200"/>
                <a:gridCol w="571499"/>
              </a:tblGrid>
              <a:tr h="408914">
                <a:tc>
                  <a:txBody>
                    <a:bodyPr/>
                    <a:lstStyle/>
                    <a:p>
                      <a:pPr algn="ctr"/>
                      <a:r>
                        <a:rPr lang="en-US" altLang="zh-TW" sz="1200" b="1" dirty="0" smtClean="0">
                          <a:latin typeface="Times New Roman" panose="02020603050405020304" pitchFamily="18" charset="0"/>
                          <a:cs typeface="Times New Roman" panose="02020603050405020304" pitchFamily="18" charset="0"/>
                        </a:rPr>
                        <a:t>method</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aero</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bike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bird</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boat</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bottle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bus</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car</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cat</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chair</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cow</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table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dog</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horse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err="1" smtClean="0">
                          <a:latin typeface="Times New Roman" panose="02020603050405020304" pitchFamily="18" charset="0"/>
                          <a:cs typeface="Times New Roman" panose="02020603050405020304" pitchFamily="18" charset="0"/>
                        </a:rPr>
                        <a:t>mbike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person</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plant</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sheep</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sofa</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train</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err="1" smtClean="0">
                          <a:latin typeface="Times New Roman" panose="02020603050405020304" pitchFamily="18" charset="0"/>
                          <a:cs typeface="Times New Roman" panose="02020603050405020304" pitchFamily="18" charset="0"/>
                        </a:rPr>
                        <a:t>tv</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err="1" smtClean="0">
                          <a:latin typeface="Times New Roman" panose="02020603050405020304" pitchFamily="18" charset="0"/>
                          <a:cs typeface="Times New Roman" panose="02020603050405020304" pitchFamily="18" charset="0"/>
                        </a:rPr>
                        <a:t>mAP</a:t>
                      </a:r>
                      <a:endParaRPr lang="zh-TW" altLang="en-US" sz="1200" b="1" dirty="0">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OICR-VGG16</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81.7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80.4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48.7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49.5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32.8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81.7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85.4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40.1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40.6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79.5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35.7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33.7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60.5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88.8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76.3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59.9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75.3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81.4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60.6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WSDDN-</a:t>
                      </a:r>
                      <a:r>
                        <a:rPr lang="en-US" altLang="zh-TW" sz="1100" b="0" dirty="0" err="1" smtClean="0">
                          <a:solidFill>
                            <a:schemeClr val="bg1"/>
                          </a:solidFill>
                          <a:latin typeface="Times New Roman" panose="02020603050405020304" pitchFamily="18" charset="0"/>
                          <a:cs typeface="Times New Roman" panose="02020603050405020304" pitchFamily="18" charset="0"/>
                        </a:rPr>
                        <a:t>Ens</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68.9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68.7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65.2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42.5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40.6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72.6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75.2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53.7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29.7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68.1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33.5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45.6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65.9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86.1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27.5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44.9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76.0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62.4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66.3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66.8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58.0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OM+MIL+FRCNN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78.2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38.1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36.1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78.8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55.2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28.5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68.8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18.5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49.2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21.4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47.4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22.3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60.9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52.3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52.4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HCP+DSD+OSSH3</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55.3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53.0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27.8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35.2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68.6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81.9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60.7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11.6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71.6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29.7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54.3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88.2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53.7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52.6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68.9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74.4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54.9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err="1" smtClean="0">
                          <a:solidFill>
                            <a:schemeClr val="bg1"/>
                          </a:solidFill>
                          <a:latin typeface="Times New Roman" panose="02020603050405020304" pitchFamily="18" charset="0"/>
                          <a:cs typeface="Times New Roman" panose="02020603050405020304" pitchFamily="18" charset="0"/>
                        </a:rPr>
                        <a:t>OICR-Ens+FRCNN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85.8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82.7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62.8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45.2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43.5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84.8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87.0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46.8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15.7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51.0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45.6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83.7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91.2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59.7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75.3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65.1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76.8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78.1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8914">
                <a:tc>
                  <a:txBody>
                    <a:bodyPr/>
                    <a:lstStyle/>
                    <a:p>
                      <a:pPr algn="ctr"/>
                      <a:r>
                        <a:rPr lang="en-US" altLang="zh-TW" sz="1100" b="0" dirty="0" err="1" smtClean="0">
                          <a:solidFill>
                            <a:srgbClr val="FF0000"/>
                          </a:solidFill>
                          <a:latin typeface="Times New Roman" panose="02020603050405020304" pitchFamily="18" charset="0"/>
                          <a:cs typeface="Times New Roman" panose="02020603050405020304" pitchFamily="18" charset="0"/>
                        </a:rPr>
                        <a:t>Ours+FRCNN</a:t>
                      </a:r>
                      <a:endParaRPr lang="zh-TW" altLang="en-US" sz="11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88.3</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77.6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74.8</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63.3</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37.8</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78.2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83.6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72.7</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19.4</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79.5</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46.4</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78.1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84.7</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90.4</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28.6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43.6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76.3</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68.3</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77.9</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70.6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67.0</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r>
            </a:tbl>
          </a:graphicData>
        </a:graphic>
      </p:graphicFrame>
    </p:spTree>
    <p:extLst>
      <p:ext uri="{BB962C8B-B14F-4D97-AF65-F5344CB8AC3E}">
        <p14:creationId xmlns:p14="http://schemas.microsoft.com/office/powerpoint/2010/main" val="15960492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11570177" cy="11256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Experimental Results  II: Weakly Supervised Object Segmentation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6" name="表格 5"/>
          <p:cNvGraphicFramePr>
            <a:graphicFrameLocks noGrp="1"/>
          </p:cNvGraphicFramePr>
          <p:nvPr>
            <p:extLst/>
          </p:nvPr>
        </p:nvGraphicFramePr>
        <p:xfrm>
          <a:off x="130630" y="2528595"/>
          <a:ext cx="11986725" cy="2495172"/>
        </p:xfrm>
        <a:graphic>
          <a:graphicData uri="http://schemas.openxmlformats.org/drawingml/2006/table">
            <a:tbl>
              <a:tblPr firstRow="1" bandRow="1">
                <a:tableStyleId>{5C22544A-7EE6-4342-B048-85BDC9FD1C3A}</a:tableStyleId>
              </a:tblPr>
              <a:tblGrid>
                <a:gridCol w="681133"/>
                <a:gridCol w="457200"/>
                <a:gridCol w="514794"/>
                <a:gridCol w="511335"/>
                <a:gridCol w="464849"/>
                <a:gridCol w="483443"/>
                <a:gridCol w="576413"/>
                <a:gridCol w="483442"/>
                <a:gridCol w="464849"/>
                <a:gridCol w="483443"/>
                <a:gridCol w="557819"/>
                <a:gridCol w="474147"/>
                <a:gridCol w="557819"/>
                <a:gridCol w="455552"/>
                <a:gridCol w="557818"/>
                <a:gridCol w="622898"/>
                <a:gridCol w="632197"/>
                <a:gridCol w="539225"/>
                <a:gridCol w="557819"/>
                <a:gridCol w="464849"/>
                <a:gridCol w="539225"/>
                <a:gridCol w="455552"/>
                <a:gridCol w="450904"/>
              </a:tblGrid>
              <a:tr h="457200">
                <a:tc>
                  <a:txBody>
                    <a:bodyPr/>
                    <a:lstStyle/>
                    <a:p>
                      <a:pPr algn="ctr"/>
                      <a:r>
                        <a:rPr lang="en-US" altLang="zh-TW" sz="1200" b="1" dirty="0" smtClean="0">
                          <a:latin typeface="Times New Roman" panose="02020603050405020304" pitchFamily="18" charset="0"/>
                          <a:cs typeface="Times New Roman" panose="02020603050405020304" pitchFamily="18" charset="0"/>
                        </a:rPr>
                        <a:t>method</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err="1" smtClean="0">
                          <a:latin typeface="Times New Roman" panose="02020603050405020304" pitchFamily="18" charset="0"/>
                          <a:cs typeface="Times New Roman" panose="02020603050405020304" pitchFamily="18" charset="0"/>
                        </a:rPr>
                        <a:t>bg</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aero</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bike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bird</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boat</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bottle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bus</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car</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cat</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chair</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cow</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table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dog</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horse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err="1" smtClean="0">
                          <a:latin typeface="Times New Roman" panose="02020603050405020304" pitchFamily="18" charset="0"/>
                          <a:cs typeface="Times New Roman" panose="02020603050405020304" pitchFamily="18" charset="0"/>
                        </a:rPr>
                        <a:t>mbike</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person</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plant</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sheep</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sofa</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train</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err="1" smtClean="0">
                          <a:latin typeface="Times New Roman" panose="02020603050405020304" pitchFamily="18" charset="0"/>
                          <a:cs typeface="Times New Roman" panose="02020603050405020304" pitchFamily="18" charset="0"/>
                        </a:rPr>
                        <a:t>tv</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m</a:t>
                      </a:r>
                    </a:p>
                    <a:p>
                      <a:pPr algn="ctr"/>
                      <a:r>
                        <a:rPr lang="en-US" altLang="zh-TW" sz="1200" b="1" dirty="0" smtClean="0">
                          <a:latin typeface="Times New Roman" panose="02020603050405020304" pitchFamily="18" charset="0"/>
                          <a:cs typeface="Times New Roman" panose="02020603050405020304" pitchFamily="18" charset="0"/>
                        </a:rPr>
                        <a:t>AP</a:t>
                      </a:r>
                      <a:endParaRPr lang="zh-TW" altLang="en-US" sz="1200" b="1" dirty="0">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SEC</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83.5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56.4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28.5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23.6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46.5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70.6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58.5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71.3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23.2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54.0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28.0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68.1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62.1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70.0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55.0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38.4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58.0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39.9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38.4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48.3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51.7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FCL</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85.7</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58.8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30.5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24.7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44.7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74.8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22.9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27.5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71.3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72.4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37.0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60.4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42.8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40.6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53.7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TP-BM</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83.4</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26.4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18.2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49.5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66.5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r>
                        <a:rPr lang="en-US" altLang="zh-TW" sz="1200" dirty="0" smtClean="0">
                          <a:solidFill>
                            <a:schemeClr val="bg1"/>
                          </a:solidFill>
                          <a:latin typeface="Times New Roman" panose="02020603050405020304" pitchFamily="18" charset="0"/>
                          <a:cs typeface="Times New Roman" panose="02020603050405020304" pitchFamily="18" charset="0"/>
                        </a:rPr>
                        <a:t>63.8</a:t>
                      </a:r>
                      <a:endParaRPr lang="zh-TW" altLang="en-US" sz="120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19.0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56.6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35.7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69.3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61.3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71.7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69.2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39.1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66.3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44.8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35.9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45.5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53.8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AE-PSL</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55.7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26720">
                <a:tc>
                  <a:txBody>
                    <a:bodyPr/>
                    <a:lstStyle/>
                    <a:p>
                      <a:pPr algn="ctr"/>
                      <a:r>
                        <a:rPr lang="en-US" altLang="zh-TW" sz="1100" b="0" dirty="0" smtClean="0">
                          <a:solidFill>
                            <a:srgbClr val="FF0000"/>
                          </a:solidFill>
                          <a:latin typeface="Times New Roman" panose="02020603050405020304" pitchFamily="18" charset="0"/>
                          <a:cs typeface="Times New Roman" panose="02020603050405020304" pitchFamily="18" charset="0"/>
                        </a:rPr>
                        <a:t>Ours+</a:t>
                      </a:r>
                    </a:p>
                    <a:p>
                      <a:pPr algn="ctr"/>
                      <a:r>
                        <a:rPr lang="en-US" altLang="zh-TW" sz="1100" b="0" dirty="0" smtClean="0">
                          <a:solidFill>
                            <a:srgbClr val="FF0000"/>
                          </a:solidFill>
                          <a:latin typeface="Times New Roman" panose="02020603050405020304" pitchFamily="18" charset="0"/>
                          <a:cs typeface="Times New Roman" panose="02020603050405020304" pitchFamily="18" charset="0"/>
                        </a:rPr>
                        <a:t>CRF</a:t>
                      </a:r>
                      <a:endParaRPr lang="zh-TW" altLang="en-US" sz="11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rgbClr val="FF0000"/>
                          </a:solidFill>
                          <a:latin typeface="Times New Roman" panose="02020603050405020304" pitchFamily="18" charset="0"/>
                          <a:cs typeface="Times New Roman" panose="02020603050405020304" pitchFamily="18" charset="0"/>
                        </a:rPr>
                        <a:t>86.6</a:t>
                      </a:r>
                      <a:endParaRPr lang="zh-TW" altLang="en-US" sz="11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72.0</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30.6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68.0</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44.8</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46.2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73.4</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56.6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73.0</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18.9</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63.3</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32.0</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70.1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72.2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68.2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56.1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34.5</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67.5</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29.6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60.2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43.6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55.6</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r>
            </a:tbl>
          </a:graphicData>
        </a:graphic>
      </p:graphicFrame>
      <p:sp>
        <p:nvSpPr>
          <p:cNvPr id="5" name="文本框 12"/>
          <p:cNvSpPr txBox="1"/>
          <p:nvPr/>
        </p:nvSpPr>
        <p:spPr>
          <a:xfrm>
            <a:off x="783073" y="5181094"/>
            <a:ext cx="10866675" cy="400110"/>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Average precision (in %) of weakly supervised methods on PASCAL VOC 2012 segmentation test set.</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3925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11570177" cy="11256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Experimental Results  II: Weakly Supervised Object Segmentation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5" name="文本框 12"/>
          <p:cNvSpPr txBox="1"/>
          <p:nvPr/>
        </p:nvSpPr>
        <p:spPr>
          <a:xfrm>
            <a:off x="1846763" y="5759592"/>
            <a:ext cx="9191351" cy="400110"/>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The detection and semantic segmentation results on PASCAL VOC 2012 test set.</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pic>
        <p:nvPicPr>
          <p:cNvPr id="7"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549" y="1831601"/>
            <a:ext cx="1491574" cy="1873842"/>
          </a:xfrm>
          <a:prstGeom prst="rect">
            <a:avLst/>
          </a:prstGeom>
        </p:spPr>
      </p:pic>
      <p:grpSp>
        <p:nvGrpSpPr>
          <p:cNvPr id="8" name="组合 15"/>
          <p:cNvGrpSpPr>
            <a:grpSpLocks noChangeAspect="1"/>
          </p:cNvGrpSpPr>
          <p:nvPr/>
        </p:nvGrpSpPr>
        <p:grpSpPr>
          <a:xfrm>
            <a:off x="107433" y="1825763"/>
            <a:ext cx="1489768" cy="1871567"/>
            <a:chOff x="811719" y="546099"/>
            <a:chExt cx="1121954" cy="1409489"/>
          </a:xfrm>
        </p:grpSpPr>
        <p:pic>
          <p:nvPicPr>
            <p:cNvPr id="9"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719" y="546099"/>
              <a:ext cx="1121954" cy="1409489"/>
            </a:xfrm>
            <a:prstGeom prst="rect">
              <a:avLst/>
            </a:prstGeom>
          </p:spPr>
        </p:pic>
        <p:sp>
          <p:nvSpPr>
            <p:cNvPr id="10" name="文本框 11"/>
            <p:cNvSpPr txBox="1"/>
            <p:nvPr/>
          </p:nvSpPr>
          <p:spPr>
            <a:xfrm>
              <a:off x="1413018" y="679273"/>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0.978</a:t>
              </a:r>
              <a:endParaRPr lang="zh-CN" altLang="en-US" sz="800" dirty="0">
                <a:latin typeface="Adobe Gothic Std B" panose="020B0800000000000000" pitchFamily="34" charset="-128"/>
                <a:cs typeface="Times New Roman" panose="02020603050405020304" pitchFamily="18" charset="0"/>
              </a:endParaRPr>
            </a:p>
          </p:txBody>
        </p:sp>
        <p:sp>
          <p:nvSpPr>
            <p:cNvPr id="11" name="文本框 12"/>
            <p:cNvSpPr txBox="1"/>
            <p:nvPr/>
          </p:nvSpPr>
          <p:spPr>
            <a:xfrm>
              <a:off x="1089499" y="679273"/>
              <a:ext cx="768486" cy="1206230"/>
            </a:xfrm>
            <a:prstGeom prst="rect">
              <a:avLst/>
            </a:prstGeom>
            <a:noFill/>
            <a:ln w="19050">
              <a:solidFill>
                <a:srgbClr val="00B050"/>
              </a:solidFill>
            </a:ln>
          </p:spPr>
          <p:txBody>
            <a:bodyPr wrap="square" rtlCol="0">
              <a:spAutoFit/>
            </a:bodyPr>
            <a:lstStyle/>
            <a:p>
              <a:endParaRPr lang="zh-CN" altLang="en-US" dirty="0"/>
            </a:p>
          </p:txBody>
        </p:sp>
        <p:sp>
          <p:nvSpPr>
            <p:cNvPr id="12" name="文本框 13"/>
            <p:cNvSpPr txBox="1"/>
            <p:nvPr/>
          </p:nvSpPr>
          <p:spPr>
            <a:xfrm>
              <a:off x="1043365" y="1035399"/>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0.796</a:t>
              </a:r>
              <a:endParaRPr lang="zh-CN" altLang="en-US" sz="800" dirty="0">
                <a:latin typeface="Adobe Gothic Std B" panose="020B0800000000000000" pitchFamily="34" charset="-128"/>
                <a:cs typeface="Times New Roman" panose="02020603050405020304" pitchFamily="18" charset="0"/>
              </a:endParaRPr>
            </a:p>
          </p:txBody>
        </p:sp>
        <p:sp>
          <p:nvSpPr>
            <p:cNvPr id="13" name="文本框 14"/>
            <p:cNvSpPr txBox="1"/>
            <p:nvPr/>
          </p:nvSpPr>
          <p:spPr>
            <a:xfrm>
              <a:off x="934123" y="1027891"/>
              <a:ext cx="554209" cy="781454"/>
            </a:xfrm>
            <a:prstGeom prst="rect">
              <a:avLst/>
            </a:prstGeom>
            <a:noFill/>
            <a:ln w="19050">
              <a:solidFill>
                <a:srgbClr val="FF0000"/>
              </a:solidFill>
            </a:ln>
          </p:spPr>
          <p:txBody>
            <a:bodyPr wrap="square" rtlCol="0">
              <a:spAutoFit/>
            </a:bodyPr>
            <a:lstStyle/>
            <a:p>
              <a:endParaRPr lang="zh-CN" altLang="en-US" dirty="0"/>
            </a:p>
          </p:txBody>
        </p:sp>
      </p:grpSp>
      <p:pic>
        <p:nvPicPr>
          <p:cNvPr id="14"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2042" y="1825763"/>
            <a:ext cx="1491574" cy="1871567"/>
          </a:xfrm>
          <a:prstGeom prst="rect">
            <a:avLst/>
          </a:prstGeom>
        </p:spPr>
      </p:pic>
      <p:grpSp>
        <p:nvGrpSpPr>
          <p:cNvPr id="15" name="组合 24"/>
          <p:cNvGrpSpPr>
            <a:grpSpLocks noChangeAspect="1"/>
          </p:cNvGrpSpPr>
          <p:nvPr/>
        </p:nvGrpSpPr>
        <p:grpSpPr>
          <a:xfrm>
            <a:off x="3084078" y="1824376"/>
            <a:ext cx="1489768" cy="1871567"/>
            <a:chOff x="3584498" y="3522761"/>
            <a:chExt cx="1121954" cy="1409489"/>
          </a:xfrm>
        </p:grpSpPr>
        <p:pic>
          <p:nvPicPr>
            <p:cNvPr id="16"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4498" y="3522761"/>
              <a:ext cx="1121954" cy="1409489"/>
            </a:xfrm>
            <a:prstGeom prst="rect">
              <a:avLst/>
            </a:prstGeom>
          </p:spPr>
        </p:pic>
        <p:grpSp>
          <p:nvGrpSpPr>
            <p:cNvPr id="17" name="组合 23"/>
            <p:cNvGrpSpPr/>
            <p:nvPr/>
          </p:nvGrpSpPr>
          <p:grpSpPr>
            <a:xfrm>
              <a:off x="3735421" y="3793788"/>
              <a:ext cx="612843" cy="1060314"/>
              <a:chOff x="3735421" y="3793788"/>
              <a:chExt cx="612843" cy="1060314"/>
            </a:xfrm>
          </p:grpSpPr>
          <p:sp>
            <p:nvSpPr>
              <p:cNvPr id="19" name="文本框 20"/>
              <p:cNvSpPr txBox="1"/>
              <p:nvPr/>
            </p:nvSpPr>
            <p:spPr>
              <a:xfrm>
                <a:off x="3903297" y="3799489"/>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0.997</a:t>
                </a:r>
                <a:endParaRPr lang="zh-CN" altLang="en-US" sz="800" dirty="0">
                  <a:latin typeface="Adobe Gothic Std B" panose="020B0800000000000000" pitchFamily="34" charset="-128"/>
                  <a:cs typeface="Times New Roman" panose="02020603050405020304" pitchFamily="18" charset="0"/>
                </a:endParaRPr>
              </a:p>
            </p:txBody>
          </p:sp>
          <p:sp>
            <p:nvSpPr>
              <p:cNvPr id="20" name="矩形 19"/>
              <p:cNvSpPr/>
              <p:nvPr/>
            </p:nvSpPr>
            <p:spPr>
              <a:xfrm>
                <a:off x="3735421" y="3793788"/>
                <a:ext cx="612843" cy="1060314"/>
              </a:xfrm>
              <a:prstGeom prst="rect">
                <a:avLst/>
              </a:prstGeom>
              <a:noFill/>
              <a:ln w="19050">
                <a:solidFill>
                  <a:srgbClr val="44CE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1"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5824" y="1831088"/>
            <a:ext cx="1491574" cy="1874867"/>
          </a:xfrm>
          <a:prstGeom prst="rect">
            <a:avLst/>
          </a:prstGeom>
        </p:spPr>
      </p:pic>
      <p:grpSp>
        <p:nvGrpSpPr>
          <p:cNvPr id="22" name="组合 32"/>
          <p:cNvGrpSpPr>
            <a:grpSpLocks noChangeAspect="1"/>
          </p:cNvGrpSpPr>
          <p:nvPr/>
        </p:nvGrpSpPr>
        <p:grpSpPr>
          <a:xfrm>
            <a:off x="6083292" y="1825763"/>
            <a:ext cx="1489768" cy="1871567"/>
            <a:chOff x="7039286" y="4096690"/>
            <a:chExt cx="1121954" cy="1409489"/>
          </a:xfrm>
        </p:grpSpPr>
        <p:pic>
          <p:nvPicPr>
            <p:cNvPr id="23" name="图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39286" y="4096690"/>
              <a:ext cx="1121954" cy="1409489"/>
            </a:xfrm>
            <a:prstGeom prst="rect">
              <a:avLst/>
            </a:prstGeom>
          </p:spPr>
        </p:pic>
        <p:grpSp>
          <p:nvGrpSpPr>
            <p:cNvPr id="24" name="组合 31"/>
            <p:cNvGrpSpPr/>
            <p:nvPr/>
          </p:nvGrpSpPr>
          <p:grpSpPr>
            <a:xfrm>
              <a:off x="7130375" y="4484450"/>
              <a:ext cx="719846" cy="797670"/>
              <a:chOff x="7130375" y="4484450"/>
              <a:chExt cx="719846" cy="797670"/>
            </a:xfrm>
          </p:grpSpPr>
          <p:sp>
            <p:nvSpPr>
              <p:cNvPr id="25" name="文本框 29"/>
              <p:cNvSpPr txBox="1"/>
              <p:nvPr/>
            </p:nvSpPr>
            <p:spPr>
              <a:xfrm>
                <a:off x="7387180" y="4484450"/>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0.979</a:t>
                </a:r>
                <a:endParaRPr lang="zh-CN" altLang="en-US" sz="800" dirty="0">
                  <a:latin typeface="Adobe Gothic Std B" panose="020B0800000000000000" pitchFamily="34" charset="-128"/>
                  <a:cs typeface="Times New Roman" panose="02020603050405020304" pitchFamily="18" charset="0"/>
                </a:endParaRPr>
              </a:p>
            </p:txBody>
          </p:sp>
          <p:sp>
            <p:nvSpPr>
              <p:cNvPr id="26" name="矩形 25"/>
              <p:cNvSpPr/>
              <p:nvPr/>
            </p:nvSpPr>
            <p:spPr>
              <a:xfrm>
                <a:off x="7130375" y="4484450"/>
                <a:ext cx="719846" cy="797670"/>
              </a:xfrm>
              <a:prstGeom prst="rect">
                <a:avLst/>
              </a:prstGeom>
              <a:noFill/>
              <a:ln w="19050">
                <a:solidFill>
                  <a:srgbClr val="8D4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7"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65013" y="1832739"/>
            <a:ext cx="1491574" cy="1871567"/>
          </a:xfrm>
          <a:prstGeom prst="rect">
            <a:avLst/>
          </a:prstGeom>
        </p:spPr>
      </p:pic>
      <p:grpSp>
        <p:nvGrpSpPr>
          <p:cNvPr id="28" name="组合 39"/>
          <p:cNvGrpSpPr>
            <a:grpSpLocks noChangeAspect="1"/>
          </p:cNvGrpSpPr>
          <p:nvPr/>
        </p:nvGrpSpPr>
        <p:grpSpPr>
          <a:xfrm>
            <a:off x="9083464" y="1832739"/>
            <a:ext cx="1491574" cy="1871567"/>
            <a:chOff x="10802795" y="2261169"/>
            <a:chExt cx="1123317" cy="1409489"/>
          </a:xfrm>
        </p:grpSpPr>
        <p:pic>
          <p:nvPicPr>
            <p:cNvPr id="29" name="图片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02795" y="2261169"/>
              <a:ext cx="1123317" cy="1409489"/>
            </a:xfrm>
            <a:prstGeom prst="rect">
              <a:avLst/>
            </a:prstGeom>
          </p:spPr>
        </p:pic>
        <p:grpSp>
          <p:nvGrpSpPr>
            <p:cNvPr id="30" name="组合 38"/>
            <p:cNvGrpSpPr/>
            <p:nvPr/>
          </p:nvGrpSpPr>
          <p:grpSpPr>
            <a:xfrm>
              <a:off x="10875523" y="2461097"/>
              <a:ext cx="690664" cy="1209560"/>
              <a:chOff x="10875523" y="2461097"/>
              <a:chExt cx="690664" cy="1209560"/>
            </a:xfrm>
          </p:grpSpPr>
          <p:sp>
            <p:nvSpPr>
              <p:cNvPr id="31" name="文本框 36"/>
              <p:cNvSpPr txBox="1"/>
              <p:nvPr/>
            </p:nvSpPr>
            <p:spPr>
              <a:xfrm>
                <a:off x="11121220" y="2461097"/>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0.771</a:t>
                </a:r>
                <a:endParaRPr lang="zh-CN" altLang="en-US" sz="800" dirty="0">
                  <a:latin typeface="Adobe Gothic Std B" panose="020B0800000000000000" pitchFamily="34" charset="-128"/>
                  <a:cs typeface="Times New Roman" panose="02020603050405020304" pitchFamily="18" charset="0"/>
                </a:endParaRPr>
              </a:p>
            </p:txBody>
          </p:sp>
          <p:sp>
            <p:nvSpPr>
              <p:cNvPr id="32" name="矩形 31"/>
              <p:cNvSpPr/>
              <p:nvPr/>
            </p:nvSpPr>
            <p:spPr>
              <a:xfrm>
                <a:off x="10875523" y="2461098"/>
                <a:ext cx="690664" cy="1209559"/>
              </a:xfrm>
              <a:prstGeom prst="rect">
                <a:avLst/>
              </a:prstGeom>
              <a:noFill/>
              <a:ln w="19050">
                <a:solidFill>
                  <a:srgbClr val="FF0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3" name="图片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4127" y="3796096"/>
            <a:ext cx="1489768" cy="1878876"/>
          </a:xfrm>
          <a:prstGeom prst="rect">
            <a:avLst/>
          </a:prstGeom>
        </p:spPr>
      </p:pic>
      <p:pic>
        <p:nvPicPr>
          <p:cNvPr id="34" name="图片 4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00135" y="3785368"/>
            <a:ext cx="1491574" cy="1878876"/>
          </a:xfrm>
          <a:prstGeom prst="rect">
            <a:avLst/>
          </a:prstGeom>
        </p:spPr>
      </p:pic>
      <p:pic>
        <p:nvPicPr>
          <p:cNvPr id="35" name="图片 4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4851" y="3804358"/>
            <a:ext cx="1491574" cy="1888918"/>
          </a:xfrm>
          <a:prstGeom prst="rect">
            <a:avLst/>
          </a:prstGeom>
        </p:spPr>
      </p:pic>
      <p:grpSp>
        <p:nvGrpSpPr>
          <p:cNvPr id="36" name="组合 62"/>
          <p:cNvGrpSpPr>
            <a:grpSpLocks noChangeAspect="1"/>
          </p:cNvGrpSpPr>
          <p:nvPr/>
        </p:nvGrpSpPr>
        <p:grpSpPr>
          <a:xfrm>
            <a:off x="90139" y="3785366"/>
            <a:ext cx="1491574" cy="1878878"/>
            <a:chOff x="1877438" y="4022575"/>
            <a:chExt cx="1123317" cy="1414992"/>
          </a:xfrm>
        </p:grpSpPr>
        <p:pic>
          <p:nvPicPr>
            <p:cNvPr id="37" name="图片 4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77438" y="4022575"/>
              <a:ext cx="1123317" cy="1414992"/>
            </a:xfrm>
            <a:prstGeom prst="rect">
              <a:avLst/>
            </a:prstGeom>
          </p:spPr>
        </p:pic>
        <p:sp>
          <p:nvSpPr>
            <p:cNvPr id="38" name="文本框 52"/>
            <p:cNvSpPr txBox="1"/>
            <p:nvPr/>
          </p:nvSpPr>
          <p:spPr>
            <a:xfrm>
              <a:off x="2473143" y="4035641"/>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0.953</a:t>
              </a:r>
              <a:endParaRPr lang="zh-CN" altLang="en-US" sz="800" dirty="0">
                <a:latin typeface="Adobe Gothic Std B" panose="020B0800000000000000" pitchFamily="34" charset="-128"/>
                <a:cs typeface="Times New Roman" panose="02020603050405020304" pitchFamily="18" charset="0"/>
              </a:endParaRPr>
            </a:p>
          </p:txBody>
        </p:sp>
        <p:sp>
          <p:nvSpPr>
            <p:cNvPr id="39" name="矩形 38"/>
            <p:cNvSpPr/>
            <p:nvPr/>
          </p:nvSpPr>
          <p:spPr>
            <a:xfrm>
              <a:off x="2138599" y="4035641"/>
              <a:ext cx="789427" cy="5071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60"/>
            <p:cNvSpPr txBox="1"/>
            <p:nvPr/>
          </p:nvSpPr>
          <p:spPr>
            <a:xfrm>
              <a:off x="2551153" y="4381921"/>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0.996</a:t>
              </a:r>
              <a:endParaRPr lang="zh-CN" altLang="en-US" sz="800" dirty="0">
                <a:latin typeface="Adobe Gothic Std B" panose="020B0800000000000000" pitchFamily="34" charset="-128"/>
                <a:cs typeface="Times New Roman" panose="02020603050405020304" pitchFamily="18" charset="0"/>
              </a:endParaRPr>
            </a:p>
          </p:txBody>
        </p:sp>
        <p:sp>
          <p:nvSpPr>
            <p:cNvPr id="41" name="矩形 40"/>
            <p:cNvSpPr/>
            <p:nvPr/>
          </p:nvSpPr>
          <p:spPr>
            <a:xfrm>
              <a:off x="1945532" y="4377252"/>
              <a:ext cx="1055223" cy="1060314"/>
            </a:xfrm>
            <a:prstGeom prst="rect">
              <a:avLst/>
            </a:prstGeom>
            <a:noFill/>
            <a:ln w="19050">
              <a:solidFill>
                <a:srgbClr val="FF0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群組 1"/>
          <p:cNvGrpSpPr/>
          <p:nvPr/>
        </p:nvGrpSpPr>
        <p:grpSpPr>
          <a:xfrm>
            <a:off x="3087123" y="3796096"/>
            <a:ext cx="1491574" cy="1878876"/>
            <a:chOff x="3543637" y="3606837"/>
            <a:chExt cx="1491574" cy="1878876"/>
          </a:xfrm>
        </p:grpSpPr>
        <p:grpSp>
          <p:nvGrpSpPr>
            <p:cNvPr id="42" name="组合 72"/>
            <p:cNvGrpSpPr>
              <a:grpSpLocks noChangeAspect="1"/>
            </p:cNvGrpSpPr>
            <p:nvPr/>
          </p:nvGrpSpPr>
          <p:grpSpPr>
            <a:xfrm>
              <a:off x="3543637" y="3606837"/>
              <a:ext cx="1491574" cy="1878876"/>
              <a:chOff x="21648" y="5374522"/>
              <a:chExt cx="1123317" cy="1414991"/>
            </a:xfrm>
          </p:grpSpPr>
          <p:pic>
            <p:nvPicPr>
              <p:cNvPr id="43" name="图片 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48" y="5374522"/>
                <a:ext cx="1123317" cy="1414991"/>
              </a:xfrm>
              <a:prstGeom prst="rect">
                <a:avLst/>
              </a:prstGeom>
            </p:spPr>
          </p:pic>
          <p:sp>
            <p:nvSpPr>
              <p:cNvPr id="44" name="矩形 43"/>
              <p:cNvSpPr/>
              <p:nvPr/>
            </p:nvSpPr>
            <p:spPr>
              <a:xfrm>
                <a:off x="52083" y="6157608"/>
                <a:ext cx="268930" cy="303216"/>
              </a:xfrm>
              <a:prstGeom prst="rect">
                <a:avLst/>
              </a:prstGeom>
              <a:noFill/>
              <a:ln w="19050">
                <a:solidFill>
                  <a:srgbClr val="44CE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a:spLocks noChangeAspect="1"/>
            </p:cNvSpPr>
            <p:nvPr/>
          </p:nvSpPr>
          <p:spPr>
            <a:xfrm>
              <a:off x="3770938" y="3799176"/>
              <a:ext cx="759394" cy="1368070"/>
            </a:xfrm>
            <a:prstGeom prst="rect">
              <a:avLst/>
            </a:prstGeom>
            <a:noFill/>
            <a:ln w="19050">
              <a:solidFill>
                <a:srgbClr val="EAFF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a:spLocks noChangeAspect="1"/>
            </p:cNvSpPr>
            <p:nvPr/>
          </p:nvSpPr>
          <p:spPr>
            <a:xfrm>
              <a:off x="3546299" y="4265277"/>
              <a:ext cx="214966" cy="7491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76"/>
            <p:cNvSpPr txBox="1">
              <a:spLocks noChangeAspect="1"/>
            </p:cNvSpPr>
            <p:nvPr/>
          </p:nvSpPr>
          <p:spPr>
            <a:xfrm>
              <a:off x="3548449" y="4617354"/>
              <a:ext cx="590845" cy="286070"/>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0.484</a:t>
              </a:r>
              <a:endParaRPr lang="zh-CN" altLang="en-US" sz="800" dirty="0">
                <a:latin typeface="Adobe Gothic Std B" panose="020B0800000000000000" pitchFamily="34" charset="-128"/>
                <a:cs typeface="Times New Roman" panose="02020603050405020304" pitchFamily="18" charset="0"/>
              </a:endParaRPr>
            </a:p>
          </p:txBody>
        </p:sp>
        <p:sp>
          <p:nvSpPr>
            <p:cNvPr id="48" name="文本框 77"/>
            <p:cNvSpPr txBox="1">
              <a:spLocks noChangeAspect="1"/>
            </p:cNvSpPr>
            <p:nvPr/>
          </p:nvSpPr>
          <p:spPr>
            <a:xfrm>
              <a:off x="3572885" y="4164943"/>
              <a:ext cx="590845" cy="286070"/>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0.453</a:t>
              </a:r>
              <a:endParaRPr lang="zh-CN" altLang="en-US" sz="800" dirty="0">
                <a:latin typeface="Adobe Gothic Std B" panose="020B0800000000000000" pitchFamily="34" charset="-128"/>
                <a:cs typeface="Times New Roman" panose="02020603050405020304" pitchFamily="18" charset="0"/>
              </a:endParaRPr>
            </a:p>
          </p:txBody>
        </p:sp>
        <p:sp>
          <p:nvSpPr>
            <p:cNvPr id="49" name="文本框 78"/>
            <p:cNvSpPr txBox="1">
              <a:spLocks noChangeAspect="1"/>
            </p:cNvSpPr>
            <p:nvPr/>
          </p:nvSpPr>
          <p:spPr>
            <a:xfrm>
              <a:off x="3897875" y="3789645"/>
              <a:ext cx="590845" cy="286070"/>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0.994</a:t>
              </a:r>
              <a:endParaRPr lang="zh-CN" altLang="en-US" sz="800" dirty="0">
                <a:latin typeface="Adobe Gothic Std B" panose="020B0800000000000000" pitchFamily="34" charset="-128"/>
                <a:cs typeface="Times New Roman" panose="02020603050405020304" pitchFamily="18" charset="0"/>
              </a:endParaRPr>
            </a:p>
          </p:txBody>
        </p:sp>
      </p:grpSp>
      <p:grpSp>
        <p:nvGrpSpPr>
          <p:cNvPr id="50" name="组合 84"/>
          <p:cNvGrpSpPr>
            <a:grpSpLocks noChangeAspect="1"/>
          </p:cNvGrpSpPr>
          <p:nvPr/>
        </p:nvGrpSpPr>
        <p:grpSpPr>
          <a:xfrm>
            <a:off x="6074452" y="3811666"/>
            <a:ext cx="1510155" cy="1878876"/>
            <a:chOff x="74018" y="4353315"/>
            <a:chExt cx="1137310" cy="1414991"/>
          </a:xfrm>
        </p:grpSpPr>
        <p:grpSp>
          <p:nvGrpSpPr>
            <p:cNvPr id="51" name="组合 83"/>
            <p:cNvGrpSpPr/>
            <p:nvPr/>
          </p:nvGrpSpPr>
          <p:grpSpPr>
            <a:xfrm>
              <a:off x="74018" y="4353315"/>
              <a:ext cx="1137310" cy="1414991"/>
              <a:chOff x="74018" y="4353315"/>
              <a:chExt cx="1137310" cy="1414991"/>
            </a:xfrm>
          </p:grpSpPr>
          <p:pic>
            <p:nvPicPr>
              <p:cNvPr id="53" name="图片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4018" y="4353315"/>
                <a:ext cx="1137310" cy="1414991"/>
              </a:xfrm>
              <a:prstGeom prst="rect">
                <a:avLst/>
              </a:prstGeom>
            </p:spPr>
          </p:pic>
          <p:sp>
            <p:nvSpPr>
              <p:cNvPr id="54" name="文本框 81"/>
              <p:cNvSpPr txBox="1"/>
              <p:nvPr/>
            </p:nvSpPr>
            <p:spPr>
              <a:xfrm>
                <a:off x="507533" y="4366382"/>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0.990</a:t>
                </a:r>
                <a:endParaRPr lang="zh-CN" altLang="en-US" sz="800" dirty="0">
                  <a:latin typeface="Adobe Gothic Std B" panose="020B0800000000000000" pitchFamily="34" charset="-128"/>
                  <a:cs typeface="Times New Roman" panose="02020603050405020304" pitchFamily="18" charset="0"/>
                </a:endParaRPr>
              </a:p>
            </p:txBody>
          </p:sp>
        </p:grpSp>
        <p:sp>
          <p:nvSpPr>
            <p:cNvPr id="52" name="矩形 51"/>
            <p:cNvSpPr/>
            <p:nvPr/>
          </p:nvSpPr>
          <p:spPr>
            <a:xfrm>
              <a:off x="161926" y="4366382"/>
              <a:ext cx="790574" cy="1401924"/>
            </a:xfrm>
            <a:prstGeom prst="rect">
              <a:avLst/>
            </a:prstGeom>
            <a:noFill/>
            <a:ln w="19050">
              <a:solidFill>
                <a:srgbClr val="CA69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93"/>
          <p:cNvGrpSpPr>
            <a:grpSpLocks noChangeAspect="1"/>
          </p:cNvGrpSpPr>
          <p:nvPr/>
        </p:nvGrpSpPr>
        <p:grpSpPr>
          <a:xfrm>
            <a:off x="9083464" y="3797715"/>
            <a:ext cx="1491574" cy="1892827"/>
            <a:chOff x="145602" y="4331841"/>
            <a:chExt cx="1123317" cy="1422945"/>
          </a:xfrm>
        </p:grpSpPr>
        <p:pic>
          <p:nvPicPr>
            <p:cNvPr id="56" name="图片 8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5602" y="4331841"/>
              <a:ext cx="1123317" cy="1422945"/>
            </a:xfrm>
            <a:prstGeom prst="rect">
              <a:avLst/>
            </a:prstGeom>
          </p:spPr>
        </p:pic>
        <p:grpSp>
          <p:nvGrpSpPr>
            <p:cNvPr id="57" name="组合 92"/>
            <p:cNvGrpSpPr/>
            <p:nvPr/>
          </p:nvGrpSpPr>
          <p:grpSpPr>
            <a:xfrm>
              <a:off x="145602" y="4486275"/>
              <a:ext cx="868079" cy="1268510"/>
              <a:chOff x="145602" y="4486275"/>
              <a:chExt cx="868079" cy="1268510"/>
            </a:xfrm>
          </p:grpSpPr>
          <p:sp>
            <p:nvSpPr>
              <p:cNvPr id="58" name="文本框 88"/>
              <p:cNvSpPr txBox="1"/>
              <p:nvPr/>
            </p:nvSpPr>
            <p:spPr>
              <a:xfrm>
                <a:off x="381347" y="4486275"/>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0.945</a:t>
                </a:r>
                <a:endParaRPr lang="zh-CN" altLang="en-US" sz="800" dirty="0">
                  <a:latin typeface="Adobe Gothic Std B" panose="020B0800000000000000" pitchFamily="34" charset="-128"/>
                  <a:cs typeface="Times New Roman" panose="02020603050405020304" pitchFamily="18" charset="0"/>
                </a:endParaRPr>
              </a:p>
            </p:txBody>
          </p:sp>
          <p:sp>
            <p:nvSpPr>
              <p:cNvPr id="59" name="矩形 58"/>
              <p:cNvSpPr/>
              <p:nvPr/>
            </p:nvSpPr>
            <p:spPr>
              <a:xfrm>
                <a:off x="145602" y="4486276"/>
                <a:ext cx="683073" cy="1268509"/>
              </a:xfrm>
              <a:prstGeom prst="rect">
                <a:avLst/>
              </a:prstGeom>
              <a:noFill/>
              <a:ln w="19050">
                <a:solidFill>
                  <a:srgbClr val="EDD1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90"/>
              <p:cNvSpPr txBox="1"/>
              <p:nvPr/>
            </p:nvSpPr>
            <p:spPr>
              <a:xfrm>
                <a:off x="568714" y="5443531"/>
                <a:ext cx="444967" cy="215444"/>
              </a:xfrm>
              <a:prstGeom prst="rect">
                <a:avLst/>
              </a:prstGeom>
              <a:solidFill>
                <a:srgbClr val="FFFF00"/>
              </a:solidFill>
            </p:spPr>
            <p:txBody>
              <a:bodyPr wrap="square" rtlCol="0">
                <a:spAutoFit/>
              </a:bodyPr>
              <a:lstStyle/>
              <a:p>
                <a:pPr algn="ctr"/>
                <a:r>
                  <a:rPr lang="en-US" altLang="zh-CN" sz="800" dirty="0" smtClean="0">
                    <a:latin typeface="Adobe Gothic Std B" panose="020B0800000000000000" pitchFamily="34" charset="-128"/>
                    <a:ea typeface="Adobe Gothic Std B" panose="020B0800000000000000" pitchFamily="34" charset="-128"/>
                    <a:cs typeface="Times New Roman" panose="02020603050405020304" pitchFamily="18" charset="0"/>
                  </a:rPr>
                  <a:t>0.382</a:t>
                </a:r>
                <a:endParaRPr lang="zh-CN" altLang="en-US" sz="800" dirty="0">
                  <a:latin typeface="Adobe Gothic Std B" panose="020B0800000000000000" pitchFamily="34" charset="-128"/>
                  <a:cs typeface="Times New Roman" panose="02020603050405020304" pitchFamily="18" charset="0"/>
                </a:endParaRPr>
              </a:p>
            </p:txBody>
          </p:sp>
          <p:sp>
            <p:nvSpPr>
              <p:cNvPr id="61" name="矩形 60"/>
              <p:cNvSpPr/>
              <p:nvPr/>
            </p:nvSpPr>
            <p:spPr>
              <a:xfrm>
                <a:off x="304800" y="4486276"/>
                <a:ext cx="708881" cy="1181100"/>
              </a:xfrm>
              <a:prstGeom prst="rect">
                <a:avLst/>
              </a:prstGeom>
              <a:noFill/>
              <a:ln w="19050">
                <a:solidFill>
                  <a:srgbClr val="CCA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2" name="图片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84607" y="3816317"/>
            <a:ext cx="1507702" cy="1878876"/>
          </a:xfrm>
          <a:prstGeom prst="rect">
            <a:avLst/>
          </a:prstGeom>
        </p:spPr>
      </p:pic>
    </p:spTree>
    <p:extLst>
      <p:ext uri="{BB962C8B-B14F-4D97-AF65-F5344CB8AC3E}">
        <p14:creationId xmlns:p14="http://schemas.microsoft.com/office/powerpoint/2010/main" val="26142024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11903746"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Experimental Results  III: Multi-Label Classification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grpSp>
        <p:nvGrpSpPr>
          <p:cNvPr id="213" name="群組 212"/>
          <p:cNvGrpSpPr/>
          <p:nvPr/>
        </p:nvGrpSpPr>
        <p:grpSpPr>
          <a:xfrm>
            <a:off x="781140" y="1894747"/>
            <a:ext cx="10708482" cy="3792609"/>
            <a:chOff x="100005" y="1876086"/>
            <a:chExt cx="10708482" cy="3792609"/>
          </a:xfrm>
        </p:grpSpPr>
        <p:pic>
          <p:nvPicPr>
            <p:cNvPr id="33"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05" y="3082426"/>
              <a:ext cx="2504027" cy="1674568"/>
            </a:xfrm>
            <a:prstGeom prst="rect">
              <a:avLst/>
            </a:prstGeom>
            <a:ln>
              <a:noFill/>
            </a:ln>
          </p:spPr>
        </p:pic>
        <p:grpSp>
          <p:nvGrpSpPr>
            <p:cNvPr id="212" name="群組 211"/>
            <p:cNvGrpSpPr/>
            <p:nvPr/>
          </p:nvGrpSpPr>
          <p:grpSpPr>
            <a:xfrm>
              <a:off x="250215" y="1876086"/>
              <a:ext cx="10558272" cy="3792609"/>
              <a:chOff x="250215" y="1876086"/>
              <a:chExt cx="10558272" cy="3792609"/>
            </a:xfrm>
          </p:grpSpPr>
          <p:sp>
            <p:nvSpPr>
              <p:cNvPr id="7" name="文本框 179"/>
              <p:cNvSpPr txBox="1"/>
              <p:nvPr/>
            </p:nvSpPr>
            <p:spPr>
              <a:xfrm>
                <a:off x="3388651" y="4960809"/>
                <a:ext cx="2046685" cy="707886"/>
              </a:xfrm>
              <a:prstGeom prst="rect">
                <a:avLst/>
              </a:prstGeom>
              <a:noFill/>
              <a:ln>
                <a:noFill/>
              </a:ln>
            </p:spPr>
            <p:txBody>
              <a:bodyPr wrap="square" rtlCol="0">
                <a:spAutoFit/>
              </a:bodyPr>
              <a:lstStyle/>
              <a:p>
                <a:pPr algn="ctr"/>
                <a:r>
                  <a:rPr lang="en-US" altLang="zh-CN" sz="2000" dirty="0" smtClean="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rPr>
                  <a:t>Main Net (ResNet-101)</a:t>
                </a:r>
                <a:endParaRPr lang="zh-CN" altLang="en-US" sz="1800" dirty="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endParaRPr>
              </a:p>
            </p:txBody>
          </p:sp>
          <p:cxnSp>
            <p:nvCxnSpPr>
              <p:cNvPr id="8" name="直接箭头连接符 156"/>
              <p:cNvCxnSpPr/>
              <p:nvPr/>
            </p:nvCxnSpPr>
            <p:spPr>
              <a:xfrm flipV="1">
                <a:off x="7777176" y="3158374"/>
                <a:ext cx="611031" cy="2579"/>
              </a:xfrm>
              <a:prstGeom prst="straightConnector1">
                <a:avLst/>
              </a:prstGeom>
              <a:ln w="190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 name="直接箭头连接符 69"/>
              <p:cNvCxnSpPr>
                <a:stCxn id="20" idx="3"/>
              </p:cNvCxnSpPr>
              <p:nvPr/>
            </p:nvCxnSpPr>
            <p:spPr>
              <a:xfrm flipV="1">
                <a:off x="5406856" y="3946579"/>
                <a:ext cx="143317" cy="2"/>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sp>
            <p:nvSpPr>
              <p:cNvPr id="10" name="文本框 35"/>
              <p:cNvSpPr txBox="1"/>
              <p:nvPr/>
            </p:nvSpPr>
            <p:spPr>
              <a:xfrm>
                <a:off x="2675104" y="3081895"/>
                <a:ext cx="200055" cy="1722534"/>
              </a:xfrm>
              <a:prstGeom prst="rect">
                <a:avLst/>
              </a:prstGeom>
              <a:solidFill>
                <a:srgbClr val="CCA4E3"/>
              </a:solidFill>
              <a:ln w="19050">
                <a:solidFill>
                  <a:schemeClr val="bg1"/>
                </a:solidFill>
              </a:ln>
            </p:spPr>
            <p:txBody>
              <a:bodyPr vert="eaVert" wrap="square" rtlCol="0">
                <a:spAutoFit/>
              </a:bodyPr>
              <a:lstStyle/>
              <a:p>
                <a:endParaRPr lang="zh-CN" altLang="en-US" sz="100" dirty="0">
                  <a:solidFill>
                    <a:schemeClr val="bg1"/>
                  </a:solidFill>
                </a:endParaRPr>
              </a:p>
            </p:txBody>
          </p:sp>
          <p:sp>
            <p:nvSpPr>
              <p:cNvPr id="11" name="文本框 123"/>
              <p:cNvSpPr txBox="1"/>
              <p:nvPr/>
            </p:nvSpPr>
            <p:spPr>
              <a:xfrm>
                <a:off x="3095613" y="3526348"/>
                <a:ext cx="200055" cy="840776"/>
              </a:xfrm>
              <a:prstGeom prst="rect">
                <a:avLst/>
              </a:prstGeom>
              <a:solidFill>
                <a:schemeClr val="bg1"/>
              </a:solidFill>
              <a:ln w="19050">
                <a:solidFill>
                  <a:schemeClr val="bg1"/>
                </a:solidFill>
              </a:ln>
            </p:spPr>
            <p:txBody>
              <a:bodyPr vert="eaVert" wrap="square" rtlCol="0">
                <a:spAutoFit/>
              </a:bodyPr>
              <a:lstStyle/>
              <a:p>
                <a:endParaRPr lang="zh-CN" altLang="en-US" sz="100" dirty="0">
                  <a:solidFill>
                    <a:schemeClr val="bg1"/>
                  </a:solidFill>
                </a:endParaRPr>
              </a:p>
            </p:txBody>
          </p:sp>
          <p:sp>
            <p:nvSpPr>
              <p:cNvPr id="12" name="文本框 124"/>
              <p:cNvSpPr txBox="1"/>
              <p:nvPr/>
            </p:nvSpPr>
            <p:spPr>
              <a:xfrm>
                <a:off x="3520432" y="3526348"/>
                <a:ext cx="200055" cy="840776"/>
              </a:xfrm>
              <a:prstGeom prst="rect">
                <a:avLst/>
              </a:prstGeom>
              <a:solidFill>
                <a:schemeClr val="bg1"/>
              </a:solidFill>
              <a:ln w="19050">
                <a:solidFill>
                  <a:schemeClr val="bg1"/>
                </a:solidFill>
              </a:ln>
            </p:spPr>
            <p:txBody>
              <a:bodyPr vert="eaVert" wrap="square" rtlCol="0">
                <a:spAutoFit/>
              </a:bodyPr>
              <a:lstStyle/>
              <a:p>
                <a:endParaRPr lang="zh-CN" altLang="en-US" sz="100" dirty="0">
                  <a:solidFill>
                    <a:schemeClr val="bg1"/>
                  </a:solidFill>
                </a:endParaRPr>
              </a:p>
            </p:txBody>
          </p:sp>
          <p:cxnSp>
            <p:nvCxnSpPr>
              <p:cNvPr id="14" name="直接箭头连接符 38"/>
              <p:cNvCxnSpPr>
                <a:stCxn id="10" idx="3"/>
                <a:endCxn id="11" idx="1"/>
              </p:cNvCxnSpPr>
              <p:nvPr/>
            </p:nvCxnSpPr>
            <p:spPr>
              <a:xfrm>
                <a:off x="2875159" y="3943162"/>
                <a:ext cx="220454" cy="3574"/>
              </a:xfrm>
              <a:prstGeom prst="straightConnector1">
                <a:avLst/>
              </a:prstGeom>
              <a:ln w="31750">
                <a:solidFill>
                  <a:schemeClr val="bg1"/>
                </a:solidFill>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接箭头连接符 53"/>
              <p:cNvCxnSpPr>
                <a:stCxn id="11" idx="3"/>
                <a:endCxn id="12" idx="1"/>
              </p:cNvCxnSpPr>
              <p:nvPr/>
            </p:nvCxnSpPr>
            <p:spPr>
              <a:xfrm>
                <a:off x="3295668" y="3946736"/>
                <a:ext cx="224764" cy="0"/>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sp>
            <p:nvSpPr>
              <p:cNvPr id="16" name="文本框 131"/>
              <p:cNvSpPr txBox="1"/>
              <p:nvPr/>
            </p:nvSpPr>
            <p:spPr>
              <a:xfrm>
                <a:off x="3951126" y="3634222"/>
                <a:ext cx="200055" cy="617880"/>
              </a:xfrm>
              <a:prstGeom prst="rect">
                <a:avLst/>
              </a:prstGeom>
              <a:solidFill>
                <a:srgbClr val="00B0F0"/>
              </a:solidFill>
              <a:ln w="19050">
                <a:solidFill>
                  <a:schemeClr val="bg1"/>
                </a:solidFill>
              </a:ln>
            </p:spPr>
            <p:txBody>
              <a:bodyPr vert="eaVert" wrap="square" rtlCol="0">
                <a:spAutoFit/>
              </a:bodyPr>
              <a:lstStyle/>
              <a:p>
                <a:endParaRPr lang="zh-CN" altLang="en-US" sz="100" dirty="0">
                  <a:solidFill>
                    <a:schemeClr val="bg1"/>
                  </a:solidFill>
                </a:endParaRPr>
              </a:p>
            </p:txBody>
          </p:sp>
          <p:sp>
            <p:nvSpPr>
              <p:cNvPr id="17" name="文本框 132"/>
              <p:cNvSpPr txBox="1"/>
              <p:nvPr/>
            </p:nvSpPr>
            <p:spPr>
              <a:xfrm>
                <a:off x="4376255" y="3634222"/>
                <a:ext cx="200055" cy="617880"/>
              </a:xfrm>
              <a:prstGeom prst="rect">
                <a:avLst/>
              </a:prstGeom>
              <a:solidFill>
                <a:srgbClr val="00B0F0"/>
              </a:solidFill>
              <a:ln w="19050">
                <a:solidFill>
                  <a:schemeClr val="bg1"/>
                </a:solidFill>
              </a:ln>
            </p:spPr>
            <p:txBody>
              <a:bodyPr vert="eaVert" wrap="square" rtlCol="0">
                <a:spAutoFit/>
              </a:bodyPr>
              <a:lstStyle/>
              <a:p>
                <a:endParaRPr lang="zh-CN" altLang="en-US" sz="100" dirty="0">
                  <a:solidFill>
                    <a:schemeClr val="bg1"/>
                  </a:solidFill>
                </a:endParaRPr>
              </a:p>
            </p:txBody>
          </p:sp>
          <p:sp>
            <p:nvSpPr>
              <p:cNvPr id="19" name="文本框 133"/>
              <p:cNvSpPr txBox="1"/>
              <p:nvPr/>
            </p:nvSpPr>
            <p:spPr>
              <a:xfrm>
                <a:off x="4804037" y="3701498"/>
                <a:ext cx="200055" cy="483327"/>
              </a:xfrm>
              <a:prstGeom prst="rect">
                <a:avLst/>
              </a:prstGeom>
              <a:solidFill>
                <a:srgbClr val="EEDEB0"/>
              </a:solidFill>
              <a:ln w="19050">
                <a:solidFill>
                  <a:schemeClr val="bg1"/>
                </a:solidFill>
              </a:ln>
            </p:spPr>
            <p:txBody>
              <a:bodyPr vert="eaVert" wrap="square" rtlCol="0">
                <a:spAutoFit/>
              </a:bodyPr>
              <a:lstStyle/>
              <a:p>
                <a:endParaRPr lang="zh-CN" altLang="en-US" sz="100" dirty="0">
                  <a:solidFill>
                    <a:schemeClr val="bg1"/>
                  </a:solidFill>
                </a:endParaRPr>
              </a:p>
            </p:txBody>
          </p:sp>
          <p:sp>
            <p:nvSpPr>
              <p:cNvPr id="20" name="文本框 134"/>
              <p:cNvSpPr txBox="1"/>
              <p:nvPr/>
            </p:nvSpPr>
            <p:spPr>
              <a:xfrm>
                <a:off x="5206801" y="3704917"/>
                <a:ext cx="200055" cy="483327"/>
              </a:xfrm>
              <a:prstGeom prst="rect">
                <a:avLst/>
              </a:prstGeom>
              <a:solidFill>
                <a:srgbClr val="EEDEB0"/>
              </a:solidFill>
              <a:ln w="19050">
                <a:solidFill>
                  <a:schemeClr val="bg1"/>
                </a:solidFill>
              </a:ln>
            </p:spPr>
            <p:txBody>
              <a:bodyPr vert="eaVert" wrap="square" rtlCol="0">
                <a:spAutoFit/>
              </a:bodyPr>
              <a:lstStyle/>
              <a:p>
                <a:endParaRPr lang="zh-CN" altLang="en-US" sz="100" dirty="0">
                  <a:solidFill>
                    <a:schemeClr val="bg1"/>
                  </a:solidFill>
                </a:endParaRPr>
              </a:p>
            </p:txBody>
          </p:sp>
          <p:cxnSp>
            <p:nvCxnSpPr>
              <p:cNvPr id="21" name="直接箭头连接符 56"/>
              <p:cNvCxnSpPr>
                <a:stCxn id="12" idx="3"/>
                <a:endCxn id="16" idx="1"/>
              </p:cNvCxnSpPr>
              <p:nvPr/>
            </p:nvCxnSpPr>
            <p:spPr>
              <a:xfrm flipV="1">
                <a:off x="3720487" y="3943162"/>
                <a:ext cx="230639" cy="3574"/>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2" name="直接箭头连接符 60"/>
              <p:cNvCxnSpPr>
                <a:stCxn id="16" idx="3"/>
                <a:endCxn id="17" idx="1"/>
              </p:cNvCxnSpPr>
              <p:nvPr/>
            </p:nvCxnSpPr>
            <p:spPr>
              <a:xfrm>
                <a:off x="4151181" y="3943162"/>
                <a:ext cx="225074" cy="0"/>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3" name="直接箭头连接符 63"/>
              <p:cNvCxnSpPr>
                <a:stCxn id="17" idx="3"/>
                <a:endCxn id="19" idx="1"/>
              </p:cNvCxnSpPr>
              <p:nvPr/>
            </p:nvCxnSpPr>
            <p:spPr>
              <a:xfrm>
                <a:off x="4576310" y="3943162"/>
                <a:ext cx="227727" cy="0"/>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4" name="直接箭头连接符 66"/>
              <p:cNvCxnSpPr>
                <a:stCxn id="19" idx="3"/>
                <a:endCxn id="20" idx="1"/>
              </p:cNvCxnSpPr>
              <p:nvPr/>
            </p:nvCxnSpPr>
            <p:spPr>
              <a:xfrm>
                <a:off x="5004092" y="3943162"/>
                <a:ext cx="202709" cy="3419"/>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nvGrpSpPr>
              <p:cNvPr id="25" name="组合 231"/>
              <p:cNvGrpSpPr/>
              <p:nvPr/>
            </p:nvGrpSpPr>
            <p:grpSpPr>
              <a:xfrm>
                <a:off x="2973331" y="2773218"/>
                <a:ext cx="431631" cy="1205610"/>
                <a:chOff x="5211758" y="2275416"/>
                <a:chExt cx="312302" cy="901361"/>
              </a:xfrm>
            </p:grpSpPr>
            <p:sp>
              <p:nvSpPr>
                <p:cNvPr id="119" name="任意多边形 209"/>
                <p:cNvSpPr/>
                <p:nvPr/>
              </p:nvSpPr>
              <p:spPr>
                <a:xfrm>
                  <a:off x="5211758"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20" name="直接箭头连接符 22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cxnSp>
            <p:nvCxnSpPr>
              <p:cNvPr id="31" name="直接箭头连接符 276"/>
              <p:cNvCxnSpPr>
                <a:stCxn id="20" idx="3"/>
                <a:endCxn id="99" idx="1"/>
              </p:cNvCxnSpPr>
              <p:nvPr/>
            </p:nvCxnSpPr>
            <p:spPr>
              <a:xfrm flipV="1">
                <a:off x="5406856" y="3135780"/>
                <a:ext cx="242762" cy="810801"/>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281"/>
              <p:cNvCxnSpPr>
                <a:stCxn id="20" idx="3"/>
                <a:endCxn id="89" idx="1"/>
              </p:cNvCxnSpPr>
              <p:nvPr/>
            </p:nvCxnSpPr>
            <p:spPr>
              <a:xfrm>
                <a:off x="5406856" y="3946581"/>
                <a:ext cx="245817" cy="744524"/>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5555714" y="2341728"/>
                <a:ext cx="814195" cy="963480"/>
                <a:chOff x="4346372" y="2001155"/>
                <a:chExt cx="814195" cy="963480"/>
              </a:xfrm>
            </p:grpSpPr>
            <p:sp>
              <p:nvSpPr>
                <p:cNvPr id="99" name="文本框 122"/>
                <p:cNvSpPr txBox="1"/>
                <p:nvPr/>
              </p:nvSpPr>
              <p:spPr>
                <a:xfrm>
                  <a:off x="4440276" y="2626211"/>
                  <a:ext cx="200055" cy="337992"/>
                </a:xfrm>
                <a:prstGeom prst="rect">
                  <a:avLst/>
                </a:prstGeom>
                <a:solidFill>
                  <a:srgbClr val="C0EBD7"/>
                </a:solidFill>
                <a:ln w="19050">
                  <a:solidFill>
                    <a:schemeClr val="bg1"/>
                  </a:solidFill>
                </a:ln>
              </p:spPr>
              <p:txBody>
                <a:bodyPr vert="eaVert" wrap="square" rtlCol="0">
                  <a:spAutoFit/>
                </a:bodyPr>
                <a:lstStyle/>
                <a:p>
                  <a:endParaRPr lang="zh-CN" altLang="en-US" sz="100" dirty="0">
                    <a:solidFill>
                      <a:schemeClr val="bg1"/>
                    </a:solidFill>
                  </a:endParaRPr>
                </a:p>
              </p:txBody>
            </p:sp>
            <p:sp>
              <p:nvSpPr>
                <p:cNvPr id="100" name="文本框 125"/>
                <p:cNvSpPr txBox="1"/>
                <p:nvPr/>
              </p:nvSpPr>
              <p:spPr>
                <a:xfrm>
                  <a:off x="4801613" y="2626643"/>
                  <a:ext cx="200055" cy="337992"/>
                </a:xfrm>
                <a:prstGeom prst="rect">
                  <a:avLst/>
                </a:prstGeom>
                <a:solidFill>
                  <a:srgbClr val="C0EBD7"/>
                </a:solidFill>
                <a:ln w="19050">
                  <a:solidFill>
                    <a:schemeClr val="bg1"/>
                  </a:solidFill>
                </a:ln>
              </p:spPr>
              <p:txBody>
                <a:bodyPr vert="eaVert" wrap="square" rtlCol="0">
                  <a:spAutoFit/>
                </a:bodyPr>
                <a:lstStyle/>
                <a:p>
                  <a:endParaRPr lang="zh-CN" altLang="en-US" sz="100" dirty="0">
                    <a:solidFill>
                      <a:schemeClr val="bg1"/>
                    </a:solidFill>
                  </a:endParaRPr>
                </a:p>
              </p:txBody>
            </p:sp>
            <p:cxnSp>
              <p:nvCxnSpPr>
                <p:cNvPr id="101" name="直接箭头连接符 126"/>
                <p:cNvCxnSpPr>
                  <a:stCxn id="99" idx="3"/>
                  <a:endCxn id="100" idx="1"/>
                </p:cNvCxnSpPr>
                <p:nvPr/>
              </p:nvCxnSpPr>
              <p:spPr>
                <a:xfrm>
                  <a:off x="4640331" y="2795207"/>
                  <a:ext cx="161282" cy="432"/>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02" name="直接箭头连接符 127"/>
                <p:cNvCxnSpPr>
                  <a:stCxn id="100" idx="3"/>
                </p:cNvCxnSpPr>
                <p:nvPr/>
              </p:nvCxnSpPr>
              <p:spPr>
                <a:xfrm>
                  <a:off x="5001668" y="2795639"/>
                  <a:ext cx="158899" cy="2451"/>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nvGrpSpPr>
                <p:cNvPr id="103" name="组合 128"/>
                <p:cNvGrpSpPr/>
                <p:nvPr/>
              </p:nvGrpSpPr>
              <p:grpSpPr>
                <a:xfrm>
                  <a:off x="4346372" y="2001155"/>
                  <a:ext cx="362960" cy="792918"/>
                  <a:chOff x="4920174" y="2258672"/>
                  <a:chExt cx="427964" cy="882716"/>
                </a:xfrm>
              </p:grpSpPr>
              <p:sp>
                <p:nvSpPr>
                  <p:cNvPr id="107" name="任意多边形 129"/>
                  <p:cNvSpPr/>
                  <p:nvPr/>
                </p:nvSpPr>
                <p:spPr>
                  <a:xfrm>
                    <a:off x="4920174" y="2258672"/>
                    <a:ext cx="427964" cy="882716"/>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08" name="直接箭头连接符 130"/>
                  <p:cNvCxnSpPr/>
                  <p:nvPr/>
                </p:nvCxnSpPr>
                <p:spPr>
                  <a:xfrm>
                    <a:off x="5232609" y="2473179"/>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04" name="组合 137"/>
                <p:cNvGrpSpPr/>
                <p:nvPr/>
              </p:nvGrpSpPr>
              <p:grpSpPr>
                <a:xfrm>
                  <a:off x="4705253" y="2009475"/>
                  <a:ext cx="386882" cy="785927"/>
                  <a:chOff x="5068239" y="2267987"/>
                  <a:chExt cx="456169" cy="877116"/>
                </a:xfrm>
              </p:grpSpPr>
              <p:sp>
                <p:nvSpPr>
                  <p:cNvPr id="105" name="任意多边形 138"/>
                  <p:cNvSpPr/>
                  <p:nvPr/>
                </p:nvSpPr>
                <p:spPr>
                  <a:xfrm>
                    <a:off x="5068239" y="2267987"/>
                    <a:ext cx="456169" cy="877116"/>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06" name="直接箭头连接符 140"/>
                  <p:cNvCxnSpPr/>
                  <p:nvPr/>
                </p:nvCxnSpPr>
                <p:spPr>
                  <a:xfrm>
                    <a:off x="5375778" y="2485280"/>
                    <a:ext cx="48695" cy="144769"/>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grpSp>
            <p:nvGrpSpPr>
              <p:cNvPr id="35" name="组合 34"/>
              <p:cNvGrpSpPr/>
              <p:nvPr/>
            </p:nvGrpSpPr>
            <p:grpSpPr>
              <a:xfrm>
                <a:off x="5584572" y="3894858"/>
                <a:ext cx="680711" cy="965243"/>
                <a:chOff x="4512415" y="3079978"/>
                <a:chExt cx="680711" cy="965243"/>
              </a:xfrm>
            </p:grpSpPr>
            <p:sp>
              <p:nvSpPr>
                <p:cNvPr id="89" name="文本框 141"/>
                <p:cNvSpPr txBox="1"/>
                <p:nvPr/>
              </p:nvSpPr>
              <p:spPr>
                <a:xfrm>
                  <a:off x="4580516" y="3707229"/>
                  <a:ext cx="200055" cy="337992"/>
                </a:xfrm>
                <a:prstGeom prst="rect">
                  <a:avLst/>
                </a:prstGeom>
                <a:solidFill>
                  <a:srgbClr val="FF6A6A"/>
                </a:solidFill>
                <a:ln w="19050">
                  <a:solidFill>
                    <a:schemeClr val="bg1"/>
                  </a:solidFill>
                </a:ln>
              </p:spPr>
              <p:txBody>
                <a:bodyPr vert="eaVert" wrap="square" rtlCol="0">
                  <a:spAutoFit/>
                </a:bodyPr>
                <a:lstStyle/>
                <a:p>
                  <a:endParaRPr lang="zh-CN" altLang="en-US" sz="100" dirty="0">
                    <a:solidFill>
                      <a:schemeClr val="bg1"/>
                    </a:solidFill>
                  </a:endParaRPr>
                </a:p>
              </p:txBody>
            </p:sp>
            <p:cxnSp>
              <p:nvCxnSpPr>
                <p:cNvPr id="91" name="直接箭头连接符 143"/>
                <p:cNvCxnSpPr>
                  <a:stCxn id="89" idx="3"/>
                  <a:endCxn id="203" idx="1"/>
                </p:cNvCxnSpPr>
                <p:nvPr/>
              </p:nvCxnSpPr>
              <p:spPr>
                <a:xfrm>
                  <a:off x="4780571" y="3876225"/>
                  <a:ext cx="156390" cy="0"/>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2" name="直接箭头连接符 144"/>
                <p:cNvCxnSpPr/>
                <p:nvPr/>
              </p:nvCxnSpPr>
              <p:spPr>
                <a:xfrm>
                  <a:off x="5025519" y="3870012"/>
                  <a:ext cx="158899" cy="2451"/>
                </a:xfrm>
                <a:prstGeom prst="straightConnector1">
                  <a:avLst/>
                </a:prstGeom>
                <a:ln w="25400">
                  <a:solidFill>
                    <a:schemeClr val="bg1"/>
                  </a:solidFill>
                  <a:tailEnd type="none" w="lg" len="med"/>
                </a:ln>
              </p:spPr>
              <p:style>
                <a:lnRef idx="1">
                  <a:schemeClr val="accent1"/>
                </a:lnRef>
                <a:fillRef idx="0">
                  <a:schemeClr val="accent1"/>
                </a:fillRef>
                <a:effectRef idx="0">
                  <a:schemeClr val="accent1"/>
                </a:effectRef>
                <a:fontRef idx="minor">
                  <a:schemeClr val="tx1"/>
                </a:fontRef>
              </p:style>
            </p:cxnSp>
            <p:grpSp>
              <p:nvGrpSpPr>
                <p:cNvPr id="93" name="组合 146"/>
                <p:cNvGrpSpPr/>
                <p:nvPr/>
              </p:nvGrpSpPr>
              <p:grpSpPr>
                <a:xfrm>
                  <a:off x="4512415" y="3080685"/>
                  <a:ext cx="322565" cy="792918"/>
                  <a:chOff x="5083624" y="2249414"/>
                  <a:chExt cx="444091" cy="882716"/>
                </a:xfrm>
              </p:grpSpPr>
              <p:sp>
                <p:nvSpPr>
                  <p:cNvPr id="97" name="任意多边形 147"/>
                  <p:cNvSpPr/>
                  <p:nvPr/>
                </p:nvSpPr>
                <p:spPr>
                  <a:xfrm>
                    <a:off x="5083624" y="2249414"/>
                    <a:ext cx="444091" cy="882716"/>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98" name="直接箭头连接符 148"/>
                  <p:cNvCxnSpPr/>
                  <p:nvPr/>
                </p:nvCxnSpPr>
                <p:spPr>
                  <a:xfrm>
                    <a:off x="5387230" y="2446936"/>
                    <a:ext cx="31660" cy="145899"/>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94" name="组合 149"/>
                <p:cNvGrpSpPr/>
                <p:nvPr/>
              </p:nvGrpSpPr>
              <p:grpSpPr>
                <a:xfrm>
                  <a:off x="4839755" y="3079978"/>
                  <a:ext cx="353371" cy="785927"/>
                  <a:chOff x="5213339" y="2248632"/>
                  <a:chExt cx="486504" cy="877116"/>
                </a:xfrm>
              </p:grpSpPr>
              <p:sp>
                <p:nvSpPr>
                  <p:cNvPr id="95" name="任意多边形 150"/>
                  <p:cNvSpPr/>
                  <p:nvPr/>
                </p:nvSpPr>
                <p:spPr>
                  <a:xfrm>
                    <a:off x="5213339" y="2248632"/>
                    <a:ext cx="486504" cy="877116"/>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96" name="直接箭头连接符 151"/>
                  <p:cNvCxnSpPr/>
                  <p:nvPr/>
                </p:nvCxnSpPr>
                <p:spPr>
                  <a:xfrm>
                    <a:off x="5559449" y="2449632"/>
                    <a:ext cx="34749" cy="149015"/>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sp>
            <p:nvSpPr>
              <p:cNvPr id="36" name="文本框 152"/>
              <p:cNvSpPr txBox="1"/>
              <p:nvPr/>
            </p:nvSpPr>
            <p:spPr>
              <a:xfrm>
                <a:off x="9057158" y="3227418"/>
                <a:ext cx="200055" cy="1384585"/>
              </a:xfrm>
              <a:prstGeom prst="rect">
                <a:avLst/>
              </a:prstGeom>
              <a:solidFill>
                <a:srgbClr val="FFFF66">
                  <a:alpha val="80000"/>
                </a:srgbClr>
              </a:solidFill>
              <a:ln w="19050">
                <a:solidFill>
                  <a:schemeClr val="bg1"/>
                </a:solidFill>
              </a:ln>
            </p:spPr>
            <p:txBody>
              <a:bodyPr vert="eaVert" wrap="square" rtlCol="0">
                <a:spAutoFit/>
              </a:bodyPr>
              <a:lstStyle/>
              <a:p>
                <a:endParaRPr lang="zh-CN" altLang="en-US" sz="100" dirty="0">
                  <a:solidFill>
                    <a:schemeClr val="bg1"/>
                  </a:solidFill>
                </a:endParaRPr>
              </a:p>
            </p:txBody>
          </p:sp>
          <p:sp>
            <p:nvSpPr>
              <p:cNvPr id="38" name="矩形 37"/>
              <p:cNvSpPr/>
              <p:nvPr/>
            </p:nvSpPr>
            <p:spPr>
              <a:xfrm>
                <a:off x="6386180" y="3111358"/>
                <a:ext cx="990658" cy="59443"/>
              </a:xfrm>
              <a:prstGeom prst="rect">
                <a:avLst/>
              </a:prstGeom>
              <a:solidFill>
                <a:srgbClr val="C0EBD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42" name="组合 7"/>
              <p:cNvGrpSpPr/>
              <p:nvPr/>
            </p:nvGrpSpPr>
            <p:grpSpPr>
              <a:xfrm>
                <a:off x="8387256" y="2727552"/>
                <a:ext cx="1035271" cy="2434718"/>
                <a:chOff x="8668716" y="2273167"/>
                <a:chExt cx="1035271" cy="2434718"/>
              </a:xfrm>
            </p:grpSpPr>
            <p:sp>
              <p:nvSpPr>
                <p:cNvPr id="83" name="矩形 82"/>
                <p:cNvSpPr/>
                <p:nvPr/>
              </p:nvSpPr>
              <p:spPr>
                <a:xfrm>
                  <a:off x="8668716" y="2273167"/>
                  <a:ext cx="84517" cy="946992"/>
                </a:xfrm>
                <a:prstGeom prst="rect">
                  <a:avLst/>
                </a:prstGeom>
                <a:solidFill>
                  <a:srgbClr val="C0EBD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4" name="矩形 83"/>
                <p:cNvSpPr/>
                <p:nvPr/>
              </p:nvSpPr>
              <p:spPr>
                <a:xfrm>
                  <a:off x="8674055" y="3760893"/>
                  <a:ext cx="84517" cy="946992"/>
                </a:xfrm>
                <a:prstGeom prst="rect">
                  <a:avLst/>
                </a:prstGeom>
                <a:solidFill>
                  <a:srgbClr val="FF6A6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5" name="流程图: 汇总连接 167"/>
                <p:cNvSpPr/>
                <p:nvPr/>
              </p:nvSpPr>
              <p:spPr>
                <a:xfrm>
                  <a:off x="9164636" y="3356476"/>
                  <a:ext cx="216000" cy="216000"/>
                </a:xfrm>
                <a:prstGeom prst="flowChartSummingJunction">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86" name="直接箭头连接符 168"/>
                <p:cNvCxnSpPr/>
                <p:nvPr/>
              </p:nvCxnSpPr>
              <p:spPr>
                <a:xfrm flipV="1">
                  <a:off x="9390108" y="3459060"/>
                  <a:ext cx="313879" cy="2579"/>
                </a:xfrm>
                <a:prstGeom prst="straightConnector1">
                  <a:avLst/>
                </a:prstGeom>
                <a:ln w="190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接箭头连接符 46"/>
                <p:cNvCxnSpPr>
                  <a:stCxn id="83" idx="3"/>
                  <a:endCxn id="85" idx="1"/>
                </p:cNvCxnSpPr>
                <p:nvPr/>
              </p:nvCxnSpPr>
              <p:spPr>
                <a:xfrm>
                  <a:off x="8753233" y="2746663"/>
                  <a:ext cx="443035" cy="641445"/>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接箭头连接符 48"/>
                <p:cNvCxnSpPr>
                  <a:stCxn id="84" idx="3"/>
                  <a:endCxn id="85" idx="3"/>
                </p:cNvCxnSpPr>
                <p:nvPr/>
              </p:nvCxnSpPr>
              <p:spPr>
                <a:xfrm flipV="1">
                  <a:off x="8758572" y="3540844"/>
                  <a:ext cx="437696" cy="693545"/>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4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7008" y="2716249"/>
                <a:ext cx="1914245" cy="332063"/>
              </a:xfrm>
              <a:prstGeom prst="rect">
                <a:avLst/>
              </a:prstGeom>
              <a:ln>
                <a:solidFill>
                  <a:schemeClr val="bg1"/>
                </a:solidFill>
              </a:ln>
            </p:spPr>
          </p:pic>
          <p:pic>
            <p:nvPicPr>
              <p:cNvPr id="44"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6671" y="4861448"/>
                <a:ext cx="1942698" cy="319090"/>
              </a:xfrm>
              <a:prstGeom prst="rect">
                <a:avLst/>
              </a:prstGeom>
              <a:ln>
                <a:solidFill>
                  <a:schemeClr val="bg1"/>
                </a:solidFill>
              </a:ln>
            </p:spPr>
          </p:pic>
          <p:pic>
            <p:nvPicPr>
              <p:cNvPr id="45" name="图片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29908" y="3837645"/>
                <a:ext cx="1478579" cy="307557"/>
              </a:xfrm>
              <a:prstGeom prst="rect">
                <a:avLst/>
              </a:prstGeom>
              <a:ln>
                <a:solidFill>
                  <a:schemeClr val="bg1"/>
                </a:solidFill>
              </a:ln>
            </p:spPr>
          </p:pic>
          <p:grpSp>
            <p:nvGrpSpPr>
              <p:cNvPr id="165" name="群組 164"/>
              <p:cNvGrpSpPr/>
              <p:nvPr/>
            </p:nvGrpSpPr>
            <p:grpSpPr>
              <a:xfrm>
                <a:off x="6542469" y="2479045"/>
                <a:ext cx="1235657" cy="1424656"/>
                <a:chOff x="6262539" y="2481073"/>
                <a:chExt cx="1235657" cy="1424656"/>
              </a:xfrm>
            </p:grpSpPr>
            <p:sp>
              <p:nvSpPr>
                <p:cNvPr id="37" name="矩形 36"/>
                <p:cNvSpPr/>
                <p:nvPr/>
              </p:nvSpPr>
              <p:spPr>
                <a:xfrm>
                  <a:off x="6374935" y="2773218"/>
                  <a:ext cx="990658" cy="59443"/>
                </a:xfrm>
                <a:prstGeom prst="rect">
                  <a:avLst/>
                </a:prstGeom>
                <a:solidFill>
                  <a:srgbClr val="C0EBD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矩形 38"/>
                <p:cNvSpPr/>
                <p:nvPr/>
              </p:nvSpPr>
              <p:spPr>
                <a:xfrm>
                  <a:off x="6384947" y="3781996"/>
                  <a:ext cx="990658" cy="59443"/>
                </a:xfrm>
                <a:prstGeom prst="rect">
                  <a:avLst/>
                </a:prstGeom>
                <a:solidFill>
                  <a:srgbClr val="C0EBD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40" name="文本框 159"/>
                <p:cNvSpPr txBox="1"/>
                <p:nvPr/>
              </p:nvSpPr>
              <p:spPr>
                <a:xfrm>
                  <a:off x="6618759" y="3199395"/>
                  <a:ext cx="492443" cy="299868"/>
                </a:xfrm>
                <a:prstGeom prst="rect">
                  <a:avLst/>
                </a:prstGeom>
                <a:noFill/>
                <a:ln>
                  <a:solidFill>
                    <a:schemeClr val="bg1"/>
                  </a:solidFill>
                </a:ln>
              </p:spPr>
              <p:txBody>
                <a:bodyPr vert="eaVert" wrap="square" rtlCol="0">
                  <a:spAutoFit/>
                </a:bodyPr>
                <a:lstStyle/>
                <a:p>
                  <a:r>
                    <a:rPr lang="en-US" altLang="zh-CN" sz="2000" dirty="0" smtClean="0">
                      <a:solidFill>
                        <a:schemeClr val="bg1"/>
                      </a:solidFill>
                    </a:rPr>
                    <a:t>…</a:t>
                  </a:r>
                  <a:endParaRPr lang="zh-CN" altLang="en-US" sz="2000" dirty="0">
                    <a:solidFill>
                      <a:schemeClr val="bg1"/>
                    </a:solidFill>
                  </a:endParaRPr>
                </a:p>
              </p:txBody>
            </p:sp>
            <p:sp>
              <p:nvSpPr>
                <p:cNvPr id="41" name="双括号 164"/>
                <p:cNvSpPr/>
                <p:nvPr/>
              </p:nvSpPr>
              <p:spPr>
                <a:xfrm>
                  <a:off x="6262539" y="2481073"/>
                  <a:ext cx="1235657" cy="1424656"/>
                </a:xfrm>
                <a:prstGeom prst="bracketPair">
                  <a:avLst>
                    <a:gd name="adj" fmla="val 5394"/>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pic>
              <p:nvPicPr>
                <p:cNvPr id="46" name="图片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11504" y="2518692"/>
                  <a:ext cx="531252" cy="233202"/>
                </a:xfrm>
                <a:prstGeom prst="rect">
                  <a:avLst/>
                </a:prstGeom>
                <a:ln>
                  <a:solidFill>
                    <a:schemeClr val="bg1"/>
                  </a:solidFill>
                </a:ln>
              </p:spPr>
            </p:pic>
            <p:pic>
              <p:nvPicPr>
                <p:cNvPr id="47" name="图片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07659" y="2880905"/>
                  <a:ext cx="519563" cy="216169"/>
                </a:xfrm>
                <a:prstGeom prst="rect">
                  <a:avLst/>
                </a:prstGeom>
                <a:ln>
                  <a:solidFill>
                    <a:schemeClr val="bg1"/>
                  </a:solidFill>
                </a:ln>
              </p:spPr>
            </p:pic>
            <p:pic>
              <p:nvPicPr>
                <p:cNvPr id="48"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11504" y="3516247"/>
                  <a:ext cx="555557" cy="226099"/>
                </a:xfrm>
                <a:prstGeom prst="rect">
                  <a:avLst/>
                </a:prstGeom>
                <a:ln>
                  <a:solidFill>
                    <a:schemeClr val="bg1"/>
                  </a:solidFill>
                </a:ln>
              </p:spPr>
            </p:pic>
          </p:grpSp>
          <p:sp>
            <p:nvSpPr>
              <p:cNvPr id="49" name="文本框 181"/>
              <p:cNvSpPr txBox="1"/>
              <p:nvPr/>
            </p:nvSpPr>
            <p:spPr>
              <a:xfrm>
                <a:off x="250215" y="4825774"/>
                <a:ext cx="2203605" cy="400110"/>
              </a:xfrm>
              <a:prstGeom prst="rect">
                <a:avLst/>
              </a:prstGeom>
              <a:noFill/>
              <a:ln>
                <a:noFill/>
              </a:ln>
            </p:spPr>
            <p:txBody>
              <a:bodyPr wrap="square" rtlCol="0">
                <a:spAutoFit/>
              </a:bodyPr>
              <a:lstStyle/>
              <a:p>
                <a:pPr algn="ctr"/>
                <a:r>
                  <a:rPr lang="en-US" altLang="zh-CN" sz="2000" dirty="0" smtClean="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rPr>
                  <a:t>Input/Image</a:t>
                </a:r>
                <a:endParaRPr lang="zh-CN" altLang="en-US" sz="2000" dirty="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endParaRPr>
              </a:p>
            </p:txBody>
          </p:sp>
          <p:sp>
            <p:nvSpPr>
              <p:cNvPr id="50" name="文本框 185"/>
              <p:cNvSpPr txBox="1"/>
              <p:nvPr/>
            </p:nvSpPr>
            <p:spPr>
              <a:xfrm>
                <a:off x="5867850" y="5266281"/>
                <a:ext cx="2880193" cy="400110"/>
              </a:xfrm>
              <a:prstGeom prst="rect">
                <a:avLst/>
              </a:prstGeom>
              <a:noFill/>
              <a:ln>
                <a:noFill/>
              </a:ln>
            </p:spPr>
            <p:txBody>
              <a:bodyPr wrap="square" rtlCol="0">
                <a:spAutoFit/>
              </a:bodyPr>
              <a:lstStyle/>
              <a:p>
                <a:r>
                  <a:rPr lang="en-US" altLang="zh-CN" sz="2000" dirty="0" smtClean="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rPr>
                  <a:t>Segmentation Branch</a:t>
                </a:r>
                <a:endParaRPr lang="zh-CN" altLang="en-US" sz="2000" dirty="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endParaRPr>
              </a:p>
            </p:txBody>
          </p:sp>
          <p:sp>
            <p:nvSpPr>
              <p:cNvPr id="51" name="文本框 186"/>
              <p:cNvSpPr txBox="1"/>
              <p:nvPr/>
            </p:nvSpPr>
            <p:spPr>
              <a:xfrm>
                <a:off x="5805096" y="1876086"/>
                <a:ext cx="3129904" cy="400110"/>
              </a:xfrm>
              <a:prstGeom prst="rect">
                <a:avLst/>
              </a:prstGeom>
              <a:noFill/>
              <a:ln>
                <a:noFill/>
              </a:ln>
            </p:spPr>
            <p:txBody>
              <a:bodyPr wrap="square" rtlCol="0">
                <a:spAutoFit/>
              </a:bodyPr>
              <a:lstStyle/>
              <a:p>
                <a:r>
                  <a:rPr lang="en-US" altLang="zh-CN" sz="2000" dirty="0" smtClean="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rPr>
                  <a:t>Classification Branch</a:t>
                </a:r>
                <a:endParaRPr lang="zh-CN" altLang="en-US" sz="2000" dirty="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endParaRPr>
              </a:p>
            </p:txBody>
          </p:sp>
          <p:sp>
            <p:nvSpPr>
              <p:cNvPr id="52" name="文本框 187"/>
              <p:cNvSpPr txBox="1"/>
              <p:nvPr/>
            </p:nvSpPr>
            <p:spPr>
              <a:xfrm>
                <a:off x="8320101" y="2303784"/>
                <a:ext cx="2283582" cy="400110"/>
              </a:xfrm>
              <a:prstGeom prst="rect">
                <a:avLst/>
              </a:prstGeom>
              <a:noFill/>
              <a:ln>
                <a:noFill/>
              </a:ln>
            </p:spPr>
            <p:txBody>
              <a:bodyPr wrap="square" rtlCol="0">
                <a:spAutoFit/>
              </a:bodyPr>
              <a:lstStyle/>
              <a:p>
                <a:r>
                  <a:rPr lang="en-US" altLang="zh-CN" sz="2000" dirty="0" smtClean="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rPr>
                  <a:t>Classification Map</a:t>
                </a:r>
                <a:endParaRPr lang="zh-CN" altLang="en-US" sz="2000" dirty="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endParaRPr>
              </a:p>
            </p:txBody>
          </p:sp>
          <p:sp>
            <p:nvSpPr>
              <p:cNvPr id="53" name="文本框 188"/>
              <p:cNvSpPr txBox="1"/>
              <p:nvPr/>
            </p:nvSpPr>
            <p:spPr>
              <a:xfrm>
                <a:off x="8620568" y="5227110"/>
                <a:ext cx="2028243" cy="400110"/>
              </a:xfrm>
              <a:prstGeom prst="rect">
                <a:avLst/>
              </a:prstGeom>
              <a:noFill/>
              <a:ln>
                <a:noFill/>
              </a:ln>
            </p:spPr>
            <p:txBody>
              <a:bodyPr wrap="square" rtlCol="0">
                <a:spAutoFit/>
              </a:bodyPr>
              <a:lstStyle/>
              <a:p>
                <a:pPr algn="ctr"/>
                <a:r>
                  <a:rPr lang="en-US" altLang="zh-CN" sz="2000" dirty="0" smtClean="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rPr>
                  <a:t>Attention Map</a:t>
                </a:r>
                <a:endParaRPr lang="zh-CN" altLang="en-US" sz="2000" dirty="0">
                  <a:solidFill>
                    <a:schemeClr val="bg1"/>
                  </a:solidFill>
                  <a:latin typeface="Times New Roman" panose="02020603050405020304" pitchFamily="18" charset="0"/>
                  <a:ea typeface="Kozuka Gothic Pro EL" panose="020B0200000000000000" pitchFamily="34" charset="-128"/>
                  <a:cs typeface="Times New Roman" panose="02020603050405020304" pitchFamily="18" charset="0"/>
                </a:endParaRPr>
              </a:p>
            </p:txBody>
          </p:sp>
          <p:sp>
            <p:nvSpPr>
              <p:cNvPr id="54" name="文本框 189"/>
              <p:cNvSpPr txBox="1"/>
              <p:nvPr/>
            </p:nvSpPr>
            <p:spPr>
              <a:xfrm>
                <a:off x="9175369" y="3223848"/>
                <a:ext cx="1428314" cy="646331"/>
              </a:xfrm>
              <a:prstGeom prst="rect">
                <a:avLst/>
              </a:prstGeom>
              <a:noFill/>
              <a:ln>
                <a:noFill/>
              </a:ln>
            </p:spPr>
            <p:txBody>
              <a:bodyPr wrap="square" rtlCol="0">
                <a:spAutoFit/>
              </a:bodyPr>
              <a:lstStyle/>
              <a:p>
                <a:pPr algn="ctr"/>
                <a:r>
                  <a:rPr lang="en-US" altLang="zh-CN" sz="1800" b="1" dirty="0" smtClean="0">
                    <a:solidFill>
                      <a:schemeClr val="bg1"/>
                    </a:solidFill>
                    <a:latin typeface="Kozuka Gothic Pro EL" panose="020B0200000000000000" pitchFamily="34" charset="-128"/>
                    <a:ea typeface="Kozuka Gothic Pro EL" panose="020B0200000000000000" pitchFamily="34" charset="-128"/>
                    <a:cs typeface="Times New Roman" panose="02020603050405020304" pitchFamily="18" charset="0"/>
                  </a:rPr>
                  <a:t>Prediction Vector</a:t>
                </a:r>
                <a:endParaRPr lang="zh-CN" altLang="en-US" sz="1800" b="1" dirty="0">
                  <a:solidFill>
                    <a:schemeClr val="bg1"/>
                  </a:solidFill>
                  <a:latin typeface="Kozuka Gothic Pro EL" panose="020B0200000000000000" pitchFamily="34" charset="-128"/>
                  <a:ea typeface="Kozuka Gothic Pro EL" panose="020B0200000000000000" pitchFamily="34" charset="-128"/>
                  <a:cs typeface="Times New Roman" panose="02020603050405020304" pitchFamily="18" charset="0"/>
                </a:endParaRPr>
              </a:p>
            </p:txBody>
          </p:sp>
          <p:sp>
            <p:nvSpPr>
              <p:cNvPr id="55" name="文本框 195"/>
              <p:cNvSpPr txBox="1"/>
              <p:nvPr/>
            </p:nvSpPr>
            <p:spPr>
              <a:xfrm>
                <a:off x="7340816" y="4825774"/>
                <a:ext cx="820807" cy="523220"/>
              </a:xfrm>
              <a:prstGeom prst="rect">
                <a:avLst/>
              </a:prstGeom>
              <a:noFill/>
              <a:ln>
                <a:noFill/>
              </a:ln>
            </p:spPr>
            <p:txBody>
              <a:bodyPr wrap="square" rtlCol="0">
                <a:spAutoFit/>
              </a:bodyPr>
              <a:lstStyle/>
              <a:p>
                <a:pPr algn="ctr"/>
                <a:r>
                  <a:rPr lang="en-US" altLang="zh-CN" sz="1400" b="1" dirty="0" smtClean="0">
                    <a:solidFill>
                      <a:schemeClr val="bg1"/>
                    </a:solidFill>
                    <a:latin typeface="Kozuka Gothic Pro EL" panose="020B0200000000000000" pitchFamily="34" charset="-128"/>
                    <a:ea typeface="Kozuka Gothic Pro EL" panose="020B0200000000000000" pitchFamily="34" charset="-128"/>
                  </a:rPr>
                  <a:t>1x1 Conv</a:t>
                </a:r>
              </a:p>
            </p:txBody>
          </p:sp>
          <p:sp>
            <p:nvSpPr>
              <p:cNvPr id="56" name="矩形 55"/>
              <p:cNvSpPr/>
              <p:nvPr/>
            </p:nvSpPr>
            <p:spPr>
              <a:xfrm>
                <a:off x="6428166" y="4856068"/>
                <a:ext cx="1045161" cy="201168"/>
              </a:xfrm>
              <a:prstGeom prst="rect">
                <a:avLst/>
              </a:prstGeom>
              <a:solidFill>
                <a:srgbClr val="CCA4E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latin typeface="Kozuka Gothic Pro EL" panose="020B0200000000000000" pitchFamily="34" charset="-128"/>
                    <a:ea typeface="Kozuka Gothic Pro EL" panose="020B0200000000000000" pitchFamily="34" charset="-128"/>
                  </a:rPr>
                  <a:t>3x3, rate 18</a:t>
                </a:r>
                <a:endParaRPr lang="zh-CN" altLang="en-US" sz="1200" dirty="0">
                  <a:solidFill>
                    <a:schemeClr val="bg1"/>
                  </a:solidFill>
                  <a:latin typeface="Kozuka Gothic Pro EL" panose="020B0200000000000000" pitchFamily="34" charset="-128"/>
                  <a:ea typeface="Kozuka Gothic Pro EL" panose="020B0200000000000000" pitchFamily="34" charset="-128"/>
                </a:endParaRPr>
              </a:p>
            </p:txBody>
          </p:sp>
          <p:cxnSp>
            <p:nvCxnSpPr>
              <p:cNvPr id="57" name="直接箭头连接符 9"/>
              <p:cNvCxnSpPr/>
              <p:nvPr/>
            </p:nvCxnSpPr>
            <p:spPr>
              <a:xfrm flipV="1">
                <a:off x="6196071" y="4068532"/>
                <a:ext cx="225749" cy="598235"/>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接箭头连接符 11"/>
              <p:cNvCxnSpPr>
                <a:endCxn id="62" idx="1"/>
              </p:cNvCxnSpPr>
              <p:nvPr/>
            </p:nvCxnSpPr>
            <p:spPr>
              <a:xfrm flipV="1">
                <a:off x="6231303" y="4382837"/>
                <a:ext cx="192021" cy="282960"/>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直接箭头连接符 15"/>
              <p:cNvCxnSpPr>
                <a:endCxn id="56" idx="1"/>
              </p:cNvCxnSpPr>
              <p:nvPr/>
            </p:nvCxnSpPr>
            <p:spPr>
              <a:xfrm>
                <a:off x="6234520" y="4718591"/>
                <a:ext cx="193646" cy="238061"/>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17"/>
              <p:cNvCxnSpPr>
                <a:endCxn id="64" idx="1"/>
              </p:cNvCxnSpPr>
              <p:nvPr/>
            </p:nvCxnSpPr>
            <p:spPr>
              <a:xfrm>
                <a:off x="6212183" y="4695987"/>
                <a:ext cx="201320" cy="529897"/>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6429343" y="4577278"/>
                <a:ext cx="1048185" cy="201168"/>
              </a:xfrm>
              <a:prstGeom prst="rect">
                <a:avLst/>
              </a:prstGeom>
              <a:solidFill>
                <a:srgbClr val="CCA4E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latin typeface="Kozuka Gothic Pro EL" panose="020B0200000000000000" pitchFamily="34" charset="-128"/>
                    <a:ea typeface="Kozuka Gothic Pro EL" panose="020B0200000000000000" pitchFamily="34" charset="-128"/>
                  </a:rPr>
                  <a:t>3x3, rate 12</a:t>
                </a:r>
                <a:endParaRPr lang="zh-CN" altLang="en-US" sz="1200" dirty="0">
                  <a:solidFill>
                    <a:schemeClr val="bg1"/>
                  </a:solidFill>
                  <a:latin typeface="Kozuka Gothic Pro EL" panose="020B0200000000000000" pitchFamily="34" charset="-128"/>
                  <a:ea typeface="Kozuka Gothic Pro EL" panose="020B0200000000000000" pitchFamily="34" charset="-128"/>
                </a:endParaRPr>
              </a:p>
            </p:txBody>
          </p:sp>
          <p:sp>
            <p:nvSpPr>
              <p:cNvPr id="62" name="矩形 61"/>
              <p:cNvSpPr/>
              <p:nvPr/>
            </p:nvSpPr>
            <p:spPr>
              <a:xfrm>
                <a:off x="6423324" y="4282253"/>
                <a:ext cx="1048114" cy="201168"/>
              </a:xfrm>
              <a:prstGeom prst="rect">
                <a:avLst/>
              </a:prstGeom>
              <a:solidFill>
                <a:srgbClr val="CCA4E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latin typeface="Kozuka Gothic Pro EL" panose="020B0200000000000000" pitchFamily="34" charset="-128"/>
                    <a:ea typeface="Kozuka Gothic Pro EL" panose="020B0200000000000000" pitchFamily="34" charset="-128"/>
                  </a:rPr>
                  <a:t>3x3, rate 6</a:t>
                </a:r>
                <a:endParaRPr lang="zh-CN" altLang="en-US" sz="1200" dirty="0">
                  <a:solidFill>
                    <a:schemeClr val="bg1"/>
                  </a:solidFill>
                  <a:latin typeface="Kozuka Gothic Pro EL" panose="020B0200000000000000" pitchFamily="34" charset="-128"/>
                  <a:ea typeface="Kozuka Gothic Pro EL" panose="020B0200000000000000" pitchFamily="34" charset="-128"/>
                </a:endParaRPr>
              </a:p>
            </p:txBody>
          </p:sp>
          <p:sp>
            <p:nvSpPr>
              <p:cNvPr id="63" name="矩形 62"/>
              <p:cNvSpPr/>
              <p:nvPr/>
            </p:nvSpPr>
            <p:spPr>
              <a:xfrm>
                <a:off x="6421689" y="4003281"/>
                <a:ext cx="1046875" cy="203636"/>
              </a:xfrm>
              <a:prstGeom prst="rect">
                <a:avLst/>
              </a:prstGeom>
              <a:solidFill>
                <a:srgbClr val="CCA4E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latin typeface="Kozuka Gothic Pro EL" panose="020B0200000000000000" pitchFamily="34" charset="-128"/>
                    <a:ea typeface="Kozuka Gothic Pro EL" panose="020B0200000000000000" pitchFamily="34" charset="-128"/>
                  </a:rPr>
                  <a:t>(1x1)</a:t>
                </a:r>
                <a:endParaRPr lang="zh-CN" altLang="en-US" sz="1200" dirty="0">
                  <a:solidFill>
                    <a:schemeClr val="bg1"/>
                  </a:solidFill>
                  <a:latin typeface="Kozuka Gothic Pro EL" panose="020B0200000000000000" pitchFamily="34" charset="-128"/>
                  <a:ea typeface="Kozuka Gothic Pro EL" panose="020B0200000000000000" pitchFamily="34" charset="-128"/>
                </a:endParaRPr>
              </a:p>
            </p:txBody>
          </p:sp>
          <p:sp>
            <p:nvSpPr>
              <p:cNvPr id="64" name="矩形 63"/>
              <p:cNvSpPr/>
              <p:nvPr/>
            </p:nvSpPr>
            <p:spPr>
              <a:xfrm>
                <a:off x="6413503" y="5125300"/>
                <a:ext cx="1071983" cy="201168"/>
              </a:xfrm>
              <a:prstGeom prst="rect">
                <a:avLst/>
              </a:prstGeom>
              <a:solidFill>
                <a:srgbClr val="6699F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50" dirty="0" smtClean="0">
                    <a:solidFill>
                      <a:schemeClr val="bg1"/>
                    </a:solidFill>
                    <a:latin typeface="Kozuka Gothic Pro EL" panose="020B0200000000000000" pitchFamily="34" charset="-128"/>
                    <a:ea typeface="Kozuka Gothic Pro EL" panose="020B0200000000000000" pitchFamily="34" charset="-128"/>
                  </a:rPr>
                  <a:t>Image Pooling</a:t>
                </a:r>
                <a:endParaRPr lang="zh-CN" altLang="en-US" sz="1050" dirty="0">
                  <a:solidFill>
                    <a:schemeClr val="bg1"/>
                  </a:solidFill>
                  <a:latin typeface="Kozuka Gothic Pro EL" panose="020B0200000000000000" pitchFamily="34" charset="-128"/>
                  <a:ea typeface="Kozuka Gothic Pro EL" panose="020B0200000000000000" pitchFamily="34" charset="-128"/>
                </a:endParaRPr>
              </a:p>
            </p:txBody>
          </p:sp>
          <p:sp>
            <p:nvSpPr>
              <p:cNvPr id="65" name="文本框 208"/>
              <p:cNvSpPr txBox="1"/>
              <p:nvPr/>
            </p:nvSpPr>
            <p:spPr>
              <a:xfrm>
                <a:off x="7989129" y="4519778"/>
                <a:ext cx="200055" cy="337992"/>
              </a:xfrm>
              <a:prstGeom prst="rect">
                <a:avLst/>
              </a:prstGeom>
              <a:solidFill>
                <a:srgbClr val="FF6A6A"/>
              </a:solidFill>
              <a:ln w="19050">
                <a:solidFill>
                  <a:schemeClr val="bg1"/>
                </a:solidFill>
              </a:ln>
            </p:spPr>
            <p:txBody>
              <a:bodyPr vert="eaVert" wrap="square" rtlCol="0">
                <a:spAutoFit/>
              </a:bodyPr>
              <a:lstStyle/>
              <a:p>
                <a:endParaRPr lang="zh-CN" altLang="en-US" sz="100" dirty="0">
                  <a:solidFill>
                    <a:schemeClr val="bg1"/>
                  </a:solidFill>
                </a:endParaRPr>
              </a:p>
            </p:txBody>
          </p:sp>
          <p:cxnSp>
            <p:nvCxnSpPr>
              <p:cNvPr id="66" name="直接箭头连接符 36"/>
              <p:cNvCxnSpPr>
                <a:stCxn id="65" idx="3"/>
                <a:endCxn id="84" idx="1"/>
              </p:cNvCxnSpPr>
              <p:nvPr/>
            </p:nvCxnSpPr>
            <p:spPr>
              <a:xfrm>
                <a:off x="8189184" y="4688774"/>
                <a:ext cx="203411" cy="0"/>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81" name="椭圆 14"/>
              <p:cNvSpPr/>
              <p:nvPr/>
            </p:nvSpPr>
            <p:spPr>
              <a:xfrm>
                <a:off x="7604524" y="4575186"/>
                <a:ext cx="216000" cy="21436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2" name="文本框 16"/>
              <p:cNvSpPr txBox="1"/>
              <p:nvPr/>
            </p:nvSpPr>
            <p:spPr>
              <a:xfrm>
                <a:off x="7549285" y="4482225"/>
                <a:ext cx="230285" cy="369332"/>
              </a:xfrm>
              <a:prstGeom prst="rect">
                <a:avLst/>
              </a:prstGeom>
              <a:noFill/>
              <a:ln>
                <a:noFill/>
              </a:ln>
            </p:spPr>
            <p:txBody>
              <a:bodyPr wrap="square" rtlCol="0">
                <a:spAutoFit/>
              </a:bodyPr>
              <a:lstStyle/>
              <a:p>
                <a:r>
                  <a:rPr lang="en-US" altLang="zh-CN" sz="1800" b="1" dirty="0" smtClean="0">
                    <a:solidFill>
                      <a:schemeClr val="bg1"/>
                    </a:solidFill>
                    <a:latin typeface="Kozuka Gothic Pro EL" panose="020B0200000000000000" pitchFamily="34" charset="-128"/>
                    <a:ea typeface="Kozuka Gothic Pro EL" panose="020B0200000000000000" pitchFamily="34" charset="-128"/>
                  </a:rPr>
                  <a:t>c</a:t>
                </a:r>
                <a:endParaRPr lang="zh-CN" altLang="en-US" sz="1800" b="1" dirty="0">
                  <a:solidFill>
                    <a:schemeClr val="bg1"/>
                  </a:solidFill>
                  <a:latin typeface="Kozuka Gothic Pro EL" panose="020B0200000000000000" pitchFamily="34" charset="-128"/>
                  <a:ea typeface="Kozuka Gothic Pro EL" panose="020B0200000000000000" pitchFamily="34" charset="-128"/>
                </a:endParaRPr>
              </a:p>
            </p:txBody>
          </p:sp>
          <p:cxnSp>
            <p:nvCxnSpPr>
              <p:cNvPr id="69" name="直接连接符 20"/>
              <p:cNvCxnSpPr>
                <a:stCxn id="63" idx="3"/>
                <a:endCxn id="81" idx="1"/>
              </p:cNvCxnSpPr>
              <p:nvPr/>
            </p:nvCxnSpPr>
            <p:spPr>
              <a:xfrm>
                <a:off x="7468564" y="4105099"/>
                <a:ext cx="167592" cy="5014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26"/>
              <p:cNvCxnSpPr>
                <a:stCxn id="62" idx="3"/>
                <a:endCxn id="81" idx="1"/>
              </p:cNvCxnSpPr>
              <p:nvPr/>
            </p:nvCxnSpPr>
            <p:spPr>
              <a:xfrm>
                <a:off x="7471438" y="4382837"/>
                <a:ext cx="164718" cy="22374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28"/>
              <p:cNvCxnSpPr>
                <a:stCxn id="61" idx="3"/>
                <a:endCxn id="81" idx="2"/>
              </p:cNvCxnSpPr>
              <p:nvPr/>
            </p:nvCxnSpPr>
            <p:spPr>
              <a:xfrm>
                <a:off x="7477528" y="4677862"/>
                <a:ext cx="126996" cy="45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41"/>
              <p:cNvCxnSpPr>
                <a:stCxn id="56" idx="3"/>
                <a:endCxn id="81" idx="3"/>
              </p:cNvCxnSpPr>
              <p:nvPr/>
            </p:nvCxnSpPr>
            <p:spPr>
              <a:xfrm flipV="1">
                <a:off x="7473327" y="4758159"/>
                <a:ext cx="162829" cy="1984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45"/>
              <p:cNvCxnSpPr>
                <a:stCxn id="64" idx="3"/>
                <a:endCxn id="81" idx="3"/>
              </p:cNvCxnSpPr>
              <p:nvPr/>
            </p:nvCxnSpPr>
            <p:spPr>
              <a:xfrm flipV="1">
                <a:off x="7485486" y="4758159"/>
                <a:ext cx="150670" cy="4677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箭头连接符 196"/>
              <p:cNvCxnSpPr/>
              <p:nvPr/>
            </p:nvCxnSpPr>
            <p:spPr>
              <a:xfrm>
                <a:off x="7513038" y="4209697"/>
                <a:ext cx="41105" cy="123300"/>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5" name="直接箭头连接符 197"/>
              <p:cNvCxnSpPr/>
              <p:nvPr/>
            </p:nvCxnSpPr>
            <p:spPr>
              <a:xfrm>
                <a:off x="7489128" y="4419579"/>
                <a:ext cx="59483" cy="75129"/>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6" name="直接箭头连接符 198"/>
              <p:cNvCxnSpPr/>
              <p:nvPr/>
            </p:nvCxnSpPr>
            <p:spPr>
              <a:xfrm flipV="1">
                <a:off x="7503712" y="4821631"/>
                <a:ext cx="89799" cy="94870"/>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7" name="直接箭头连接符 199"/>
              <p:cNvCxnSpPr>
                <a:stCxn id="64" idx="3"/>
              </p:cNvCxnSpPr>
              <p:nvPr/>
            </p:nvCxnSpPr>
            <p:spPr>
              <a:xfrm flipV="1">
                <a:off x="7485486" y="4958414"/>
                <a:ext cx="91418" cy="267470"/>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8" name="直接箭头连接符 201"/>
              <p:cNvCxnSpPr/>
              <p:nvPr/>
            </p:nvCxnSpPr>
            <p:spPr>
              <a:xfrm>
                <a:off x="7509771" y="4680052"/>
                <a:ext cx="67133" cy="4579"/>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sp>
            <p:nvSpPr>
              <p:cNvPr id="79" name="文本框 202"/>
              <p:cNvSpPr txBox="1"/>
              <p:nvPr/>
            </p:nvSpPr>
            <p:spPr>
              <a:xfrm>
                <a:off x="7435215" y="4222990"/>
                <a:ext cx="922985" cy="307777"/>
              </a:xfrm>
              <a:prstGeom prst="rect">
                <a:avLst/>
              </a:prstGeom>
              <a:noFill/>
              <a:ln>
                <a:noFill/>
              </a:ln>
            </p:spPr>
            <p:txBody>
              <a:bodyPr wrap="square" rtlCol="0">
                <a:spAutoFit/>
              </a:bodyPr>
              <a:lstStyle/>
              <a:p>
                <a:pPr algn="ctr"/>
                <a:r>
                  <a:rPr lang="en-US" altLang="zh-CN" sz="1400" b="1" dirty="0" err="1" smtClean="0">
                    <a:solidFill>
                      <a:schemeClr val="bg1"/>
                    </a:solidFill>
                    <a:latin typeface="Kozuka Gothic Pro EL" panose="020B0200000000000000" pitchFamily="34" charset="-128"/>
                    <a:ea typeface="Kozuka Gothic Pro EL" panose="020B0200000000000000" pitchFamily="34" charset="-128"/>
                  </a:rPr>
                  <a:t>Concat</a:t>
                </a:r>
                <a:endParaRPr lang="en-US" altLang="zh-CN" sz="1400" b="1" dirty="0" smtClean="0">
                  <a:solidFill>
                    <a:schemeClr val="bg1"/>
                  </a:solidFill>
                  <a:latin typeface="Kozuka Gothic Pro EL" panose="020B0200000000000000" pitchFamily="34" charset="-128"/>
                  <a:ea typeface="Kozuka Gothic Pro EL" panose="020B0200000000000000" pitchFamily="34" charset="-128"/>
                </a:endParaRPr>
              </a:p>
            </p:txBody>
          </p:sp>
          <p:cxnSp>
            <p:nvCxnSpPr>
              <p:cNvPr id="80" name="直接连接符 75"/>
              <p:cNvCxnSpPr>
                <a:stCxn id="81" idx="6"/>
                <a:endCxn id="65" idx="1"/>
              </p:cNvCxnSpPr>
              <p:nvPr/>
            </p:nvCxnSpPr>
            <p:spPr>
              <a:xfrm>
                <a:off x="7820524" y="4682369"/>
                <a:ext cx="168605" cy="6405"/>
              </a:xfrm>
              <a:prstGeom prst="line">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47" name="组合 231"/>
              <p:cNvGrpSpPr/>
              <p:nvPr/>
            </p:nvGrpSpPr>
            <p:grpSpPr>
              <a:xfrm>
                <a:off x="3388527" y="2764402"/>
                <a:ext cx="443452" cy="1205610"/>
                <a:chOff x="5211758" y="2275416"/>
                <a:chExt cx="312302" cy="901361"/>
              </a:xfrm>
            </p:grpSpPr>
            <p:sp>
              <p:nvSpPr>
                <p:cNvPr id="148" name="任意多边形 209"/>
                <p:cNvSpPr/>
                <p:nvPr/>
              </p:nvSpPr>
              <p:spPr>
                <a:xfrm>
                  <a:off x="5211758"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49" name="直接箭头连接符 22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50" name="组合 231"/>
              <p:cNvGrpSpPr/>
              <p:nvPr/>
            </p:nvGrpSpPr>
            <p:grpSpPr>
              <a:xfrm>
                <a:off x="3810710" y="2750075"/>
                <a:ext cx="443452" cy="1205610"/>
                <a:chOff x="5211758" y="2275416"/>
                <a:chExt cx="312302" cy="901361"/>
              </a:xfrm>
            </p:grpSpPr>
            <p:sp>
              <p:nvSpPr>
                <p:cNvPr id="151" name="任意多边形 209"/>
                <p:cNvSpPr/>
                <p:nvPr/>
              </p:nvSpPr>
              <p:spPr>
                <a:xfrm>
                  <a:off x="5211758"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52" name="直接箭头连接符 22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53" name="组合 231"/>
              <p:cNvGrpSpPr/>
              <p:nvPr/>
            </p:nvGrpSpPr>
            <p:grpSpPr>
              <a:xfrm>
                <a:off x="4241261" y="2762231"/>
                <a:ext cx="443452" cy="1205610"/>
                <a:chOff x="5211758" y="2275416"/>
                <a:chExt cx="312302" cy="901361"/>
              </a:xfrm>
            </p:grpSpPr>
            <p:sp>
              <p:nvSpPr>
                <p:cNvPr id="154" name="任意多边形 209"/>
                <p:cNvSpPr/>
                <p:nvPr/>
              </p:nvSpPr>
              <p:spPr>
                <a:xfrm>
                  <a:off x="5211758"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55" name="直接箭头连接符 22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56" name="组合 231"/>
              <p:cNvGrpSpPr/>
              <p:nvPr/>
            </p:nvGrpSpPr>
            <p:grpSpPr>
              <a:xfrm>
                <a:off x="4669986" y="2737551"/>
                <a:ext cx="443452" cy="1205610"/>
                <a:chOff x="5211758" y="2275416"/>
                <a:chExt cx="312302" cy="901361"/>
              </a:xfrm>
            </p:grpSpPr>
            <p:sp>
              <p:nvSpPr>
                <p:cNvPr id="157" name="任意多边形 209"/>
                <p:cNvSpPr/>
                <p:nvPr/>
              </p:nvSpPr>
              <p:spPr>
                <a:xfrm>
                  <a:off x="5211758"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58" name="直接箭头连接符 22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59" name="组合 231"/>
              <p:cNvGrpSpPr/>
              <p:nvPr/>
            </p:nvGrpSpPr>
            <p:grpSpPr>
              <a:xfrm>
                <a:off x="5090201" y="2757254"/>
                <a:ext cx="443452" cy="1205610"/>
                <a:chOff x="5211758" y="2275416"/>
                <a:chExt cx="312302" cy="901361"/>
              </a:xfrm>
            </p:grpSpPr>
            <p:sp>
              <p:nvSpPr>
                <p:cNvPr id="160" name="任意多边形 209"/>
                <p:cNvSpPr/>
                <p:nvPr/>
              </p:nvSpPr>
              <p:spPr>
                <a:xfrm>
                  <a:off x="5211758"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61" name="直接箭头连接符 22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cxnSp>
            <p:nvCxnSpPr>
              <p:cNvPr id="201" name="直接箭头连接符 127"/>
              <p:cNvCxnSpPr/>
              <p:nvPr/>
            </p:nvCxnSpPr>
            <p:spPr>
              <a:xfrm>
                <a:off x="6262305" y="4679890"/>
                <a:ext cx="158899" cy="2451"/>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sp>
            <p:nvSpPr>
              <p:cNvPr id="203" name="文本框 142"/>
              <p:cNvSpPr txBox="1"/>
              <p:nvPr/>
            </p:nvSpPr>
            <p:spPr>
              <a:xfrm>
                <a:off x="6009118" y="4522109"/>
                <a:ext cx="200055" cy="337992"/>
              </a:xfrm>
              <a:prstGeom prst="rect">
                <a:avLst/>
              </a:prstGeom>
              <a:solidFill>
                <a:srgbClr val="FF6A6A"/>
              </a:solidFill>
              <a:ln w="19050">
                <a:solidFill>
                  <a:schemeClr val="bg1"/>
                </a:solidFill>
              </a:ln>
            </p:spPr>
            <p:txBody>
              <a:bodyPr vert="eaVert" wrap="square" rtlCol="0">
                <a:spAutoFit/>
              </a:bodyPr>
              <a:lstStyle/>
              <a:p>
                <a:endParaRPr lang="zh-CN" altLang="en-US" sz="100" dirty="0">
                  <a:solidFill>
                    <a:schemeClr val="bg1"/>
                  </a:solidFill>
                </a:endParaRPr>
              </a:p>
            </p:txBody>
          </p:sp>
        </p:grpSp>
      </p:grpSp>
    </p:spTree>
    <p:extLst>
      <p:ext uri="{BB962C8B-B14F-4D97-AF65-F5344CB8AC3E}">
        <p14:creationId xmlns:p14="http://schemas.microsoft.com/office/powerpoint/2010/main" val="4266806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11570177" cy="11256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Experimental Results  III: Multi-Label Classification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nvPr>
            </p:nvGraphicFramePr>
            <p:xfrm>
              <a:off x="345232" y="2136709"/>
              <a:ext cx="11551297" cy="2793399"/>
            </p:xfrm>
            <a:graphic>
              <a:graphicData uri="http://schemas.openxmlformats.org/drawingml/2006/table">
                <a:tbl>
                  <a:tblPr firstRow="1" bandRow="1">
                    <a:tableStyleId>{5C22544A-7EE6-4342-B048-85BDC9FD1C3A}</a:tableStyleId>
                  </a:tblPr>
                  <a:tblGrid>
                    <a:gridCol w="1172454"/>
                    <a:gridCol w="786991"/>
                    <a:gridCol w="886129"/>
                    <a:gridCol w="880176"/>
                    <a:gridCol w="800158"/>
                    <a:gridCol w="832164"/>
                    <a:gridCol w="992197"/>
                    <a:gridCol w="832163"/>
                    <a:gridCol w="800158"/>
                    <a:gridCol w="832164"/>
                    <a:gridCol w="960190"/>
                    <a:gridCol w="816163"/>
                    <a:gridCol w="960190"/>
                  </a:tblGrid>
                  <a:tr h="457200">
                    <a:tc>
                      <a:txBody>
                        <a:bodyPr/>
                        <a:lstStyle/>
                        <a:p>
                          <a:pPr algn="ctr"/>
                          <a:r>
                            <a:rPr lang="en-US" altLang="zh-TW" sz="1200" b="1" dirty="0" smtClean="0">
                              <a:latin typeface="Times New Roman" panose="02020603050405020304" pitchFamily="18" charset="0"/>
                              <a:cs typeface="Times New Roman" panose="02020603050405020304" pitchFamily="18" charset="0"/>
                            </a:rPr>
                            <a:t>method</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F1-C</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P-C</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R-C</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F1-O</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P-O</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R-O</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F1-C/top3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P-C/top3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R-C/top3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F1-O/top3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P-O/top3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R-O/top3</a:t>
                          </a:r>
                          <a:endParaRPr lang="zh-TW" altLang="en-US" sz="1200" b="1" dirty="0">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CNN-RNN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56.4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28.5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23.6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46.5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70.6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58.5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71.3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23.2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54.0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28.0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RLSD</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58.8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30.5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24.7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44.7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74.8</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22.9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27.5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RNN-Attention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26.4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18.2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49.5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66.5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r>
                            <a:rPr lang="en-US" altLang="zh-TW" sz="1200" dirty="0" smtClean="0">
                              <a:solidFill>
                                <a:schemeClr val="bg1"/>
                              </a:solidFill>
                              <a:latin typeface="Times New Roman" panose="02020603050405020304" pitchFamily="18" charset="0"/>
                              <a:cs typeface="Times New Roman" panose="02020603050405020304" pitchFamily="18" charset="0"/>
                            </a:rPr>
                            <a:t>63.8</a:t>
                          </a:r>
                          <a:endParaRPr lang="zh-TW" altLang="en-US" sz="120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19.0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56.6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35.7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213360">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ResNet101-SRN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70.0</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81.2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63.3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75.0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84.1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66.3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85.8</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72.1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88.1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61.1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213360">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ResNet</a:t>
                          </a:r>
                          <a:r>
                            <a:rPr lang="en-US" altLang="zh-TW" sz="1100" b="0" baseline="0" dirty="0" smtClean="0">
                              <a:solidFill>
                                <a:schemeClr val="bg1"/>
                              </a:solidFill>
                              <a:latin typeface="Times New Roman" panose="02020603050405020304" pitchFamily="18" charset="0"/>
                              <a:cs typeface="Times New Roman" panose="02020603050405020304" pitchFamily="18" charset="0"/>
                            </a:rPr>
                            <a:t>101(448</a:t>
                          </a:r>
                          <a14:m>
                            <m:oMath xmlns:m="http://schemas.openxmlformats.org/officeDocument/2006/math">
                              <m:r>
                                <a:rPr lang="en-US" altLang="zh-TW" sz="1100" b="0" i="1" baseline="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100" b="0" baseline="0" dirty="0" smtClean="0">
                              <a:solidFill>
                                <a:schemeClr val="bg1"/>
                              </a:solidFill>
                              <a:latin typeface="Times New Roman" panose="02020603050405020304" pitchFamily="18" charset="0"/>
                              <a:cs typeface="Times New Roman" panose="02020603050405020304" pitchFamily="18" charset="0"/>
                            </a:rPr>
                            <a:t>448)(baseline)</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72.8</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72.9</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76.3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77.5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75.1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69.5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78.3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63.7</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83.8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64.9</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r>
                  <a:tr h="426720">
                    <a:tc>
                      <a:txBody>
                        <a:bodyPr/>
                        <a:lstStyle/>
                        <a:p>
                          <a:pPr algn="ctr"/>
                          <a:r>
                            <a:rPr lang="en-US" altLang="zh-TW" sz="1100" b="0" dirty="0" smtClean="0">
                              <a:solidFill>
                                <a:srgbClr val="FF0000"/>
                              </a:solidFill>
                              <a:latin typeface="Times New Roman" panose="02020603050405020304" pitchFamily="18" charset="0"/>
                              <a:cs typeface="Times New Roman" panose="02020603050405020304" pitchFamily="18" charset="0"/>
                            </a:rPr>
                            <a:t>Ours</a:t>
                          </a:r>
                        </a:p>
                      </a:txBody>
                      <a:tcPr>
                        <a:noFill/>
                      </a:tcPr>
                    </a:tc>
                    <a:tc>
                      <a:txBody>
                        <a:bodyPr/>
                        <a:lstStyle/>
                        <a:p>
                          <a:pPr algn="ctr"/>
                          <a:r>
                            <a:rPr lang="en-US" altLang="zh-TW" sz="1100" b="0" dirty="0" smtClean="0">
                              <a:solidFill>
                                <a:srgbClr val="FF0000"/>
                              </a:solidFill>
                              <a:latin typeface="Times New Roman" panose="02020603050405020304" pitchFamily="18" charset="0"/>
                              <a:cs typeface="Times New Roman" panose="02020603050405020304" pitchFamily="18" charset="0"/>
                            </a:rPr>
                            <a:t>74.9</a:t>
                          </a:r>
                          <a:endParaRPr lang="zh-TW" altLang="en-US" sz="11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80.4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70.2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78.4</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85.2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72.5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70.6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84.5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74.7</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89.1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bl>
              </a:graphicData>
            </a:graphic>
          </p:graphicFrame>
        </mc:Choice>
        <mc:Fallback xmlns="">
          <p:graphicFrame>
            <p:nvGraphicFramePr>
              <p:cNvPr id="6" name="表格 5"/>
              <p:cNvGraphicFramePr>
                <a:graphicFrameLocks noGrp="1"/>
              </p:cNvGraphicFramePr>
              <p:nvPr>
                <p:extLst/>
              </p:nvPr>
            </p:nvGraphicFramePr>
            <p:xfrm>
              <a:off x="345232" y="2136709"/>
              <a:ext cx="11551297" cy="2793399"/>
            </p:xfrm>
            <a:graphic>
              <a:graphicData uri="http://schemas.openxmlformats.org/drawingml/2006/table">
                <a:tbl>
                  <a:tblPr firstRow="1" bandRow="1">
                    <a:tableStyleId>{5C22544A-7EE6-4342-B048-85BDC9FD1C3A}</a:tableStyleId>
                  </a:tblPr>
                  <a:tblGrid>
                    <a:gridCol w="1172454"/>
                    <a:gridCol w="786991"/>
                    <a:gridCol w="886129"/>
                    <a:gridCol w="880176"/>
                    <a:gridCol w="800158"/>
                    <a:gridCol w="832164"/>
                    <a:gridCol w="992197"/>
                    <a:gridCol w="832163"/>
                    <a:gridCol w="800158"/>
                    <a:gridCol w="832164"/>
                    <a:gridCol w="960190"/>
                    <a:gridCol w="816163"/>
                    <a:gridCol w="960190"/>
                  </a:tblGrid>
                  <a:tr h="457200">
                    <a:tc>
                      <a:txBody>
                        <a:bodyPr/>
                        <a:lstStyle/>
                        <a:p>
                          <a:pPr algn="ctr"/>
                          <a:r>
                            <a:rPr lang="en-US" altLang="zh-TW" sz="1200" b="1" dirty="0" smtClean="0">
                              <a:latin typeface="Times New Roman" panose="02020603050405020304" pitchFamily="18" charset="0"/>
                              <a:cs typeface="Times New Roman" panose="02020603050405020304" pitchFamily="18" charset="0"/>
                            </a:rPr>
                            <a:t>method</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F1-C</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P-C</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R-C</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F1-O</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P-O</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R-O</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F1-C/top3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P-C/top3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R-C/top3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F1-O/top3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P-O/top3</a:t>
                          </a:r>
                          <a:endParaRPr lang="zh-TW" altLang="en-US" sz="12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1" dirty="0" smtClean="0">
                              <a:latin typeface="Times New Roman" panose="02020603050405020304" pitchFamily="18" charset="0"/>
                              <a:cs typeface="Times New Roman" panose="02020603050405020304" pitchFamily="18" charset="0"/>
                            </a:rPr>
                            <a:t>R-O/top3</a:t>
                          </a:r>
                          <a:endParaRPr lang="zh-TW" altLang="en-US" sz="1200" b="1" dirty="0">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CNN-RNN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56.4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28.5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23.6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46.5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70.6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58.5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71.3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23.2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54.0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28.0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RLSD</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58.8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30.5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24.7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44.7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74.8</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22.9</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27.5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02813">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RNN-Attention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26.4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71.8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18.2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49.5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66.5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r>
                            <a:rPr lang="en-US" altLang="zh-TW" sz="1200" dirty="0" smtClean="0">
                              <a:solidFill>
                                <a:schemeClr val="bg1"/>
                              </a:solidFill>
                              <a:latin typeface="Times New Roman" panose="02020603050405020304" pitchFamily="18" charset="0"/>
                              <a:cs typeface="Times New Roman" panose="02020603050405020304" pitchFamily="18" charset="0"/>
                            </a:rPr>
                            <a:t>63.8</a:t>
                          </a:r>
                          <a:endParaRPr lang="zh-TW" altLang="en-US" sz="120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19.0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56.6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35.7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274320">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ResNet101-SRN</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70.0</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81.2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63.3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75.0</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84.1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67.7</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66.3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85.8</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57.5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72.1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88.1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61.1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r h="426720">
                    <a:tc>
                      <a:txBody>
                        <a:bodyPr/>
                        <a:lstStyle/>
                        <a:p>
                          <a:endParaRPr lang="zh-TW"/>
                        </a:p>
                      </a:txBody>
                      <a:tcPr>
                        <a:blipFill rotWithShape="0">
                          <a:blip r:embed="rId3"/>
                          <a:stretch>
                            <a:fillRect l="-521" t="-457143" r="-889583" b="-102857"/>
                          </a:stretch>
                        </a:blipFill>
                      </a:tcPr>
                    </a:tc>
                    <a:tc>
                      <a:txBody>
                        <a:bodyPr/>
                        <a:lstStyle/>
                        <a:p>
                          <a:pPr algn="ctr"/>
                          <a:r>
                            <a:rPr lang="en-US" altLang="zh-TW" sz="1100" b="0" dirty="0" smtClean="0">
                              <a:solidFill>
                                <a:schemeClr val="bg1"/>
                              </a:solidFill>
                              <a:latin typeface="Times New Roman" panose="02020603050405020304" pitchFamily="18" charset="0"/>
                              <a:cs typeface="Times New Roman" panose="02020603050405020304" pitchFamily="18" charset="0"/>
                            </a:rPr>
                            <a:t>72.8</a:t>
                          </a:r>
                          <a:endParaRPr lang="zh-TW" altLang="en-US" sz="11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72.9</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76.3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77.5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75.1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69.5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78.3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63.7</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73.1</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83.8</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64.9</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r>
                  <a:tr h="426720">
                    <a:tc>
                      <a:txBody>
                        <a:bodyPr/>
                        <a:lstStyle/>
                        <a:p>
                          <a:pPr algn="ctr"/>
                          <a:r>
                            <a:rPr lang="en-US" altLang="zh-TW" sz="1100" b="0" dirty="0" smtClean="0">
                              <a:solidFill>
                                <a:srgbClr val="FF0000"/>
                              </a:solidFill>
                              <a:latin typeface="Times New Roman" panose="02020603050405020304" pitchFamily="18" charset="0"/>
                              <a:cs typeface="Times New Roman" panose="02020603050405020304" pitchFamily="18" charset="0"/>
                            </a:rPr>
                            <a:t>Ours</a:t>
                          </a:r>
                        </a:p>
                      </a:txBody>
                      <a:tcPr>
                        <a:noFill/>
                      </a:tcPr>
                    </a:tc>
                    <a:tc>
                      <a:txBody>
                        <a:bodyPr/>
                        <a:lstStyle/>
                        <a:p>
                          <a:pPr algn="ctr"/>
                          <a:r>
                            <a:rPr lang="en-US" altLang="zh-TW" sz="1100" b="0" dirty="0" smtClean="0">
                              <a:solidFill>
                                <a:srgbClr val="FF0000"/>
                              </a:solidFill>
                              <a:latin typeface="Times New Roman" panose="02020603050405020304" pitchFamily="18" charset="0"/>
                              <a:cs typeface="Times New Roman" panose="02020603050405020304" pitchFamily="18" charset="0"/>
                            </a:rPr>
                            <a:t>74.9</a:t>
                          </a:r>
                          <a:endParaRPr lang="zh-TW" altLang="en-US" sz="11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80.4</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70.2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78.4</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85.2</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72.5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70.6</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84.5</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62.2</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74.7</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rgbClr val="FF0000"/>
                              </a:solidFill>
                              <a:latin typeface="Times New Roman" panose="02020603050405020304" pitchFamily="18" charset="0"/>
                              <a:cs typeface="Times New Roman" panose="02020603050405020304" pitchFamily="18" charset="0"/>
                            </a:rPr>
                            <a:t>89.1</a:t>
                          </a:r>
                          <a:endParaRPr lang="zh-TW" altLang="en-US" sz="1200" b="0"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r>
                            <a:rPr lang="en-US" altLang="zh-TW" sz="1200" b="0" dirty="0" smtClean="0">
                              <a:solidFill>
                                <a:schemeClr val="bg1"/>
                              </a:solidFill>
                              <a:latin typeface="Times New Roman" panose="02020603050405020304" pitchFamily="18" charset="0"/>
                              <a:cs typeface="Times New Roman" panose="02020603050405020304" pitchFamily="18" charset="0"/>
                            </a:rPr>
                            <a:t>64.3</a:t>
                          </a:r>
                          <a:endParaRPr lang="zh-TW" altLang="en-US" sz="1200" b="0" dirty="0">
                            <a:solidFill>
                              <a:schemeClr val="bg1"/>
                            </a:solidFill>
                            <a:latin typeface="Times New Roman" panose="02020603050405020304" pitchFamily="18" charset="0"/>
                            <a:cs typeface="Times New Roman" panose="02020603050405020304" pitchFamily="18" charset="0"/>
                          </a:endParaRPr>
                        </a:p>
                      </a:txBody>
                      <a:tcPr>
                        <a:noFill/>
                      </a:tcPr>
                    </a:tc>
                  </a:tr>
                </a:tbl>
              </a:graphicData>
            </a:graphic>
          </p:graphicFrame>
        </mc:Fallback>
      </mc:AlternateContent>
      <p:sp>
        <p:nvSpPr>
          <p:cNvPr id="5" name="文本框 12"/>
          <p:cNvSpPr txBox="1"/>
          <p:nvPr/>
        </p:nvSpPr>
        <p:spPr>
          <a:xfrm>
            <a:off x="585017" y="5162433"/>
            <a:ext cx="11416483" cy="400110"/>
          </a:xfrm>
          <a:prstGeom prst="rect">
            <a:avLst/>
          </a:prstGeom>
          <a:noFill/>
        </p:spPr>
        <p:txBody>
          <a:bodyPr wrap="square" rtlCol="0">
            <a:spAutoFit/>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Performance comparison among multi-label classification methods on Microsoft COCO 2014 validation set.</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26825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제목 1"/>
          <p:cNvSpPr txBox="1">
            <a:spLocks/>
          </p:cNvSpPr>
          <p:nvPr/>
        </p:nvSpPr>
        <p:spPr>
          <a:xfrm>
            <a:off x="314829" y="1503562"/>
            <a:ext cx="11562342" cy="996281"/>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3800" dirty="0">
                <a:solidFill>
                  <a:schemeClr val="bg1"/>
                </a:solidFill>
                <a:latin typeface="Arial" panose="020B0604020202020204" pitchFamily="34" charset="0"/>
                <a:ea typeface="Cambria Math" panose="02040503050406030204" pitchFamily="18" charset="0"/>
                <a:cs typeface="Arial" panose="020B0604020202020204" pitchFamily="34" charset="0"/>
              </a:rPr>
              <a:t>Image Super-Resolution via Deterministic-Stochastic Synthesis and Local Statistical Rectification</a:t>
            </a:r>
            <a:endParaRPr lang="ko-KR" altLang="en-US" sz="3800" dirty="0">
              <a:solidFill>
                <a:schemeClr val="bg1"/>
              </a:solidFill>
              <a:latin typeface="Arial" panose="020B0604020202020204" pitchFamily="34" charset="0"/>
              <a:cs typeface="Arial" panose="020B0604020202020204" pitchFamily="34" charset="0"/>
            </a:endParaRPr>
          </a:p>
        </p:txBody>
      </p:sp>
      <p:sp>
        <p:nvSpPr>
          <p:cNvPr id="199" name="제목 1"/>
          <p:cNvSpPr txBox="1">
            <a:spLocks/>
          </p:cNvSpPr>
          <p:nvPr/>
        </p:nvSpPr>
        <p:spPr>
          <a:xfrm>
            <a:off x="2468300" y="3552826"/>
            <a:ext cx="7255400" cy="146491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2800" dirty="0" err="1">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Weifeng</a:t>
            </a:r>
            <a:r>
              <a:rPr lang="en-US" altLang="ko-KR" sz="2800" dirty="0">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 </a:t>
            </a:r>
            <a:r>
              <a:rPr lang="en-US" altLang="ko-KR" sz="2800" dirty="0" err="1">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Ge</a:t>
            </a:r>
            <a:r>
              <a:rPr lang="en-US" altLang="ko-KR" sz="2800" dirty="0">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 </a:t>
            </a:r>
            <a:r>
              <a:rPr lang="en-US" altLang="ko-KR" sz="2800" dirty="0" err="1">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Bingchen</a:t>
            </a:r>
            <a:r>
              <a:rPr lang="en-US" altLang="ko-KR" sz="2800" dirty="0">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 Gong*, and </a:t>
            </a:r>
            <a:r>
              <a:rPr lang="en-US" altLang="ko-KR" sz="2800" dirty="0" err="1">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Yizhou</a:t>
            </a:r>
            <a:r>
              <a:rPr lang="en-US" altLang="ko-KR" sz="2800" dirty="0">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 Yu</a:t>
            </a:r>
          </a:p>
          <a:p>
            <a:endParaRPr lang="en-US" altLang="ko-KR" sz="2800" dirty="0">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endParaRPr>
          </a:p>
          <a:p>
            <a:r>
              <a:rPr lang="en-US" altLang="ko-KR" sz="2800" dirty="0">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The University of Hong Kong</a:t>
            </a:r>
            <a:endParaRPr lang="ko-KR" alt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2604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31"/>
          <p:cNvSpPr txBox="1"/>
          <p:nvPr/>
        </p:nvSpPr>
        <p:spPr>
          <a:xfrm>
            <a:off x="1170032" y="1449390"/>
            <a:ext cx="10140956" cy="4642618"/>
          </a:xfrm>
          <a:prstGeom prst="rect">
            <a:avLst/>
          </a:prstGeom>
          <a:noFill/>
        </p:spPr>
        <p:txBody>
          <a:bodyPr wrap="square" rtlCol="0">
            <a:spAutoFit/>
          </a:bodyPr>
          <a:lstStyle/>
          <a:p>
            <a:pPr marL="119981"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Single image super-resolution (SISR) aims to estimation high resolution images from low resolution inputs.</a:t>
            </a:r>
          </a:p>
          <a:p>
            <a:pPr marL="463874" lvl="1"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Image </a:t>
            </a:r>
            <a:r>
              <a:rPr lang="en-US" sz="2400" dirty="0" err="1">
                <a:solidFill>
                  <a:schemeClr val="bg1"/>
                </a:solidFill>
                <a:latin typeface="Times New Roman" panose="02020603050405020304" pitchFamily="18" charset="0"/>
                <a:cs typeface="Times New Roman" panose="02020603050405020304" pitchFamily="18" charset="0"/>
              </a:rPr>
              <a:t>superresolution</a:t>
            </a:r>
            <a:r>
              <a:rPr lang="en-US" sz="2400" dirty="0">
                <a:solidFill>
                  <a:schemeClr val="bg1"/>
                </a:solidFill>
                <a:latin typeface="Times New Roman" panose="02020603050405020304" pitchFamily="18" charset="0"/>
                <a:cs typeface="Times New Roman" panose="02020603050405020304" pitchFamily="18" charset="0"/>
              </a:rPr>
              <a:t> has been used for any different applications.</a:t>
            </a:r>
          </a:p>
          <a:p>
            <a:pPr marL="807768" lvl="2"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Facial image improvement</a:t>
            </a:r>
          </a:p>
          <a:p>
            <a:pPr marL="807768" lvl="2"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Compressed image/video enhancement</a:t>
            </a:r>
          </a:p>
          <a:p>
            <a:pPr marL="807768" lvl="2"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High dynamic range imaging</a:t>
            </a:r>
          </a:p>
          <a:p>
            <a:pPr marL="807768" lvl="2"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Image mosaicking</a:t>
            </a:r>
          </a:p>
          <a:p>
            <a:pPr marL="807768" lvl="2"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Satellite and aerial imaging</a:t>
            </a:r>
          </a:p>
        </p:txBody>
      </p:sp>
      <p:sp>
        <p:nvSpPr>
          <p:cNvPr id="6" name="제목 1"/>
          <p:cNvSpPr txBox="1">
            <a:spLocks/>
          </p:cNvSpPr>
          <p:nvPr/>
        </p:nvSpPr>
        <p:spPr>
          <a:xfrm>
            <a:off x="558867" y="316491"/>
            <a:ext cx="3908357" cy="769359"/>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Introduction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6001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675250" y="358816"/>
            <a:ext cx="3882309" cy="671508"/>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Introduction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5" name="文本框 206"/>
          <p:cNvSpPr txBox="1"/>
          <p:nvPr/>
        </p:nvSpPr>
        <p:spPr>
          <a:xfrm>
            <a:off x="2267553" y="1393034"/>
            <a:ext cx="1670715" cy="707886"/>
          </a:xfrm>
          <a:prstGeom prst="rect">
            <a:avLst/>
          </a:prstGeom>
          <a:noFill/>
        </p:spPr>
        <p:txBody>
          <a:bodyPr wrap="square" rtlCol="0">
            <a:spAutoFit/>
          </a:bodyPr>
          <a:lstStyle/>
          <a:p>
            <a:pPr algn="ctr"/>
            <a:r>
              <a:rPr lang="en-US" altLang="zh-CN" sz="2000" dirty="0">
                <a:solidFill>
                  <a:schemeClr val="bg1"/>
                </a:solidFill>
                <a:cs typeface="Times New Roman" panose="02020603050405020304" pitchFamily="18" charset="0"/>
              </a:rPr>
              <a:t>(b) </a:t>
            </a:r>
            <a:r>
              <a:rPr lang="en-US" altLang="zh-CN" sz="2000" dirty="0" err="1">
                <a:solidFill>
                  <a:schemeClr val="bg1"/>
                </a:solidFill>
                <a:cs typeface="Times New Roman" panose="02020603050405020304" pitchFamily="18" charset="0"/>
              </a:rPr>
              <a:t>Bicubic</a:t>
            </a:r>
            <a:r>
              <a:rPr lang="en-US" altLang="zh-CN" sz="2000" dirty="0">
                <a:solidFill>
                  <a:schemeClr val="bg1"/>
                </a:solidFill>
                <a:cs typeface="Times New Roman" panose="02020603050405020304" pitchFamily="18" charset="0"/>
              </a:rPr>
              <a:t> Interpolation</a:t>
            </a:r>
            <a:endParaRPr lang="zh-CN" altLang="en-US" sz="3600" dirty="0">
              <a:solidFill>
                <a:schemeClr val="bg1"/>
              </a:solidFill>
              <a:cs typeface="Times New Roman" panose="02020603050405020304" pitchFamily="18" charset="0"/>
            </a:endParaRPr>
          </a:p>
        </p:txBody>
      </p:sp>
      <p:sp>
        <p:nvSpPr>
          <p:cNvPr id="7" name="文本框 206"/>
          <p:cNvSpPr txBox="1"/>
          <p:nvPr/>
        </p:nvSpPr>
        <p:spPr>
          <a:xfrm>
            <a:off x="5825765" y="1403689"/>
            <a:ext cx="2282889" cy="1015663"/>
          </a:xfrm>
          <a:prstGeom prst="rect">
            <a:avLst/>
          </a:prstGeom>
          <a:noFill/>
        </p:spPr>
        <p:txBody>
          <a:bodyPr wrap="square" rtlCol="0">
            <a:spAutoFit/>
          </a:bodyPr>
          <a:lstStyle/>
          <a:p>
            <a:pPr algn="ctr"/>
            <a:r>
              <a:rPr lang="en-US" altLang="zh-CN" sz="2000" dirty="0">
                <a:solidFill>
                  <a:schemeClr val="bg1"/>
                </a:solidFill>
                <a:cs typeface="Times New Roman" panose="02020603050405020304" pitchFamily="18" charset="0"/>
              </a:rPr>
              <a:t>(d) Details Hallucinated by GAN</a:t>
            </a:r>
            <a:endParaRPr lang="zh-CN" altLang="en-US" sz="2000" dirty="0">
              <a:solidFill>
                <a:schemeClr val="bg1"/>
              </a:solidFill>
              <a:cs typeface="Times New Roman" panose="02020603050405020304" pitchFamily="18" charset="0"/>
            </a:endParaRPr>
          </a:p>
        </p:txBody>
      </p:sp>
      <p:sp>
        <p:nvSpPr>
          <p:cNvPr id="8" name="文本框 206"/>
          <p:cNvSpPr txBox="1"/>
          <p:nvPr/>
        </p:nvSpPr>
        <p:spPr>
          <a:xfrm>
            <a:off x="8109096" y="1403931"/>
            <a:ext cx="1741023" cy="400110"/>
          </a:xfrm>
          <a:prstGeom prst="rect">
            <a:avLst/>
          </a:prstGeom>
          <a:noFill/>
        </p:spPr>
        <p:txBody>
          <a:bodyPr wrap="square" rtlCol="0">
            <a:spAutoFit/>
          </a:bodyPr>
          <a:lstStyle/>
          <a:p>
            <a:pPr algn="ctr"/>
            <a:r>
              <a:rPr lang="en-US" altLang="zh-CN" sz="2000" dirty="0">
                <a:solidFill>
                  <a:schemeClr val="bg1"/>
                </a:solidFill>
                <a:cs typeface="Times New Roman" panose="02020603050405020304" pitchFamily="18" charset="0"/>
              </a:rPr>
              <a:t>(e) DTSN (Ours)</a:t>
            </a:r>
            <a:endParaRPr lang="zh-CN" altLang="en-US" sz="2000" dirty="0">
              <a:solidFill>
                <a:schemeClr val="bg1"/>
              </a:solidFill>
              <a:cs typeface="Times New Roman" panose="02020603050405020304" pitchFamily="18" charset="0"/>
            </a:endParaRPr>
          </a:p>
        </p:txBody>
      </p:sp>
      <p:sp>
        <p:nvSpPr>
          <p:cNvPr id="9" name="文本框 206"/>
          <p:cNvSpPr txBox="1"/>
          <p:nvPr/>
        </p:nvSpPr>
        <p:spPr>
          <a:xfrm>
            <a:off x="10312187" y="1397280"/>
            <a:ext cx="1469512" cy="707886"/>
          </a:xfrm>
          <a:prstGeom prst="rect">
            <a:avLst/>
          </a:prstGeom>
          <a:noFill/>
        </p:spPr>
        <p:txBody>
          <a:bodyPr wrap="square" rtlCol="0">
            <a:spAutoFit/>
          </a:bodyPr>
          <a:lstStyle/>
          <a:p>
            <a:pPr algn="ctr"/>
            <a:r>
              <a:rPr lang="en-US" altLang="zh-CN" sz="2000" dirty="0">
                <a:solidFill>
                  <a:schemeClr val="bg1"/>
                </a:solidFill>
                <a:cs typeface="Times New Roman" panose="02020603050405020304" pitchFamily="18" charset="0"/>
              </a:rPr>
              <a:t>(f) Ground Truth</a:t>
            </a:r>
            <a:endParaRPr lang="zh-CN" altLang="en-US" sz="2000" dirty="0">
              <a:solidFill>
                <a:schemeClr val="bg1"/>
              </a:solidFill>
              <a:cs typeface="Times New Roman" panose="02020603050405020304" pitchFamily="18"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654" y="2419352"/>
            <a:ext cx="1916108" cy="2912484"/>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162" y="2419352"/>
            <a:ext cx="1916108" cy="2912484"/>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9408" y="2419352"/>
            <a:ext cx="1916108" cy="2912484"/>
          </a:xfrm>
          <a:prstGeom prst="rect">
            <a:avLst/>
          </a:prstGeom>
        </p:spPr>
      </p:pic>
      <p:pic>
        <p:nvPicPr>
          <p:cNvPr id="13" name="圖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7900" y="2419352"/>
            <a:ext cx="1916108" cy="2912484"/>
          </a:xfrm>
          <a:prstGeom prst="rect">
            <a:avLst/>
          </a:prstGeom>
        </p:spPr>
      </p:pic>
      <p:pic>
        <p:nvPicPr>
          <p:cNvPr id="2" name="圖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910" y="2419353"/>
            <a:ext cx="1893115" cy="2935477"/>
          </a:xfrm>
          <a:prstGeom prst="rect">
            <a:avLst/>
          </a:prstGeom>
        </p:spPr>
      </p:pic>
      <p:sp>
        <p:nvSpPr>
          <p:cNvPr id="15" name="文本框 206"/>
          <p:cNvSpPr txBox="1"/>
          <p:nvPr/>
        </p:nvSpPr>
        <p:spPr>
          <a:xfrm>
            <a:off x="36503" y="1403689"/>
            <a:ext cx="2133910" cy="707886"/>
          </a:xfrm>
          <a:prstGeom prst="rect">
            <a:avLst/>
          </a:prstGeom>
          <a:noFill/>
        </p:spPr>
        <p:txBody>
          <a:bodyPr wrap="square" rtlCol="0">
            <a:spAutoFit/>
          </a:bodyPr>
          <a:lstStyle/>
          <a:p>
            <a:pPr algn="ctr"/>
            <a:r>
              <a:rPr lang="en-US" altLang="zh-CN" sz="2000" dirty="0">
                <a:solidFill>
                  <a:schemeClr val="bg1"/>
                </a:solidFill>
                <a:cs typeface="Times New Roman" panose="02020603050405020304" pitchFamily="18" charset="0"/>
              </a:rPr>
              <a:t>(a) Low Resolution Input</a:t>
            </a:r>
            <a:endParaRPr lang="zh-CN" altLang="en-US" sz="2000" dirty="0">
              <a:solidFill>
                <a:schemeClr val="bg1"/>
              </a:solidFill>
              <a:cs typeface="Times New Roman" panose="02020603050405020304" pitchFamily="18" charset="0"/>
            </a:endParaRPr>
          </a:p>
        </p:txBody>
      </p:sp>
      <p:pic>
        <p:nvPicPr>
          <p:cNvPr id="16" name="圖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856" y="3505469"/>
            <a:ext cx="477394" cy="740251"/>
          </a:xfrm>
          <a:prstGeom prst="rect">
            <a:avLst/>
          </a:prstGeom>
        </p:spPr>
      </p:pic>
      <p:sp>
        <p:nvSpPr>
          <p:cNvPr id="3" name="矩形 2"/>
          <p:cNvSpPr/>
          <p:nvPr/>
        </p:nvSpPr>
        <p:spPr>
          <a:xfrm>
            <a:off x="156924" y="2419352"/>
            <a:ext cx="1893848" cy="2936744"/>
          </a:xfrm>
          <a:prstGeom prst="rect">
            <a:avLst/>
          </a:prstGeom>
          <a:noFill/>
          <a:ln w="539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latin typeface="Times New Roman" panose="02020603050405020304" pitchFamily="18" charset="0"/>
              <a:cs typeface="Times New Roman" panose="02020603050405020304" pitchFamily="18" charset="0"/>
            </a:endParaRPr>
          </a:p>
        </p:txBody>
      </p:sp>
      <p:cxnSp>
        <p:nvCxnSpPr>
          <p:cNvPr id="17" name="直線單箭頭接點 16"/>
          <p:cNvCxnSpPr/>
          <p:nvPr/>
        </p:nvCxnSpPr>
        <p:spPr>
          <a:xfrm flipV="1">
            <a:off x="716182" y="2507656"/>
            <a:ext cx="1275149" cy="997813"/>
          </a:xfrm>
          <a:prstGeom prst="straightConnector1">
            <a:avLst/>
          </a:prstGeom>
          <a:ln w="66675">
            <a:solidFill>
              <a:srgbClr val="FF000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716182" y="4239381"/>
            <a:ext cx="1249736" cy="1013281"/>
          </a:xfrm>
          <a:prstGeom prst="straightConnector1">
            <a:avLst/>
          </a:prstGeom>
          <a:ln w="66675">
            <a:solidFill>
              <a:srgbClr val="FF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2" name="文本框 206"/>
          <p:cNvSpPr txBox="1"/>
          <p:nvPr/>
        </p:nvSpPr>
        <p:spPr>
          <a:xfrm>
            <a:off x="3938268" y="1407408"/>
            <a:ext cx="2218600" cy="707886"/>
          </a:xfrm>
          <a:prstGeom prst="rect">
            <a:avLst/>
          </a:prstGeom>
          <a:noFill/>
        </p:spPr>
        <p:txBody>
          <a:bodyPr wrap="square" rtlCol="0">
            <a:spAutoFit/>
          </a:bodyPr>
          <a:lstStyle/>
          <a:p>
            <a:pPr algn="ctr"/>
            <a:r>
              <a:rPr lang="en-US" altLang="zh-CN" sz="2000" dirty="0">
                <a:solidFill>
                  <a:schemeClr val="bg1"/>
                </a:solidFill>
                <a:cs typeface="Times New Roman" panose="02020603050405020304" pitchFamily="18" charset="0"/>
              </a:rPr>
              <a:t>(c) Neural Network based Regression </a:t>
            </a:r>
            <a:endParaRPr lang="zh-CN" altLang="en-US" sz="40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14688971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31"/>
          <p:cNvSpPr txBox="1"/>
          <p:nvPr/>
        </p:nvSpPr>
        <p:spPr>
          <a:xfrm>
            <a:off x="946097" y="1673324"/>
            <a:ext cx="10140956" cy="3724096"/>
          </a:xfrm>
          <a:prstGeom prst="rect">
            <a:avLst/>
          </a:prstGeom>
          <a:noFill/>
        </p:spPr>
        <p:txBody>
          <a:bodyPr wrap="square" rtlCol="0">
            <a:spAutoFit/>
          </a:bodyPr>
          <a:lstStyle/>
          <a:p>
            <a:pPr marL="279955" lvl="1" indent="-119981" algn="just">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  High frequency signals in the high resolution image is </a:t>
            </a:r>
            <a:r>
              <a:rPr lang="en-US" sz="2800" dirty="0">
                <a:solidFill>
                  <a:srgbClr val="FF0000"/>
                </a:solidFill>
                <a:latin typeface="Times New Roman" panose="02020603050405020304" pitchFamily="18" charset="0"/>
                <a:cs typeface="Times New Roman" panose="02020603050405020304" pitchFamily="18" charset="0"/>
              </a:rPr>
              <a:t>irrecoverably lost </a:t>
            </a:r>
            <a:r>
              <a:rPr lang="en-US" sz="2800" dirty="0">
                <a:solidFill>
                  <a:schemeClr val="bg1"/>
                </a:solidFill>
                <a:latin typeface="Times New Roman" panose="02020603050405020304" pitchFamily="18" charset="0"/>
                <a:cs typeface="Times New Roman" panose="02020603050405020304" pitchFamily="18" charset="0"/>
              </a:rPr>
              <a:t>in the corresponding low resolution image due to </a:t>
            </a:r>
            <a:r>
              <a:rPr lang="en-US" sz="2800" dirty="0" err="1">
                <a:solidFill>
                  <a:schemeClr val="bg1"/>
                </a:solidFill>
                <a:latin typeface="Times New Roman" panose="02020603050405020304" pitchFamily="18" charset="0"/>
                <a:cs typeface="Times New Roman" panose="02020603050405020304" pitchFamily="18" charset="0"/>
              </a:rPr>
              <a:t>downsampling</a:t>
            </a:r>
            <a:r>
              <a:rPr lang="en-US" sz="2800" dirty="0">
                <a:solidFill>
                  <a:schemeClr val="bg1"/>
                </a:solidFill>
                <a:latin typeface="Times New Roman" panose="02020603050405020304" pitchFamily="18" charset="0"/>
                <a:cs typeface="Times New Roman" panose="02020603050405020304" pitchFamily="18" charset="0"/>
              </a:rPr>
              <a:t>.</a:t>
            </a:r>
          </a:p>
          <a:p>
            <a:pPr marL="279955" lvl="1" indent="-119981" algn="just">
              <a:buFont typeface="Wingdings" panose="05000000000000000000" pitchFamily="2" charset="2"/>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79955" lvl="1" indent="-119981"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Many slightly different high resolution images could become the same low resolution image after </a:t>
            </a:r>
            <a:r>
              <a:rPr lang="en-US" sz="2800" dirty="0" err="1">
                <a:solidFill>
                  <a:schemeClr val="bg1"/>
                </a:solidFill>
                <a:latin typeface="Times New Roman" panose="02020603050405020304" pitchFamily="18" charset="0"/>
                <a:cs typeface="Times New Roman" panose="02020603050405020304" pitchFamily="18" charset="0"/>
              </a:rPr>
              <a:t>downsampling</a:t>
            </a:r>
            <a:r>
              <a:rPr lang="en-US" sz="2800" dirty="0">
                <a:solidFill>
                  <a:schemeClr val="bg1"/>
                </a:solidFill>
                <a:latin typeface="Times New Roman" panose="02020603050405020304" pitchFamily="18" charset="0"/>
                <a:cs typeface="Times New Roman" panose="02020603050405020304" pitchFamily="18" charset="0"/>
              </a:rPr>
              <a:t>. </a:t>
            </a:r>
          </a:p>
          <a:p>
            <a:pPr marL="623848" lvl="2" indent="-191969"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SISR does not have a </a:t>
            </a:r>
            <a:r>
              <a:rPr lang="en-US" sz="2400" dirty="0">
                <a:solidFill>
                  <a:srgbClr val="FF0000"/>
                </a:solidFill>
                <a:latin typeface="Times New Roman" panose="02020603050405020304" pitchFamily="18" charset="0"/>
                <a:cs typeface="Times New Roman" panose="02020603050405020304" pitchFamily="18" charset="0"/>
              </a:rPr>
              <a:t>unique</a:t>
            </a:r>
            <a:r>
              <a:rPr lang="en-US" sz="2400" dirty="0">
                <a:solidFill>
                  <a:schemeClr val="bg1"/>
                </a:solidFill>
                <a:latin typeface="Times New Roman" panose="02020603050405020304" pitchFamily="18" charset="0"/>
                <a:cs typeface="Times New Roman" panose="02020603050405020304" pitchFamily="18" charset="0"/>
              </a:rPr>
              <a:t> solution.</a:t>
            </a:r>
          </a:p>
          <a:p>
            <a:pPr marL="623848" lvl="2" indent="-191969"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Treat SISR as a </a:t>
            </a:r>
            <a:r>
              <a:rPr lang="en-US" sz="2400" dirty="0">
                <a:solidFill>
                  <a:srgbClr val="FF0000"/>
                </a:solidFill>
                <a:latin typeface="Times New Roman" panose="02020603050405020304" pitchFamily="18" charset="0"/>
                <a:cs typeface="Times New Roman" panose="02020603050405020304" pitchFamily="18" charset="0"/>
              </a:rPr>
              <a:t>regression</a:t>
            </a:r>
            <a:r>
              <a:rPr lang="en-US" sz="2400" dirty="0">
                <a:solidFill>
                  <a:schemeClr val="bg1"/>
                </a:solidFill>
                <a:latin typeface="Times New Roman" panose="02020603050405020304" pitchFamily="18" charset="0"/>
                <a:cs typeface="Times New Roman" panose="02020603050405020304" pitchFamily="18" charset="0"/>
              </a:rPr>
              <a:t> problem with the high resolution counterpart as the target does not grantee the optimal results.</a:t>
            </a:r>
          </a:p>
        </p:txBody>
      </p:sp>
      <p:sp>
        <p:nvSpPr>
          <p:cNvPr id="6" name="제목 1"/>
          <p:cNvSpPr txBox="1">
            <a:spLocks/>
          </p:cNvSpPr>
          <p:nvPr/>
        </p:nvSpPr>
        <p:spPr>
          <a:xfrm>
            <a:off x="810989" y="203941"/>
            <a:ext cx="4106244" cy="96238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Core Ideas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3100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1"/>
          <p:cNvSpPr txBox="1"/>
          <p:nvPr/>
        </p:nvSpPr>
        <p:spPr>
          <a:xfrm>
            <a:off x="1025522" y="1857627"/>
            <a:ext cx="10140956" cy="2138919"/>
          </a:xfrm>
          <a:prstGeom prst="rect">
            <a:avLst/>
          </a:prstGeom>
          <a:noFill/>
        </p:spPr>
        <p:txBody>
          <a:bodyPr wrap="square" rtlCol="0">
            <a:spAutoFit/>
          </a:bodyPr>
          <a:lstStyle/>
          <a:p>
            <a:pPr marL="279955" lvl="1" indent="-119981" algn="just">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  High frequency signals irrecoverably lost are called </a:t>
            </a:r>
            <a:r>
              <a:rPr lang="en-US" sz="2800" dirty="0">
                <a:solidFill>
                  <a:srgbClr val="FF0000"/>
                </a:solidFill>
                <a:latin typeface="Times New Roman" panose="02020603050405020304" pitchFamily="18" charset="0"/>
                <a:cs typeface="Times New Roman" panose="02020603050405020304" pitchFamily="18" charset="0"/>
              </a:rPr>
              <a:t>stochastic components</a:t>
            </a:r>
            <a:r>
              <a:rPr lang="en-US" sz="2800" dirty="0">
                <a:solidFill>
                  <a:schemeClr val="bg1"/>
                </a:solidFill>
                <a:latin typeface="Times New Roman" panose="02020603050405020304" pitchFamily="18" charset="0"/>
                <a:cs typeface="Times New Roman" panose="02020603050405020304" pitchFamily="18" charset="0"/>
              </a:rPr>
              <a:t>.</a:t>
            </a:r>
          </a:p>
          <a:p>
            <a:pPr marL="279955" lvl="1" indent="-119981" algn="just">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  The rest that can be recovered from the low resolution input are called </a:t>
            </a:r>
            <a:r>
              <a:rPr lang="en-US" sz="2800" dirty="0">
                <a:solidFill>
                  <a:srgbClr val="01AF05"/>
                </a:solidFill>
                <a:latin typeface="Times New Roman" panose="02020603050405020304" pitchFamily="18" charset="0"/>
                <a:cs typeface="Times New Roman" panose="02020603050405020304" pitchFamily="18" charset="0"/>
              </a:rPr>
              <a:t>deterministic components</a:t>
            </a:r>
            <a:r>
              <a:rPr lang="en-US" sz="2800" dirty="0">
                <a:solidFill>
                  <a:schemeClr val="bg1"/>
                </a:solidFill>
                <a:latin typeface="Times New Roman" panose="02020603050405020304" pitchFamily="18" charset="0"/>
                <a:cs typeface="Times New Roman" panose="02020603050405020304" pitchFamily="18" charset="0"/>
              </a:rPr>
              <a:t>. </a:t>
            </a:r>
          </a:p>
          <a:p>
            <a:pPr marL="279955" lvl="1" indent="-119981" algn="just">
              <a:buFont typeface="Wingdings" panose="05000000000000000000" pitchFamily="2" charset="2"/>
              <a:buChar char="§"/>
            </a:pPr>
            <a:endParaRPr lang="en-US" sz="2099" dirty="0">
              <a:latin typeface="Times New Roman" panose="02020603050405020304" pitchFamily="18" charset="0"/>
              <a:cs typeface="Times New Roman" panose="02020603050405020304" pitchFamily="18" charset="0"/>
            </a:endParaRPr>
          </a:p>
        </p:txBody>
      </p:sp>
      <p:sp>
        <p:nvSpPr>
          <p:cNvPr id="6" name="제목 1"/>
          <p:cNvSpPr txBox="1">
            <a:spLocks/>
          </p:cNvSpPr>
          <p:nvPr/>
        </p:nvSpPr>
        <p:spPr>
          <a:xfrm>
            <a:off x="755005" y="306577"/>
            <a:ext cx="3089207" cy="831757"/>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Core Ideas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0631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ctrTitle"/>
          </p:nvPr>
        </p:nvSpPr>
        <p:spPr>
          <a:xfrm>
            <a:off x="0" y="1562516"/>
            <a:ext cx="12192000" cy="1687385"/>
          </a:xfrm>
        </p:spPr>
        <p:txBody>
          <a:bodyPr>
            <a:noAutofit/>
          </a:bodyPr>
          <a:lstStyle/>
          <a:p>
            <a:pPr algn="ctr" eaLnBrk="1" fontAlgn="auto" hangingPunct="1">
              <a:spcAft>
                <a:spcPts val="0"/>
              </a:spcAft>
              <a:defRPr/>
            </a:pPr>
            <a:r>
              <a:rPr lang="en-US" altLang="ko-KR" sz="3800" cap="none" dirty="0" smtClean="0">
                <a:solidFill>
                  <a:schemeClr val="bg1">
                    <a:lumMod val="85000"/>
                  </a:schemeClr>
                </a:solidFill>
                <a:latin typeface="Arial" panose="020B0604020202020204" pitchFamily="34" charset="0"/>
                <a:cs typeface="Arial" panose="020B0604020202020204" pitchFamily="34" charset="0"/>
              </a:rPr>
              <a:t>Borrowing Treasures from the Wealthy: </a:t>
            </a:r>
            <a:r>
              <a:rPr lang="en-US" altLang="ko-KR" sz="3800" cap="none" dirty="0" smtClean="0">
                <a:solidFill>
                  <a:schemeClr val="bg1"/>
                </a:solidFill>
                <a:latin typeface="Arial" panose="020B0604020202020204" pitchFamily="34" charset="0"/>
                <a:cs typeface="Arial" panose="020B0604020202020204" pitchFamily="34" charset="0"/>
              </a:rPr>
              <a:t/>
            </a:r>
            <a:br>
              <a:rPr lang="en-US" altLang="ko-KR" sz="3800" cap="none" dirty="0" smtClean="0">
                <a:solidFill>
                  <a:schemeClr val="bg1"/>
                </a:solidFill>
                <a:latin typeface="Arial" panose="020B0604020202020204" pitchFamily="34" charset="0"/>
                <a:cs typeface="Arial" panose="020B0604020202020204" pitchFamily="34" charset="0"/>
              </a:rPr>
            </a:br>
            <a:r>
              <a:rPr lang="en-US" altLang="ko-KR" sz="3800" b="1" cap="none" dirty="0" smtClean="0">
                <a:solidFill>
                  <a:schemeClr val="bg1"/>
                </a:solidFill>
                <a:latin typeface="Arial" panose="020B0604020202020204" pitchFamily="34" charset="0"/>
                <a:cs typeface="Arial" panose="020B0604020202020204" pitchFamily="34" charset="0"/>
              </a:rPr>
              <a:t>Deep   Transfer   Learning   through </a:t>
            </a:r>
            <a:br>
              <a:rPr lang="en-US" altLang="ko-KR" sz="3800" b="1" cap="none" dirty="0" smtClean="0">
                <a:solidFill>
                  <a:schemeClr val="bg1"/>
                </a:solidFill>
                <a:latin typeface="Arial" panose="020B0604020202020204" pitchFamily="34" charset="0"/>
                <a:cs typeface="Arial" panose="020B0604020202020204" pitchFamily="34" charset="0"/>
              </a:rPr>
            </a:br>
            <a:r>
              <a:rPr lang="en-US" altLang="ko-KR" sz="3800" b="1" cap="none" dirty="0" smtClean="0">
                <a:solidFill>
                  <a:schemeClr val="bg1"/>
                </a:solidFill>
                <a:latin typeface="Arial" panose="020B0604020202020204" pitchFamily="34" charset="0"/>
                <a:cs typeface="Arial" panose="020B0604020202020204" pitchFamily="34" charset="0"/>
              </a:rPr>
              <a:t>Selective   Joint   Fine-Tuning</a:t>
            </a:r>
            <a:endParaRPr lang="en-US" altLang="ko-KR" sz="3800" b="1" dirty="0" smtClean="0">
              <a:solidFill>
                <a:schemeClr val="bg1"/>
              </a:solidFill>
              <a:latin typeface="Arial" panose="020B0604020202020204" pitchFamily="34" charset="0"/>
              <a:cs typeface="Arial" panose="020B0604020202020204" pitchFamily="34" charset="0"/>
            </a:endParaRPr>
          </a:p>
        </p:txBody>
      </p:sp>
      <p:sp>
        <p:nvSpPr>
          <p:cNvPr id="23" name="Rectangle 3"/>
          <p:cNvSpPr>
            <a:spLocks noGrp="1" noChangeArrowheads="1"/>
          </p:cNvSpPr>
          <p:nvPr>
            <p:ph type="subTitle" idx="1"/>
          </p:nvPr>
        </p:nvSpPr>
        <p:spPr>
          <a:xfrm>
            <a:off x="2004269" y="3674295"/>
            <a:ext cx="7880236" cy="912599"/>
          </a:xfrm>
        </p:spPr>
        <p:txBody>
          <a:bodyPr>
            <a:normAutofit/>
          </a:bodyPr>
          <a:lstStyle/>
          <a:p>
            <a:pPr algn="ctr" eaLnBrk="1" hangingPunct="1">
              <a:lnSpc>
                <a:spcPct val="90000"/>
              </a:lnSpc>
              <a:spcBef>
                <a:spcPct val="0"/>
              </a:spcBef>
            </a:pPr>
            <a:r>
              <a:rPr lang="en-US" altLang="ko-KR" sz="2800"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Weifeng</a:t>
            </a: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Ge            </a:t>
            </a:r>
            <a:r>
              <a:rPr lang="en-US" altLang="ko-KR" sz="2800" dirty="0" err="1"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Yizhou</a:t>
            </a: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Yu</a:t>
            </a:r>
          </a:p>
          <a:p>
            <a:pPr algn="ctr" eaLnBrk="1" hangingPunct="1">
              <a:lnSpc>
                <a:spcPct val="90000"/>
              </a:lnSpc>
              <a:spcBef>
                <a:spcPct val="0"/>
              </a:spcBef>
            </a:pPr>
            <a:r>
              <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The University of Hong Kong</a:t>
            </a:r>
          </a:p>
        </p:txBody>
      </p:sp>
      <p:sp>
        <p:nvSpPr>
          <p:cNvPr id="4" name="Rectangle 3"/>
          <p:cNvSpPr txBox="1">
            <a:spLocks noChangeArrowheads="1"/>
          </p:cNvSpPr>
          <p:nvPr/>
        </p:nvSpPr>
        <p:spPr>
          <a:xfrm>
            <a:off x="2326351" y="5011288"/>
            <a:ext cx="7880236" cy="9125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pPr>
            <a:endParaRPr lang="en-US" altLang="ko-KR" sz="2800"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2" name="文本框 1"/>
          <p:cNvSpPr txBox="1"/>
          <p:nvPr/>
        </p:nvSpPr>
        <p:spPr>
          <a:xfrm>
            <a:off x="2151669" y="5081047"/>
            <a:ext cx="8229600" cy="523220"/>
          </a:xfrm>
          <a:prstGeom prst="rect">
            <a:avLst/>
          </a:prstGeom>
          <a:noFill/>
        </p:spPr>
        <p:txBody>
          <a:bodyPr wrap="square" rtlCol="0">
            <a:spAutoFit/>
          </a:bodyPr>
          <a:lstStyle/>
          <a:p>
            <a:r>
              <a:rPr lang="en-US" altLang="zh-CN" sz="2800" dirty="0">
                <a:solidFill>
                  <a:schemeClr val="bg1"/>
                </a:solidFill>
              </a:rPr>
              <a:t>https://github.com/ZYYSzj/Selective-Joint-Fine-tuning</a:t>
            </a:r>
            <a:endParaRPr lang="zh-CN" altLang="en-US" sz="2800" dirty="0">
              <a:solidFill>
                <a:schemeClr val="bg1"/>
              </a:solidFill>
            </a:endParaRPr>
          </a:p>
        </p:txBody>
      </p:sp>
    </p:spTree>
    <p:extLst>
      <p:ext uri="{BB962C8B-B14F-4D97-AF65-F5344CB8AC3E}">
        <p14:creationId xmlns:p14="http://schemas.microsoft.com/office/powerpoint/2010/main" val="9625729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31"/>
          <p:cNvSpPr txBox="1"/>
          <p:nvPr/>
        </p:nvSpPr>
        <p:spPr>
          <a:xfrm>
            <a:off x="975251" y="1393906"/>
            <a:ext cx="10241498" cy="4962897"/>
          </a:xfrm>
          <a:prstGeom prst="rect">
            <a:avLst/>
          </a:prstGeom>
          <a:noFill/>
        </p:spPr>
        <p:txBody>
          <a:bodyPr wrap="square" rtlCol="0">
            <a:spAutoFit/>
          </a:bodyPr>
          <a:lstStyle/>
          <a:p>
            <a:pPr marL="119981"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A high resolution image can be decomposed into two components, a </a:t>
            </a:r>
            <a:r>
              <a:rPr lang="en-US" sz="2800" i="1" dirty="0">
                <a:solidFill>
                  <a:srgbClr val="FF0000"/>
                </a:solidFill>
                <a:latin typeface="Times New Roman" panose="02020603050405020304" pitchFamily="18" charset="0"/>
                <a:cs typeface="Times New Roman" panose="02020603050405020304" pitchFamily="18" charset="0"/>
              </a:rPr>
              <a:t>deterministic component </a:t>
            </a:r>
            <a:r>
              <a:rPr lang="en-US" sz="2800" dirty="0">
                <a:solidFill>
                  <a:schemeClr val="bg1"/>
                </a:solidFill>
                <a:latin typeface="Times New Roman" panose="02020603050405020304" pitchFamily="18" charset="0"/>
                <a:cs typeface="Times New Roman" panose="02020603050405020304" pitchFamily="18" charset="0"/>
              </a:rPr>
              <a:t>and a </a:t>
            </a:r>
            <a:r>
              <a:rPr lang="en-US" sz="2800" i="1" dirty="0">
                <a:solidFill>
                  <a:srgbClr val="00B050"/>
                </a:solidFill>
                <a:latin typeface="Times New Roman" panose="02020603050405020304" pitchFamily="18" charset="0"/>
                <a:cs typeface="Times New Roman" panose="02020603050405020304" pitchFamily="18" charset="0"/>
              </a:rPr>
              <a:t>stochastic component</a:t>
            </a:r>
            <a:r>
              <a:rPr lang="en-US" sz="2800" dirty="0" smtClean="0">
                <a:solidFill>
                  <a:schemeClr val="bg1"/>
                </a:solidFill>
                <a:latin typeface="Times New Roman" panose="02020603050405020304" pitchFamily="18" charset="0"/>
                <a:cs typeface="Times New Roman" panose="02020603050405020304" pitchFamily="18" charset="0"/>
              </a:rPr>
              <a:t>.</a:t>
            </a:r>
          </a:p>
          <a:p>
            <a:pPr marL="119981" indent="-119981" algn="just">
              <a:lnSpc>
                <a:spcPct val="150000"/>
              </a:lnSpc>
              <a:buFont typeface="Wingdings" panose="05000000000000000000" pitchFamily="2" charset="2"/>
              <a:buChar char="§"/>
            </a:pPr>
            <a:endParaRPr lang="en-US" sz="1050" dirty="0">
              <a:solidFill>
                <a:schemeClr val="bg1"/>
              </a:solidFill>
              <a:latin typeface="Times New Roman" panose="02020603050405020304" pitchFamily="18" charset="0"/>
              <a:cs typeface="Times New Roman" panose="02020603050405020304" pitchFamily="18" charset="0"/>
            </a:endParaRPr>
          </a:p>
          <a:p>
            <a:pPr marL="279955" lvl="1" indent="-119981"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The </a:t>
            </a:r>
            <a:r>
              <a:rPr lang="en-US" sz="2400" dirty="0">
                <a:solidFill>
                  <a:srgbClr val="FF0000"/>
                </a:solidFill>
                <a:latin typeface="Times New Roman" panose="02020603050405020304" pitchFamily="18" charset="0"/>
                <a:cs typeface="Times New Roman" panose="02020603050405020304" pitchFamily="18" charset="0"/>
              </a:rPr>
              <a:t>deterministic component</a:t>
            </a:r>
            <a:r>
              <a:rPr lang="en-US" sz="2400" dirty="0">
                <a:solidFill>
                  <a:schemeClr val="bg1"/>
                </a:solidFill>
                <a:latin typeface="Times New Roman" panose="02020603050405020304" pitchFamily="18" charset="0"/>
                <a:cs typeface="Times New Roman" panose="02020603050405020304" pitchFamily="18" charset="0"/>
              </a:rPr>
              <a:t> contains </a:t>
            </a:r>
            <a:r>
              <a:rPr lang="en-US" sz="2400" dirty="0">
                <a:solidFill>
                  <a:srgbClr val="FF0000"/>
                </a:solidFill>
                <a:latin typeface="Times New Roman" panose="02020603050405020304" pitchFamily="18" charset="0"/>
                <a:cs typeface="Times New Roman" panose="02020603050405020304" pitchFamily="18" charset="0"/>
              </a:rPr>
              <a:t>all the low-frequency signals </a:t>
            </a:r>
            <a:r>
              <a:rPr lang="en-US" sz="2400" dirty="0">
                <a:solidFill>
                  <a:schemeClr val="bg1"/>
                </a:solidFill>
                <a:latin typeface="Times New Roman" panose="02020603050405020304" pitchFamily="18" charset="0"/>
                <a:cs typeface="Times New Roman" panose="02020603050405020304" pitchFamily="18" charset="0"/>
              </a:rPr>
              <a:t>as well as </a:t>
            </a:r>
            <a:r>
              <a:rPr lang="en-US" sz="2400" dirty="0">
                <a:solidFill>
                  <a:srgbClr val="FF0000"/>
                </a:solidFill>
                <a:latin typeface="Times New Roman" panose="02020603050405020304" pitchFamily="18" charset="0"/>
                <a:cs typeface="Times New Roman" panose="02020603050405020304" pitchFamily="18" charset="0"/>
              </a:rPr>
              <a:t>part of the high-frequency signals </a:t>
            </a:r>
            <a:r>
              <a:rPr lang="en-US" sz="2400" dirty="0">
                <a:solidFill>
                  <a:schemeClr val="bg1"/>
                </a:solidFill>
                <a:latin typeface="Times New Roman" panose="02020603050405020304" pitchFamily="18" charset="0"/>
                <a:cs typeface="Times New Roman" panose="02020603050405020304" pitchFamily="18" charset="0"/>
              </a:rPr>
              <a:t>highly correlated to the low-frequency signals, which implies that the high-frequency signals in the deterministic component could still be recovered from the low-frequency signals in a </a:t>
            </a:r>
            <a:r>
              <a:rPr lang="en-US" sz="2400" dirty="0" err="1">
                <a:solidFill>
                  <a:schemeClr val="bg1"/>
                </a:solidFill>
                <a:latin typeface="Times New Roman" panose="02020603050405020304" pitchFamily="18" charset="0"/>
                <a:cs typeface="Times New Roman" panose="02020603050405020304" pitchFamily="18" charset="0"/>
              </a:rPr>
              <a:t>downsampled</a:t>
            </a:r>
            <a:r>
              <a:rPr lang="en-US" sz="2400" dirty="0">
                <a:solidFill>
                  <a:schemeClr val="bg1"/>
                </a:solidFill>
                <a:latin typeface="Times New Roman" panose="02020603050405020304" pitchFamily="18" charset="0"/>
                <a:cs typeface="Times New Roman" panose="02020603050405020304" pitchFamily="18" charset="0"/>
              </a:rPr>
              <a:t> image.</a:t>
            </a:r>
          </a:p>
          <a:p>
            <a:pPr marL="279955" lvl="1" indent="-119981" algn="just">
              <a:buFont typeface="Wingdings" panose="05000000000000000000" pitchFamily="2" charset="2"/>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79955" lvl="1" indent="-119981"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The </a:t>
            </a:r>
            <a:r>
              <a:rPr lang="en-US" sz="2400" dirty="0">
                <a:solidFill>
                  <a:srgbClr val="01AF05"/>
                </a:solidFill>
                <a:latin typeface="Times New Roman" panose="02020603050405020304" pitchFamily="18" charset="0"/>
                <a:cs typeface="Times New Roman" panose="02020603050405020304" pitchFamily="18" charset="0"/>
              </a:rPr>
              <a:t>stochastic component</a:t>
            </a:r>
            <a:r>
              <a:rPr lang="en-US" sz="2400" dirty="0">
                <a:solidFill>
                  <a:schemeClr val="bg1"/>
                </a:solidFill>
                <a:latin typeface="Times New Roman" panose="02020603050405020304" pitchFamily="18" charset="0"/>
                <a:cs typeface="Times New Roman" panose="02020603050405020304" pitchFamily="18" charset="0"/>
              </a:rPr>
              <a:t>, on the other hand, contains </a:t>
            </a:r>
            <a:r>
              <a:rPr lang="en-US" sz="2400" dirty="0">
                <a:solidFill>
                  <a:srgbClr val="01AF05"/>
                </a:solidFill>
                <a:latin typeface="Times New Roman" panose="02020603050405020304" pitchFamily="18" charset="0"/>
                <a:cs typeface="Times New Roman" panose="02020603050405020304" pitchFamily="18" charset="0"/>
              </a:rPr>
              <a:t>the rest of the signals that have little correlation with the low-frequency signals</a:t>
            </a:r>
            <a:r>
              <a:rPr lang="en-US" sz="2400" dirty="0">
                <a:solidFill>
                  <a:schemeClr val="bg1"/>
                </a:solidFill>
                <a:latin typeface="Times New Roman" panose="02020603050405020304" pitchFamily="18" charset="0"/>
                <a:cs typeface="Times New Roman" panose="02020603050405020304" pitchFamily="18" charset="0"/>
              </a:rPr>
              <a:t>. It is the stochastic component that makes image super-resolution ill-posed. </a:t>
            </a:r>
          </a:p>
        </p:txBody>
      </p:sp>
      <p:sp>
        <p:nvSpPr>
          <p:cNvPr id="6" name="제목 1"/>
          <p:cNvSpPr txBox="1">
            <a:spLocks/>
          </p:cNvSpPr>
          <p:nvPr/>
        </p:nvSpPr>
        <p:spPr>
          <a:xfrm>
            <a:off x="708351" y="259924"/>
            <a:ext cx="2753305" cy="79443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Core Ideas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0167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1170325" y="2825287"/>
            <a:ext cx="9851349" cy="120742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High-Resolution = </a:t>
            </a:r>
            <a:r>
              <a:rPr lang="en-US" altLang="ko-KR" sz="4000" b="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Deterministic</a:t>
            </a:r>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 </a:t>
            </a:r>
            <a:r>
              <a:rPr lang="en-US" altLang="ko-KR" sz="4000" b="1" dirty="0">
                <a:solidFill>
                  <a:srgbClr val="01AF05"/>
                </a:solidFill>
                <a:latin typeface="Times New Roman" panose="02020603050405020304" pitchFamily="18" charset="0"/>
                <a:ea typeface="Cambria Math" panose="02040503050406030204" pitchFamily="18" charset="0"/>
                <a:cs typeface="Times New Roman" panose="02020603050405020304" pitchFamily="18" charset="0"/>
              </a:rPr>
              <a:t>Stochastic</a:t>
            </a:r>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Component</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289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 name="群組 364"/>
          <p:cNvGrpSpPr>
            <a:grpSpLocks noChangeAspect="1"/>
          </p:cNvGrpSpPr>
          <p:nvPr/>
        </p:nvGrpSpPr>
        <p:grpSpPr>
          <a:xfrm>
            <a:off x="4027191" y="1858176"/>
            <a:ext cx="1855459" cy="1855459"/>
            <a:chOff x="5889098" y="3449603"/>
            <a:chExt cx="4860000" cy="4860000"/>
          </a:xfrm>
          <a:effectLst>
            <a:glow rad="228600">
              <a:srgbClr val="FF0000">
                <a:alpha val="40000"/>
              </a:srgbClr>
            </a:glow>
          </a:effectLst>
        </p:grpSpPr>
        <p:pic>
          <p:nvPicPr>
            <p:cNvPr id="366" name="Picture 4">
              <a:extLst>
                <a:ext uri="{FF2B5EF4-FFF2-40B4-BE49-F238E27FC236}">
                  <a16:creationId xmlns="" xmlns:a16="http://schemas.microsoft.com/office/drawing/2014/main" id="{1F7E623A-E41B-B646-BEE1-AFAB60F27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098" y="3449603"/>
              <a:ext cx="4860000" cy="4860000"/>
            </a:xfrm>
            <a:prstGeom prst="rect">
              <a:avLst/>
            </a:prstGeom>
          </p:spPr>
        </p:pic>
        <p:sp>
          <p:nvSpPr>
            <p:cNvPr id="367" name="Rectangle 40">
              <a:extLst>
                <a:ext uri="{FF2B5EF4-FFF2-40B4-BE49-F238E27FC236}">
                  <a16:creationId xmlns="" xmlns:a16="http://schemas.microsoft.com/office/drawing/2014/main" id="{1C72EF5C-6C8D-864B-AC55-204B93541809}"/>
                </a:ext>
              </a:extLst>
            </p:cNvPr>
            <p:cNvSpPr/>
            <p:nvPr/>
          </p:nvSpPr>
          <p:spPr>
            <a:xfrm>
              <a:off x="8371792" y="6302826"/>
              <a:ext cx="1524000" cy="1524000"/>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0"/>
            </a:p>
          </p:txBody>
        </p:sp>
        <p:sp>
          <p:nvSpPr>
            <p:cNvPr id="368" name="Rectangle 42">
              <a:extLst>
                <a:ext uri="{FF2B5EF4-FFF2-40B4-BE49-F238E27FC236}">
                  <a16:creationId xmlns="" xmlns:a16="http://schemas.microsoft.com/office/drawing/2014/main" id="{B170890D-225D-FE45-8839-F144C51A0624}"/>
                </a:ext>
              </a:extLst>
            </p:cNvPr>
            <p:cNvSpPr/>
            <p:nvPr/>
          </p:nvSpPr>
          <p:spPr>
            <a:xfrm>
              <a:off x="6158034" y="3529183"/>
              <a:ext cx="1688275" cy="16882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0"/>
            </a:p>
          </p:txBody>
        </p:sp>
      </p:grpSp>
      <p:grpSp>
        <p:nvGrpSpPr>
          <p:cNvPr id="369" name="群組 368"/>
          <p:cNvGrpSpPr>
            <a:grpSpLocks noChangeAspect="1"/>
          </p:cNvGrpSpPr>
          <p:nvPr/>
        </p:nvGrpSpPr>
        <p:grpSpPr>
          <a:xfrm>
            <a:off x="4027191" y="3884147"/>
            <a:ext cx="1855459" cy="1855459"/>
            <a:chOff x="5889095" y="8391114"/>
            <a:chExt cx="4860000" cy="4860000"/>
          </a:xfrm>
          <a:effectLst>
            <a:glow rad="228600">
              <a:srgbClr val="0EB83A">
                <a:alpha val="40000"/>
              </a:srgbClr>
            </a:glow>
          </a:effectLst>
        </p:grpSpPr>
        <p:pic>
          <p:nvPicPr>
            <p:cNvPr id="370" name="Picture 6">
              <a:extLst>
                <a:ext uri="{FF2B5EF4-FFF2-40B4-BE49-F238E27FC236}">
                  <a16:creationId xmlns="" xmlns:a16="http://schemas.microsoft.com/office/drawing/2014/main" id="{743D6FB2-A569-1B4D-8F90-B2F8BA3C6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9095" y="8391114"/>
              <a:ext cx="4860000" cy="4860000"/>
            </a:xfrm>
            <a:prstGeom prst="rect">
              <a:avLst/>
            </a:prstGeom>
          </p:spPr>
        </p:pic>
        <p:sp>
          <p:nvSpPr>
            <p:cNvPr id="371" name="Rectangle 43">
              <a:extLst>
                <a:ext uri="{FF2B5EF4-FFF2-40B4-BE49-F238E27FC236}">
                  <a16:creationId xmlns="" xmlns:a16="http://schemas.microsoft.com/office/drawing/2014/main" id="{18041403-25DC-E34C-971D-BE5846D7099C}"/>
                </a:ext>
              </a:extLst>
            </p:cNvPr>
            <p:cNvSpPr/>
            <p:nvPr/>
          </p:nvSpPr>
          <p:spPr>
            <a:xfrm>
              <a:off x="9146715" y="10112901"/>
              <a:ext cx="1524000" cy="1524000"/>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0"/>
            </a:p>
          </p:txBody>
        </p:sp>
        <p:sp>
          <p:nvSpPr>
            <p:cNvPr id="372" name="Rectangle 44">
              <a:extLst>
                <a:ext uri="{FF2B5EF4-FFF2-40B4-BE49-F238E27FC236}">
                  <a16:creationId xmlns="" xmlns:a16="http://schemas.microsoft.com/office/drawing/2014/main" id="{881BDFAD-7C5B-3B47-B62B-2719C29854AE}"/>
                </a:ext>
              </a:extLst>
            </p:cNvPr>
            <p:cNvSpPr/>
            <p:nvPr/>
          </p:nvSpPr>
          <p:spPr>
            <a:xfrm>
              <a:off x="7742707" y="8423984"/>
              <a:ext cx="1554825" cy="15548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0"/>
            </a:p>
          </p:txBody>
        </p:sp>
      </p:grpSp>
      <p:pic>
        <p:nvPicPr>
          <p:cNvPr id="373" name="Picture 8">
            <a:extLst>
              <a:ext uri="{FF2B5EF4-FFF2-40B4-BE49-F238E27FC236}">
                <a16:creationId xmlns="" xmlns:a16="http://schemas.microsoft.com/office/drawing/2014/main" id="{457FC27C-5FF4-B041-B89C-E2F00939D1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985" y="3142888"/>
            <a:ext cx="1372666" cy="1372666"/>
          </a:xfrm>
          <a:prstGeom prst="rect">
            <a:avLst/>
          </a:prstGeom>
          <a:effectLst>
            <a:glow rad="228600">
              <a:srgbClr val="0000FF">
                <a:alpha val="40000"/>
              </a:srgbClr>
            </a:glow>
          </a:effectLst>
        </p:spPr>
      </p:pic>
      <p:pic>
        <p:nvPicPr>
          <p:cNvPr id="374" name="Picture 10">
            <a:extLst>
              <a:ext uri="{FF2B5EF4-FFF2-40B4-BE49-F238E27FC236}">
                <a16:creationId xmlns="" xmlns:a16="http://schemas.microsoft.com/office/drawing/2014/main" id="{F7CCF869-7BE1-8845-86C3-CAFCCAC8F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8706" y="2944488"/>
            <a:ext cx="1855459" cy="1855459"/>
          </a:xfrm>
          <a:prstGeom prst="rect">
            <a:avLst/>
          </a:prstGeom>
          <a:effectLst>
            <a:glow rad="228600">
              <a:srgbClr val="7030A0">
                <a:alpha val="40000"/>
              </a:srgbClr>
            </a:glow>
          </a:effectLst>
        </p:spPr>
      </p:pic>
      <p:sp>
        <p:nvSpPr>
          <p:cNvPr id="400" name="立方体 861"/>
          <p:cNvSpPr/>
          <p:nvPr/>
        </p:nvSpPr>
        <p:spPr>
          <a:xfrm>
            <a:off x="2603044" y="2673854"/>
            <a:ext cx="196707" cy="448755"/>
          </a:xfrm>
          <a:prstGeom prst="cube">
            <a:avLst>
              <a:gd name="adj" fmla="val 51945"/>
            </a:avLst>
          </a:prstGeom>
          <a:solidFill>
            <a:srgbClr val="0000FF">
              <a:alpha val="10000"/>
            </a:srgbClr>
          </a:soli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cxnSp>
        <p:nvCxnSpPr>
          <p:cNvPr id="524" name="直線單箭頭接點 523"/>
          <p:cNvCxnSpPr/>
          <p:nvPr/>
        </p:nvCxnSpPr>
        <p:spPr>
          <a:xfrm>
            <a:off x="7383724" y="3083156"/>
            <a:ext cx="333351" cy="445814"/>
          </a:xfrm>
          <a:prstGeom prst="straightConnector1">
            <a:avLst/>
          </a:prstGeom>
          <a:ln w="412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7" name="直線單箭頭接點 526"/>
          <p:cNvCxnSpPr/>
          <p:nvPr/>
        </p:nvCxnSpPr>
        <p:spPr>
          <a:xfrm>
            <a:off x="7383724" y="3829222"/>
            <a:ext cx="348276" cy="2967"/>
          </a:xfrm>
          <a:prstGeom prst="straightConnector1">
            <a:avLst/>
          </a:prstGeom>
          <a:ln w="412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9" name="直線單箭頭接點 528"/>
          <p:cNvCxnSpPr/>
          <p:nvPr/>
        </p:nvCxnSpPr>
        <p:spPr>
          <a:xfrm flipV="1">
            <a:off x="7383724" y="4130906"/>
            <a:ext cx="333351" cy="440697"/>
          </a:xfrm>
          <a:prstGeom prst="straightConnector1">
            <a:avLst/>
          </a:prstGeom>
          <a:ln w="412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446" name="文本框 206"/>
          <p:cNvSpPr txBox="1"/>
          <p:nvPr/>
        </p:nvSpPr>
        <p:spPr>
          <a:xfrm>
            <a:off x="840840" y="4545800"/>
            <a:ext cx="1460945" cy="609398"/>
          </a:xfrm>
          <a:prstGeom prst="rect">
            <a:avLst/>
          </a:prstGeom>
          <a:noFill/>
        </p:spPr>
        <p:txBody>
          <a:bodyPr wrap="square" rtlCol="0">
            <a:spAutoFit/>
          </a:bodyPr>
          <a:lstStyle/>
          <a:p>
            <a:pPr algn="ctr"/>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Low-Res Input</a:t>
            </a:r>
            <a:endParaRPr lang="zh-CN" altLang="en-US" sz="168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47" name="文本框 206"/>
          <p:cNvSpPr txBox="1"/>
          <p:nvPr/>
        </p:nvSpPr>
        <p:spPr>
          <a:xfrm>
            <a:off x="2202025" y="1930262"/>
            <a:ext cx="1634792" cy="609398"/>
          </a:xfrm>
          <a:prstGeom prst="rect">
            <a:avLst/>
          </a:prstGeom>
          <a:noFill/>
        </p:spPr>
        <p:txBody>
          <a:bodyPr wrap="square" rtlCol="0">
            <a:spAutoFit/>
          </a:bodyPr>
          <a:lstStyle/>
          <a:p>
            <a:pPr algn="ctr"/>
            <a:r>
              <a:rPr lang="en-US" altLang="zh-CN" sz="1680" dirty="0">
                <a:solidFill>
                  <a:srgbClr val="FF0000"/>
                </a:solidFill>
                <a:latin typeface="Arial" panose="020B0604020202020204" pitchFamily="34" charset="0"/>
                <a:ea typeface="Arial Unicode MS" panose="020B0604020202020204" pitchFamily="34" charset="-122"/>
                <a:cs typeface="Arial" panose="020B0604020202020204" pitchFamily="34" charset="0"/>
              </a:rPr>
              <a:t>Reconstruction Network</a:t>
            </a:r>
            <a:endParaRPr lang="zh-CN" altLang="en-US" sz="1680" dirty="0">
              <a:solidFill>
                <a:srgbClr val="FF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48" name="文本框 206"/>
          <p:cNvSpPr txBox="1"/>
          <p:nvPr/>
        </p:nvSpPr>
        <p:spPr>
          <a:xfrm>
            <a:off x="2375868" y="5049312"/>
            <a:ext cx="1460945" cy="867930"/>
          </a:xfrm>
          <a:prstGeom prst="rect">
            <a:avLst/>
          </a:prstGeom>
          <a:noFill/>
        </p:spPr>
        <p:txBody>
          <a:bodyPr wrap="square" rtlCol="0">
            <a:spAutoFit/>
          </a:bodyPr>
          <a:lstStyle/>
          <a:p>
            <a:pPr algn="ctr"/>
            <a:r>
              <a:rPr lang="en-US" altLang="zh-CN" sz="1680" dirty="0">
                <a:solidFill>
                  <a:srgbClr val="0EB83A"/>
                </a:solidFill>
                <a:latin typeface="Arial" panose="020B0604020202020204" pitchFamily="34" charset="0"/>
                <a:ea typeface="Arial Unicode MS" panose="020B0604020202020204" pitchFamily="34" charset="-122"/>
                <a:cs typeface="Arial" panose="020B0604020202020204" pitchFamily="34" charset="0"/>
              </a:rPr>
              <a:t>Generative Adversarial Network</a:t>
            </a:r>
            <a:endParaRPr lang="zh-CN" altLang="en-US" sz="1680" dirty="0">
              <a:solidFill>
                <a:srgbClr val="0EB83A"/>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49" name="文本框 206"/>
          <p:cNvSpPr txBox="1"/>
          <p:nvPr/>
        </p:nvSpPr>
        <p:spPr>
          <a:xfrm>
            <a:off x="6068265" y="1567448"/>
            <a:ext cx="3287238" cy="350865"/>
          </a:xfrm>
          <a:prstGeom prst="rect">
            <a:avLst/>
          </a:prstGeom>
          <a:noFill/>
        </p:spPr>
        <p:txBody>
          <a:bodyPr wrap="square" rtlCol="0">
            <a:spAutoFit/>
          </a:bodyPr>
          <a:lstStyle/>
          <a:p>
            <a:r>
              <a:rPr lang="en-US" altLang="zh-CN" sz="1680" dirty="0">
                <a:solidFill>
                  <a:srgbClr val="FF0000"/>
                </a:solidFill>
                <a:latin typeface="Arial" panose="020B0604020202020204" pitchFamily="34" charset="0"/>
                <a:ea typeface="Arial Unicode MS" panose="020B0604020202020204" pitchFamily="34" charset="-122"/>
                <a:cs typeface="Arial" panose="020B0604020202020204" pitchFamily="34" charset="0"/>
              </a:rPr>
              <a:t>Deterministic Reconstruction</a:t>
            </a:r>
            <a:endParaRPr lang="zh-CN" altLang="en-US" sz="1680" dirty="0">
              <a:solidFill>
                <a:srgbClr val="FF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50" name="文本框 206"/>
          <p:cNvSpPr txBox="1"/>
          <p:nvPr/>
        </p:nvSpPr>
        <p:spPr>
          <a:xfrm>
            <a:off x="7342996" y="1893093"/>
            <a:ext cx="4333599" cy="587853"/>
          </a:xfrm>
          <a:prstGeom prst="rect">
            <a:avLst/>
          </a:prstGeom>
          <a:noFill/>
        </p:spPr>
        <p:txBody>
          <a:bodyPr wrap="square" rtlCol="0">
            <a:spAutoFit/>
          </a:bodyPr>
          <a:lstStyle/>
          <a:p>
            <a:r>
              <a:rPr lang="en-US" altLang="zh-CN" sz="1540" dirty="0">
                <a:solidFill>
                  <a:schemeClr val="bg1"/>
                </a:solidFill>
                <a:latin typeface="Arial" panose="020B0604020202020204" pitchFamily="34" charset="0"/>
                <a:ea typeface="Arial Unicode MS" panose="020B0604020202020204" pitchFamily="34" charset="-122"/>
                <a:cs typeface="Arial" panose="020B0604020202020204" pitchFamily="34" charset="0"/>
              </a:rPr>
              <a:t>Regions with dominant </a:t>
            </a:r>
            <a:r>
              <a:rPr lang="en-US" altLang="zh-CN" sz="1540" dirty="0">
                <a:solidFill>
                  <a:srgbClr val="FF0000"/>
                </a:solidFill>
                <a:latin typeface="Arial" panose="020B0604020202020204" pitchFamily="34" charset="0"/>
                <a:ea typeface="Arial Unicode MS" panose="020B0604020202020204" pitchFamily="34" charset="-122"/>
                <a:cs typeface="Arial" panose="020B0604020202020204" pitchFamily="34" charset="0"/>
              </a:rPr>
              <a:t>deterministic</a:t>
            </a:r>
            <a:r>
              <a:rPr lang="en-US" altLang="zh-CN" sz="1540" dirty="0">
                <a:latin typeface="Arial" panose="020B0604020202020204" pitchFamily="34" charset="0"/>
                <a:ea typeface="Arial Unicode MS" panose="020B0604020202020204" pitchFamily="34" charset="-122"/>
                <a:cs typeface="Arial" panose="020B0604020202020204" pitchFamily="34" charset="0"/>
              </a:rPr>
              <a:t> </a:t>
            </a:r>
            <a:r>
              <a:rPr lang="en-US" altLang="zh-CN" sz="1540" dirty="0">
                <a:solidFill>
                  <a:schemeClr val="bg1"/>
                </a:solidFill>
                <a:latin typeface="Arial" panose="020B0604020202020204" pitchFamily="34" charset="0"/>
                <a:ea typeface="Arial Unicode MS" panose="020B0604020202020204" pitchFamily="34" charset="-122"/>
                <a:cs typeface="Arial" panose="020B0604020202020204" pitchFamily="34" charset="0"/>
              </a:rPr>
              <a:t>components:</a:t>
            </a:r>
            <a:r>
              <a:rPr lang="en-US" altLang="zh-CN" sz="1540" dirty="0">
                <a:latin typeface="Arial" panose="020B0604020202020204" pitchFamily="34" charset="0"/>
                <a:ea typeface="Arial Unicode MS" panose="020B0604020202020204" pitchFamily="34" charset="-122"/>
                <a:cs typeface="Arial" panose="020B0604020202020204" pitchFamily="34" charset="0"/>
              </a:rPr>
              <a:t> </a:t>
            </a:r>
            <a:r>
              <a:rPr lang="en-US" altLang="zh-CN" sz="1680" dirty="0">
                <a:solidFill>
                  <a:srgbClr val="FF0000"/>
                </a:solidFill>
                <a:latin typeface="Arial" panose="020B0604020202020204" pitchFamily="34" charset="0"/>
                <a:ea typeface="Arial Unicode MS" panose="020B0604020202020204" pitchFamily="34" charset="-122"/>
                <a:cs typeface="Arial" panose="020B0604020202020204" pitchFamily="34" charset="0"/>
              </a:rPr>
              <a:t>Wharf, Tree branch, …</a:t>
            </a:r>
            <a:endParaRPr lang="zh-CN" altLang="en-US" sz="1680" dirty="0">
              <a:solidFill>
                <a:srgbClr val="FF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51" name="文本框 206"/>
          <p:cNvSpPr txBox="1"/>
          <p:nvPr/>
        </p:nvSpPr>
        <p:spPr>
          <a:xfrm>
            <a:off x="6068265" y="5760430"/>
            <a:ext cx="3287238" cy="350865"/>
          </a:xfrm>
          <a:prstGeom prst="rect">
            <a:avLst/>
          </a:prstGeom>
          <a:noFill/>
        </p:spPr>
        <p:txBody>
          <a:bodyPr wrap="square" rtlCol="0">
            <a:spAutoFit/>
          </a:bodyPr>
          <a:lstStyle/>
          <a:p>
            <a:r>
              <a:rPr lang="en-US" altLang="zh-CN" sz="1680" dirty="0">
                <a:solidFill>
                  <a:srgbClr val="0EB83A"/>
                </a:solidFill>
                <a:latin typeface="Arial" panose="020B0604020202020204" pitchFamily="34" charset="0"/>
                <a:ea typeface="Arial Unicode MS" panose="020B0604020202020204" pitchFamily="34" charset="-122"/>
                <a:cs typeface="Arial" panose="020B0604020202020204" pitchFamily="34" charset="0"/>
              </a:rPr>
              <a:t>Stochastic Synthesis</a:t>
            </a:r>
            <a:endParaRPr lang="zh-CN" altLang="en-US" sz="1680" dirty="0">
              <a:solidFill>
                <a:srgbClr val="0EB83A"/>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52" name="文本框 206"/>
          <p:cNvSpPr txBox="1"/>
          <p:nvPr/>
        </p:nvSpPr>
        <p:spPr>
          <a:xfrm>
            <a:off x="7325162" y="5198584"/>
            <a:ext cx="4333599" cy="587853"/>
          </a:xfrm>
          <a:prstGeom prst="rect">
            <a:avLst/>
          </a:prstGeom>
          <a:noFill/>
        </p:spPr>
        <p:txBody>
          <a:bodyPr wrap="square" rtlCol="0">
            <a:spAutoFit/>
          </a:bodyPr>
          <a:lstStyle/>
          <a:p>
            <a:r>
              <a:rPr lang="en-US" altLang="zh-CN" sz="1540" dirty="0">
                <a:solidFill>
                  <a:schemeClr val="bg1"/>
                </a:solidFill>
                <a:latin typeface="Arial" panose="020B0604020202020204" pitchFamily="34" charset="0"/>
                <a:ea typeface="Arial Unicode MS" panose="020B0604020202020204" pitchFamily="34" charset="-122"/>
                <a:cs typeface="Arial" panose="020B0604020202020204" pitchFamily="34" charset="0"/>
              </a:rPr>
              <a:t>Regions with significant </a:t>
            </a:r>
            <a:r>
              <a:rPr lang="en-US" altLang="zh-CN" sz="1540" dirty="0">
                <a:solidFill>
                  <a:srgbClr val="0EB83A"/>
                </a:solidFill>
                <a:latin typeface="Arial" panose="020B0604020202020204" pitchFamily="34" charset="0"/>
                <a:ea typeface="Arial Unicode MS" panose="020B0604020202020204" pitchFamily="34" charset="-122"/>
                <a:cs typeface="Arial" panose="020B0604020202020204" pitchFamily="34" charset="0"/>
              </a:rPr>
              <a:t>stochastic</a:t>
            </a:r>
            <a:r>
              <a:rPr lang="en-US" altLang="zh-CN" sz="1540" dirty="0">
                <a:latin typeface="Arial" panose="020B0604020202020204" pitchFamily="34" charset="0"/>
                <a:ea typeface="Arial Unicode MS" panose="020B0604020202020204" pitchFamily="34" charset="-122"/>
                <a:cs typeface="Arial" panose="020B0604020202020204" pitchFamily="34" charset="0"/>
              </a:rPr>
              <a:t> </a:t>
            </a:r>
            <a:r>
              <a:rPr lang="en-US" altLang="zh-CN" sz="1540" dirty="0">
                <a:solidFill>
                  <a:schemeClr val="bg1"/>
                </a:solidFill>
                <a:latin typeface="Arial" panose="020B0604020202020204" pitchFamily="34" charset="0"/>
                <a:ea typeface="Arial Unicode MS" panose="020B0604020202020204" pitchFamily="34" charset="-122"/>
                <a:cs typeface="Arial" panose="020B0604020202020204" pitchFamily="34" charset="0"/>
              </a:rPr>
              <a:t>components:</a:t>
            </a:r>
            <a:r>
              <a:rPr lang="en-US" altLang="zh-CN" sz="1540" dirty="0">
                <a:latin typeface="Arial" panose="020B0604020202020204" pitchFamily="34" charset="0"/>
                <a:ea typeface="Arial Unicode MS" panose="020B0604020202020204" pitchFamily="34" charset="-122"/>
                <a:cs typeface="Arial" panose="020B0604020202020204" pitchFamily="34" charset="0"/>
              </a:rPr>
              <a:t>      </a:t>
            </a:r>
            <a:r>
              <a:rPr lang="en-US" altLang="zh-CN" sz="1680" dirty="0">
                <a:solidFill>
                  <a:srgbClr val="0EB83A"/>
                </a:solidFill>
                <a:latin typeface="Arial" panose="020B0604020202020204" pitchFamily="34" charset="0"/>
                <a:ea typeface="Arial Unicode MS" panose="020B0604020202020204" pitchFamily="34" charset="-122"/>
                <a:cs typeface="Arial" panose="020B0604020202020204" pitchFamily="34" charset="0"/>
              </a:rPr>
              <a:t>Lake, Leaf, …</a:t>
            </a:r>
            <a:endParaRPr lang="zh-CN" altLang="en-US" sz="1680" dirty="0">
              <a:solidFill>
                <a:srgbClr val="0EB83A"/>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53" name="文本框 206"/>
          <p:cNvSpPr txBox="1"/>
          <p:nvPr/>
        </p:nvSpPr>
        <p:spPr>
          <a:xfrm>
            <a:off x="9147602" y="4799947"/>
            <a:ext cx="2511159" cy="350865"/>
          </a:xfrm>
          <a:prstGeom prst="rect">
            <a:avLst/>
          </a:prstGeom>
          <a:noFill/>
        </p:spPr>
        <p:txBody>
          <a:bodyPr wrap="square" rtlCol="0">
            <a:spAutoFit/>
          </a:bodyPr>
          <a:lstStyle/>
          <a:p>
            <a:pPr algn="ctr"/>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Super-Res Output</a:t>
            </a:r>
            <a:endParaRPr lang="zh-CN" altLang="en-US" sz="168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cxnSp>
        <p:nvCxnSpPr>
          <p:cNvPr id="3" name="直接连接符 2"/>
          <p:cNvCxnSpPr>
            <a:stCxn id="400" idx="1"/>
          </p:cNvCxnSpPr>
          <p:nvPr/>
        </p:nvCxnSpPr>
        <p:spPr>
          <a:xfrm flipV="1">
            <a:off x="2650309" y="2651990"/>
            <a:ext cx="687144" cy="1240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752288" y="2377471"/>
            <a:ext cx="884561" cy="296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00" idx="3"/>
          </p:cNvCxnSpPr>
          <p:nvPr/>
        </p:nvCxnSpPr>
        <p:spPr>
          <a:xfrm>
            <a:off x="2650309" y="3122609"/>
            <a:ext cx="645774" cy="3430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797761" y="3008348"/>
            <a:ext cx="839087" cy="13973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8" name="立方体 1063"/>
          <p:cNvSpPr/>
          <p:nvPr/>
        </p:nvSpPr>
        <p:spPr>
          <a:xfrm>
            <a:off x="3310586" y="2377471"/>
            <a:ext cx="328254" cy="1088212"/>
          </a:xfrm>
          <a:prstGeom prst="cube">
            <a:avLst>
              <a:gd name="adj" fmla="val 83630"/>
            </a:avLst>
          </a:prstGeom>
          <a:solidFill>
            <a:srgbClr val="FF0000">
              <a:alpha val="1000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grpSp>
        <p:nvGrpSpPr>
          <p:cNvPr id="38" name="组合 37"/>
          <p:cNvGrpSpPr/>
          <p:nvPr/>
        </p:nvGrpSpPr>
        <p:grpSpPr>
          <a:xfrm>
            <a:off x="2601052" y="4112446"/>
            <a:ext cx="1035796" cy="1088212"/>
            <a:chOff x="7480394" y="12597242"/>
            <a:chExt cx="2960651" cy="3110474"/>
          </a:xfrm>
        </p:grpSpPr>
        <p:sp>
          <p:nvSpPr>
            <p:cNvPr id="406" name="立方体 861"/>
            <p:cNvSpPr/>
            <p:nvPr/>
          </p:nvSpPr>
          <p:spPr>
            <a:xfrm>
              <a:off x="7480394" y="13444403"/>
              <a:ext cx="562255" cy="1282692"/>
            </a:xfrm>
            <a:prstGeom prst="cube">
              <a:avLst>
                <a:gd name="adj" fmla="val 51945"/>
              </a:avLst>
            </a:prstGeom>
            <a:solidFill>
              <a:srgbClr val="0000FF">
                <a:alpha val="10000"/>
              </a:srgbClr>
            </a:soli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cxnSp>
          <p:nvCxnSpPr>
            <p:cNvPr id="16" name="直接连接符 15"/>
            <p:cNvCxnSpPr>
              <a:stCxn id="406" idx="1"/>
            </p:cNvCxnSpPr>
            <p:nvPr/>
          </p:nvCxnSpPr>
          <p:spPr>
            <a:xfrm flipV="1">
              <a:off x="7615495" y="13381909"/>
              <a:ext cx="1964087" cy="354558"/>
            </a:xfrm>
            <a:prstGeom prst="line">
              <a:avLst/>
            </a:prstGeom>
            <a:ln>
              <a:solidFill>
                <a:srgbClr val="0EB83A"/>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06" idx="0"/>
            </p:cNvCxnSpPr>
            <p:nvPr/>
          </p:nvCxnSpPr>
          <p:spPr>
            <a:xfrm flipV="1">
              <a:off x="7907558" y="12597242"/>
              <a:ext cx="2456690" cy="847162"/>
            </a:xfrm>
            <a:prstGeom prst="line">
              <a:avLst/>
            </a:prstGeom>
            <a:ln>
              <a:solidFill>
                <a:srgbClr val="0EB83A"/>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406" idx="3"/>
            </p:cNvCxnSpPr>
            <p:nvPr/>
          </p:nvCxnSpPr>
          <p:spPr>
            <a:xfrm>
              <a:off x="7615495" y="14727096"/>
              <a:ext cx="1964087" cy="980620"/>
            </a:xfrm>
            <a:prstGeom prst="line">
              <a:avLst/>
            </a:prstGeom>
            <a:ln>
              <a:solidFill>
                <a:srgbClr val="0EB83A"/>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042654" y="14543799"/>
              <a:ext cx="2321594" cy="564729"/>
            </a:xfrm>
            <a:prstGeom prst="line">
              <a:avLst/>
            </a:prstGeom>
            <a:ln>
              <a:solidFill>
                <a:srgbClr val="0EB83A"/>
              </a:solidFill>
              <a:prstDash val="dash"/>
            </a:ln>
          </p:spPr>
          <p:style>
            <a:lnRef idx="1">
              <a:schemeClr val="accent1"/>
            </a:lnRef>
            <a:fillRef idx="0">
              <a:schemeClr val="accent1"/>
            </a:fillRef>
            <a:effectRef idx="0">
              <a:schemeClr val="accent1"/>
            </a:effectRef>
            <a:fontRef idx="minor">
              <a:schemeClr val="tx1"/>
            </a:fontRef>
          </p:style>
        </p:cxnSp>
        <p:sp>
          <p:nvSpPr>
            <p:cNvPr id="92" name="立方体 1063"/>
            <p:cNvSpPr/>
            <p:nvPr/>
          </p:nvSpPr>
          <p:spPr>
            <a:xfrm>
              <a:off x="9502785" y="12597242"/>
              <a:ext cx="938260" cy="3110474"/>
            </a:xfrm>
            <a:prstGeom prst="cube">
              <a:avLst>
                <a:gd name="adj" fmla="val 83630"/>
              </a:avLst>
            </a:prstGeom>
            <a:solidFill>
              <a:srgbClr val="00B050">
                <a:alpha val="10000"/>
              </a:srgbClr>
            </a:solid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grpSp>
      <p:grpSp>
        <p:nvGrpSpPr>
          <p:cNvPr id="37" name="组合 36"/>
          <p:cNvGrpSpPr/>
          <p:nvPr/>
        </p:nvGrpSpPr>
        <p:grpSpPr>
          <a:xfrm>
            <a:off x="6311609" y="2326021"/>
            <a:ext cx="971349" cy="1093461"/>
            <a:chOff x="18409351" y="7765506"/>
            <a:chExt cx="2776439" cy="3125477"/>
          </a:xfrm>
        </p:grpSpPr>
        <p:sp>
          <p:nvSpPr>
            <p:cNvPr id="376" name="立方体 1063"/>
            <p:cNvSpPr/>
            <p:nvPr/>
          </p:nvSpPr>
          <p:spPr>
            <a:xfrm>
              <a:off x="18409351" y="7765506"/>
              <a:ext cx="938260" cy="3110474"/>
            </a:xfrm>
            <a:prstGeom prst="cube">
              <a:avLst>
                <a:gd name="adj" fmla="val 83630"/>
              </a:avLst>
            </a:prstGeom>
            <a:solidFill>
              <a:srgbClr val="FF0000">
                <a:alpha val="1000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sp>
          <p:nvSpPr>
            <p:cNvPr id="93" name="立方体 1063"/>
            <p:cNvSpPr/>
            <p:nvPr/>
          </p:nvSpPr>
          <p:spPr>
            <a:xfrm>
              <a:off x="20208634" y="7780509"/>
              <a:ext cx="938260" cy="3110474"/>
            </a:xfrm>
            <a:prstGeom prst="cube">
              <a:avLst>
                <a:gd name="adj" fmla="val 83630"/>
              </a:avLst>
            </a:prstGeom>
            <a:solidFill>
              <a:srgbClr val="FF0000">
                <a:alpha val="1000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cxnSp>
          <p:nvCxnSpPr>
            <p:cNvPr id="29" name="直接连接符 28"/>
            <p:cNvCxnSpPr>
              <a:stCxn id="376" idx="0"/>
              <a:endCxn id="93" idx="0"/>
            </p:cNvCxnSpPr>
            <p:nvPr/>
          </p:nvCxnSpPr>
          <p:spPr>
            <a:xfrm>
              <a:off x="19270814" y="7765506"/>
              <a:ext cx="1799283" cy="150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76" idx="1"/>
              <a:endCxn id="93" idx="1"/>
            </p:cNvCxnSpPr>
            <p:nvPr/>
          </p:nvCxnSpPr>
          <p:spPr>
            <a:xfrm>
              <a:off x="18486148" y="8550173"/>
              <a:ext cx="1799283" cy="150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76" idx="3"/>
              <a:endCxn id="93" idx="3"/>
            </p:cNvCxnSpPr>
            <p:nvPr/>
          </p:nvCxnSpPr>
          <p:spPr>
            <a:xfrm>
              <a:off x="18486148" y="10875980"/>
              <a:ext cx="1799283" cy="150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9385072" y="10149152"/>
              <a:ext cx="180071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6338477" y="4376295"/>
            <a:ext cx="971349" cy="1093461"/>
            <a:chOff x="18409351" y="7765506"/>
            <a:chExt cx="2776439" cy="3125477"/>
          </a:xfrm>
        </p:grpSpPr>
        <p:sp>
          <p:nvSpPr>
            <p:cNvPr id="105" name="立方体 1063"/>
            <p:cNvSpPr/>
            <p:nvPr/>
          </p:nvSpPr>
          <p:spPr>
            <a:xfrm>
              <a:off x="18409351" y="7765506"/>
              <a:ext cx="938260" cy="3110474"/>
            </a:xfrm>
            <a:prstGeom prst="cube">
              <a:avLst>
                <a:gd name="adj" fmla="val 83630"/>
              </a:avLst>
            </a:prstGeom>
            <a:solidFill>
              <a:srgbClr val="FF0000">
                <a:alpha val="10000"/>
              </a:srgbClr>
            </a:solidFill>
            <a:ln w="41275">
              <a:solidFill>
                <a:srgbClr val="0EB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sp>
          <p:nvSpPr>
            <p:cNvPr id="106" name="立方体 1063"/>
            <p:cNvSpPr/>
            <p:nvPr/>
          </p:nvSpPr>
          <p:spPr>
            <a:xfrm>
              <a:off x="20208634" y="7780509"/>
              <a:ext cx="938260" cy="3110474"/>
            </a:xfrm>
            <a:prstGeom prst="cube">
              <a:avLst>
                <a:gd name="adj" fmla="val 83630"/>
              </a:avLst>
            </a:prstGeom>
            <a:solidFill>
              <a:srgbClr val="FF0000">
                <a:alpha val="10000"/>
              </a:srgbClr>
            </a:solidFill>
            <a:ln w="41275">
              <a:solidFill>
                <a:srgbClr val="0EB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cxnSp>
          <p:nvCxnSpPr>
            <p:cNvPr id="107" name="直接连接符 106"/>
            <p:cNvCxnSpPr>
              <a:stCxn id="105" idx="0"/>
              <a:endCxn id="106" idx="0"/>
            </p:cNvCxnSpPr>
            <p:nvPr/>
          </p:nvCxnSpPr>
          <p:spPr>
            <a:xfrm>
              <a:off x="19270814" y="7765506"/>
              <a:ext cx="1799283" cy="15003"/>
            </a:xfrm>
            <a:prstGeom prst="line">
              <a:avLst/>
            </a:prstGeom>
            <a:ln>
              <a:solidFill>
                <a:srgbClr val="0EB83A"/>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05" idx="1"/>
              <a:endCxn id="106" idx="1"/>
            </p:cNvCxnSpPr>
            <p:nvPr/>
          </p:nvCxnSpPr>
          <p:spPr>
            <a:xfrm>
              <a:off x="18486148" y="8550173"/>
              <a:ext cx="1799283" cy="15003"/>
            </a:xfrm>
            <a:prstGeom prst="line">
              <a:avLst/>
            </a:prstGeom>
            <a:ln>
              <a:solidFill>
                <a:srgbClr val="0EB83A"/>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05" idx="3"/>
              <a:endCxn id="106" idx="3"/>
            </p:cNvCxnSpPr>
            <p:nvPr/>
          </p:nvCxnSpPr>
          <p:spPr>
            <a:xfrm>
              <a:off x="18486148" y="10875980"/>
              <a:ext cx="1799283" cy="15003"/>
            </a:xfrm>
            <a:prstGeom prst="line">
              <a:avLst/>
            </a:prstGeom>
            <a:ln>
              <a:solidFill>
                <a:srgbClr val="0EB83A"/>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9385072" y="10149152"/>
              <a:ext cx="1800718" cy="0"/>
            </a:xfrm>
            <a:prstGeom prst="line">
              <a:avLst/>
            </a:prstGeom>
            <a:ln>
              <a:solidFill>
                <a:srgbClr val="0EB83A"/>
              </a:solidFill>
              <a:prstDash val="dash"/>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6252796" y="3366172"/>
            <a:ext cx="1035796" cy="1088212"/>
            <a:chOff x="7480394" y="12597242"/>
            <a:chExt cx="2960651" cy="3110474"/>
          </a:xfrm>
        </p:grpSpPr>
        <p:sp>
          <p:nvSpPr>
            <p:cNvPr id="113" name="立方体 861"/>
            <p:cNvSpPr/>
            <p:nvPr/>
          </p:nvSpPr>
          <p:spPr>
            <a:xfrm>
              <a:off x="7480394" y="13444403"/>
              <a:ext cx="562255" cy="1282692"/>
            </a:xfrm>
            <a:prstGeom prst="cube">
              <a:avLst>
                <a:gd name="adj" fmla="val 51945"/>
              </a:avLst>
            </a:prstGeom>
            <a:solidFill>
              <a:srgbClr val="0000FF">
                <a:alpha val="10000"/>
              </a:srgbClr>
            </a:soli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cxnSp>
          <p:nvCxnSpPr>
            <p:cNvPr id="114" name="直接连接符 113"/>
            <p:cNvCxnSpPr>
              <a:stCxn id="113" idx="1"/>
            </p:cNvCxnSpPr>
            <p:nvPr/>
          </p:nvCxnSpPr>
          <p:spPr>
            <a:xfrm flipV="1">
              <a:off x="7615495" y="13381909"/>
              <a:ext cx="1964087" cy="354558"/>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13" idx="0"/>
            </p:cNvCxnSpPr>
            <p:nvPr/>
          </p:nvCxnSpPr>
          <p:spPr>
            <a:xfrm flipV="1">
              <a:off x="7907558" y="12597242"/>
              <a:ext cx="2456690" cy="84716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13" idx="3"/>
            </p:cNvCxnSpPr>
            <p:nvPr/>
          </p:nvCxnSpPr>
          <p:spPr>
            <a:xfrm>
              <a:off x="7615495" y="14727096"/>
              <a:ext cx="1964087" cy="98062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8042654" y="14543799"/>
              <a:ext cx="2321594" cy="564729"/>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8" name="立方体 1063"/>
            <p:cNvSpPr/>
            <p:nvPr/>
          </p:nvSpPr>
          <p:spPr>
            <a:xfrm>
              <a:off x="9502785" y="12597242"/>
              <a:ext cx="938260" cy="3110474"/>
            </a:xfrm>
            <a:prstGeom prst="cube">
              <a:avLst>
                <a:gd name="adj" fmla="val 83630"/>
              </a:avLst>
            </a:prstGeom>
            <a:solidFill>
              <a:srgbClr val="0000FF">
                <a:alpha val="10000"/>
              </a:srgbClr>
            </a:soli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grpSp>
      <p:grpSp>
        <p:nvGrpSpPr>
          <p:cNvPr id="40" name="组合 39"/>
          <p:cNvGrpSpPr/>
          <p:nvPr/>
        </p:nvGrpSpPr>
        <p:grpSpPr>
          <a:xfrm>
            <a:off x="8077007" y="3353713"/>
            <a:ext cx="1111071" cy="1095274"/>
            <a:chOff x="23132498" y="10428530"/>
            <a:chExt cx="3175811" cy="3130658"/>
          </a:xfrm>
        </p:grpSpPr>
        <p:grpSp>
          <p:nvGrpSpPr>
            <p:cNvPr id="119" name="组合 118"/>
            <p:cNvGrpSpPr/>
            <p:nvPr/>
          </p:nvGrpSpPr>
          <p:grpSpPr>
            <a:xfrm>
              <a:off x="23531870" y="10433711"/>
              <a:ext cx="2776439" cy="3125477"/>
              <a:chOff x="18409351" y="7765506"/>
              <a:chExt cx="2776439" cy="3125477"/>
            </a:xfrm>
          </p:grpSpPr>
          <p:sp>
            <p:nvSpPr>
              <p:cNvPr id="120" name="立方体 1063"/>
              <p:cNvSpPr/>
              <p:nvPr/>
            </p:nvSpPr>
            <p:spPr>
              <a:xfrm>
                <a:off x="18409351" y="7765506"/>
                <a:ext cx="938260" cy="3110474"/>
              </a:xfrm>
              <a:prstGeom prst="cube">
                <a:avLst>
                  <a:gd name="adj" fmla="val 83630"/>
                </a:avLst>
              </a:prstGeom>
              <a:solidFill>
                <a:srgbClr val="FF0000">
                  <a:alpha val="1000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sp>
            <p:nvSpPr>
              <p:cNvPr id="121" name="立方体 1063"/>
              <p:cNvSpPr/>
              <p:nvPr/>
            </p:nvSpPr>
            <p:spPr>
              <a:xfrm>
                <a:off x="20208634" y="7780509"/>
                <a:ext cx="938260" cy="3110474"/>
              </a:xfrm>
              <a:prstGeom prst="cube">
                <a:avLst>
                  <a:gd name="adj" fmla="val 83630"/>
                </a:avLst>
              </a:prstGeom>
              <a:solidFill>
                <a:srgbClr val="FF0000">
                  <a:alpha val="10000"/>
                </a:srgbClr>
              </a:solidFill>
              <a:ln w="412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cxnSp>
            <p:nvCxnSpPr>
              <p:cNvPr id="122" name="直接连接符 121"/>
              <p:cNvCxnSpPr>
                <a:stCxn id="120" idx="0"/>
                <a:endCxn id="121" idx="0"/>
              </p:cNvCxnSpPr>
              <p:nvPr/>
            </p:nvCxnSpPr>
            <p:spPr>
              <a:xfrm>
                <a:off x="19270814" y="7765506"/>
                <a:ext cx="1799283" cy="150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20" idx="1"/>
                <a:endCxn id="121" idx="1"/>
              </p:cNvCxnSpPr>
              <p:nvPr/>
            </p:nvCxnSpPr>
            <p:spPr>
              <a:xfrm>
                <a:off x="18486148" y="8550173"/>
                <a:ext cx="1799283" cy="150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20" idx="3"/>
                <a:endCxn id="121" idx="3"/>
              </p:cNvCxnSpPr>
              <p:nvPr/>
            </p:nvCxnSpPr>
            <p:spPr>
              <a:xfrm>
                <a:off x="18486148" y="10875980"/>
                <a:ext cx="1799283" cy="150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9385072" y="10149152"/>
                <a:ext cx="1800718"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sp>
          <p:nvSpPr>
            <p:cNvPr id="126" name="立方体 1063"/>
            <p:cNvSpPr/>
            <p:nvPr/>
          </p:nvSpPr>
          <p:spPr>
            <a:xfrm>
              <a:off x="23332150" y="10433711"/>
              <a:ext cx="938260" cy="3110474"/>
            </a:xfrm>
            <a:prstGeom prst="cube">
              <a:avLst>
                <a:gd name="adj" fmla="val 83630"/>
              </a:avLst>
            </a:prstGeom>
            <a:solidFill>
              <a:srgbClr val="0000FF">
                <a:alpha val="10000"/>
              </a:srgbClr>
            </a:soli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sp>
          <p:nvSpPr>
            <p:cNvPr id="127" name="立方体 1063"/>
            <p:cNvSpPr/>
            <p:nvPr/>
          </p:nvSpPr>
          <p:spPr>
            <a:xfrm>
              <a:off x="23132498" y="10428530"/>
              <a:ext cx="938260" cy="3110474"/>
            </a:xfrm>
            <a:prstGeom prst="cube">
              <a:avLst>
                <a:gd name="adj" fmla="val 83630"/>
              </a:avLst>
            </a:prstGeom>
            <a:solidFill>
              <a:srgbClr val="FF0000">
                <a:alpha val="10000"/>
              </a:srgbClr>
            </a:solidFill>
            <a:ln w="41275">
              <a:solidFill>
                <a:srgbClr val="0EB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p>
          </p:txBody>
        </p:sp>
      </p:grpSp>
      <p:sp>
        <p:nvSpPr>
          <p:cNvPr id="130" name="제목 1"/>
          <p:cNvSpPr txBox="1">
            <a:spLocks/>
          </p:cNvSpPr>
          <p:nvPr/>
        </p:nvSpPr>
        <p:spPr>
          <a:xfrm>
            <a:off x="795358" y="275448"/>
            <a:ext cx="11635274" cy="1172054"/>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High-Resolution = </a:t>
            </a:r>
            <a:r>
              <a:rPr lang="en-US" altLang="ko-KR" sz="4000" b="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Deterministic</a:t>
            </a:r>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 </a:t>
            </a:r>
            <a:r>
              <a:rPr lang="en-US" altLang="ko-KR" sz="4000" b="1" dirty="0">
                <a:solidFill>
                  <a:srgbClr val="01AF05"/>
                </a:solidFill>
                <a:latin typeface="Times New Roman" panose="02020603050405020304" pitchFamily="18" charset="0"/>
                <a:ea typeface="Cambria Math" panose="02040503050406030204" pitchFamily="18" charset="0"/>
                <a:cs typeface="Times New Roman" panose="02020603050405020304" pitchFamily="18" charset="0"/>
              </a:rPr>
              <a:t>Stochastic</a:t>
            </a:r>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Component</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45236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887296" y="2825287"/>
            <a:ext cx="10417407" cy="120742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High-Resolution Deterministic Component Reconstruction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19785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文本框 206"/>
          <p:cNvSpPr txBox="1"/>
          <p:nvPr/>
        </p:nvSpPr>
        <p:spPr>
          <a:xfrm>
            <a:off x="726616" y="2168211"/>
            <a:ext cx="2521287" cy="609398"/>
          </a:xfrm>
          <a:prstGeom prst="rect">
            <a:avLst/>
          </a:prstGeom>
          <a:noFill/>
        </p:spPr>
        <p:txBody>
          <a:bodyPr wrap="square" rtlCol="0">
            <a:spAutoFit/>
          </a:bodyPr>
          <a:lstStyle/>
          <a:p>
            <a:pPr algn="ctr"/>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(a) Low Resolution Image</a:t>
            </a:r>
            <a:endParaRPr lang="zh-CN" altLang="en-US" sz="168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96" name="文本框 207"/>
          <p:cNvSpPr txBox="1"/>
          <p:nvPr/>
        </p:nvSpPr>
        <p:spPr>
          <a:xfrm>
            <a:off x="3373138" y="2168063"/>
            <a:ext cx="5941413" cy="609398"/>
          </a:xfrm>
          <a:prstGeom prst="rect">
            <a:avLst/>
          </a:prstGeom>
          <a:noFill/>
        </p:spPr>
        <p:txBody>
          <a:bodyPr wrap="square" rtlCol="0">
            <a:spAutoFit/>
          </a:bodyPr>
          <a:lstStyle/>
          <a:p>
            <a:pPr algn="ctr"/>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(b) High-Resolution Deterministic Component Reconstruction Network</a:t>
            </a:r>
            <a:endParaRPr lang="zh-CN" altLang="en-US" sz="168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97" name="文本框 208"/>
          <p:cNvSpPr txBox="1"/>
          <p:nvPr/>
        </p:nvSpPr>
        <p:spPr>
          <a:xfrm>
            <a:off x="9593322" y="2168063"/>
            <a:ext cx="1950396" cy="350865"/>
          </a:xfrm>
          <a:prstGeom prst="rect">
            <a:avLst/>
          </a:prstGeom>
          <a:noFill/>
        </p:spPr>
        <p:txBody>
          <a:bodyPr wrap="square" rtlCol="0">
            <a:spAutoFit/>
          </a:bodyPr>
          <a:lstStyle/>
          <a:p>
            <a:pPr algn="ctr"/>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(c) Loss Function</a:t>
            </a:r>
            <a:endParaRPr lang="zh-CN" altLang="en-US" sz="168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98" name="文本框 398"/>
          <p:cNvSpPr txBox="1"/>
          <p:nvPr/>
        </p:nvSpPr>
        <p:spPr>
          <a:xfrm>
            <a:off x="2211581" y="4557788"/>
            <a:ext cx="3104890" cy="350865"/>
          </a:xfrm>
          <a:prstGeom prst="rect">
            <a:avLst/>
          </a:prstGeom>
          <a:noFill/>
        </p:spPr>
        <p:txBody>
          <a:bodyPr wrap="square" rtlCol="0">
            <a:spAutoFit/>
          </a:bodyPr>
          <a:lstStyle/>
          <a:p>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(d) Residual Dense Block</a:t>
            </a:r>
            <a:endParaRPr lang="zh-CN" altLang="en-US" sz="168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99" name="文本框 399"/>
              <p:cNvSpPr txBox="1"/>
              <p:nvPr/>
            </p:nvSpPr>
            <p:spPr>
              <a:xfrm>
                <a:off x="7373516" y="4504766"/>
                <a:ext cx="4213905" cy="350865"/>
              </a:xfrm>
              <a:prstGeom prst="rect">
                <a:avLst/>
              </a:prstGeom>
              <a:noFill/>
            </p:spPr>
            <p:txBody>
              <a:bodyPr wrap="square" rtlCol="0">
                <a:spAutoFit/>
              </a:bodyPr>
              <a:lstStyle/>
              <a:p>
                <a:r>
                  <a:rPr lang="en-US" altLang="zh-CN" sz="1680" dirty="0" smtClean="0">
                    <a:solidFill>
                      <a:schemeClr val="bg1"/>
                    </a:solidFill>
                    <a:latin typeface="Arial" panose="020B0604020202020204" pitchFamily="34" charset="0"/>
                    <a:ea typeface="Arial Unicode MS" panose="020B0604020202020204" pitchFamily="34" charset="-122"/>
                    <a:cs typeface="Arial" panose="020B0604020202020204" pitchFamily="34" charset="0"/>
                  </a:rPr>
                  <a:t>(e) </a:t>
                </a:r>
                <a:r>
                  <a:rPr lang="en-US" altLang="zh-CN" sz="1680" dirty="0" err="1">
                    <a:solidFill>
                      <a:schemeClr val="bg1"/>
                    </a:solidFill>
                    <a:latin typeface="Arial" panose="020B0604020202020204" pitchFamily="34" charset="0"/>
                    <a:ea typeface="Arial Unicode MS" panose="020B0604020202020204" pitchFamily="34" charset="-122"/>
                    <a:cs typeface="Arial" panose="020B0604020202020204" pitchFamily="34" charset="0"/>
                  </a:rPr>
                  <a:t>Upscaling</a:t>
                </a:r>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 Module for </a:t>
                </a:r>
                <a14:m>
                  <m:oMath xmlns:m="http://schemas.openxmlformats.org/officeDocument/2006/math">
                    <m:r>
                      <a:rPr lang="en-US" altLang="zh-CN" sz="168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 2, </a:t>
                </a:r>
                <a14:m>
                  <m:oMath xmlns:m="http://schemas.openxmlformats.org/officeDocument/2006/math">
                    <m:r>
                      <a:rPr lang="en-US" altLang="zh-CN" sz="168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 3, and </a:t>
                </a:r>
                <a14:m>
                  <m:oMath xmlns:m="http://schemas.openxmlformats.org/officeDocument/2006/math">
                    <m:r>
                      <a:rPr lang="en-US" altLang="zh-CN" sz="168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 </a:t>
                </a:r>
                <a:r>
                  <a:rPr lang="en-US" altLang="zh-CN" sz="1680" dirty="0">
                    <a:solidFill>
                      <a:schemeClr val="bg1"/>
                    </a:solidFill>
                    <a:latin typeface="Arial" panose="020B0604020202020204" pitchFamily="34" charset="0"/>
                    <a:ea typeface="Arial Unicode MS" panose="020B0604020202020204" pitchFamily="34" charset="-122"/>
                    <a:cs typeface="Arial" panose="020B0604020202020204" pitchFamily="34" charset="0"/>
                  </a:rPr>
                  <a:t>4</a:t>
                </a:r>
                <a:endParaRPr lang="zh-CN" altLang="en-US" sz="168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mc:Choice>
        <mc:Fallback xmlns="">
          <p:sp>
            <p:nvSpPr>
              <p:cNvPr id="199" name="文本框 399"/>
              <p:cNvSpPr txBox="1">
                <a:spLocks noRot="1" noChangeAspect="1" noMove="1" noResize="1" noEditPoints="1" noAdjustHandles="1" noChangeArrowheads="1" noChangeShapeType="1" noTextEdit="1"/>
              </p:cNvSpPr>
              <p:nvPr/>
            </p:nvSpPr>
            <p:spPr>
              <a:xfrm>
                <a:off x="7373516" y="4504766"/>
                <a:ext cx="4213905" cy="350865"/>
              </a:xfrm>
              <a:prstGeom prst="rect">
                <a:avLst/>
              </a:prstGeom>
              <a:blipFill rotWithShape="0">
                <a:blip r:embed="rId3"/>
                <a:stretch>
                  <a:fillRect l="-1013" t="-6897" r="-724" b="-22414"/>
                </a:stretch>
              </a:blipFill>
            </p:spPr>
            <p:txBody>
              <a:bodyPr/>
              <a:lstStyle/>
              <a:p>
                <a:r>
                  <a:rPr lang="zh-TW" altLang="en-US">
                    <a:noFill/>
                  </a:rPr>
                  <a:t> </a:t>
                </a:r>
              </a:p>
            </p:txBody>
          </p:sp>
        </mc:Fallback>
      </mc:AlternateContent>
      <p:pic>
        <p:nvPicPr>
          <p:cNvPr id="20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21" y="2895935"/>
            <a:ext cx="1244637" cy="1244637"/>
          </a:xfrm>
          <a:prstGeom prst="rect">
            <a:avLst/>
          </a:prstGeom>
        </p:spPr>
      </p:pic>
      <p:cxnSp>
        <p:nvCxnSpPr>
          <p:cNvPr id="221" name="直線單箭頭接點 220"/>
          <p:cNvCxnSpPr>
            <a:stCxn id="291" idx="2"/>
            <a:endCxn id="292" idx="0"/>
          </p:cNvCxnSpPr>
          <p:nvPr/>
        </p:nvCxnSpPr>
        <p:spPr>
          <a:xfrm flipV="1">
            <a:off x="5289187" y="3602021"/>
            <a:ext cx="244433" cy="2955"/>
          </a:xfrm>
          <a:prstGeom prst="straightConnector1">
            <a:avLst/>
          </a:prstGeom>
          <a:ln w="31750">
            <a:solidFill>
              <a:schemeClr val="bg1"/>
            </a:solidFill>
            <a:prstDash val="sysDash"/>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22" name="直線單箭頭接點 221"/>
          <p:cNvCxnSpPr>
            <a:stCxn id="290" idx="2"/>
            <a:endCxn id="291" idx="0"/>
          </p:cNvCxnSpPr>
          <p:nvPr/>
        </p:nvCxnSpPr>
        <p:spPr>
          <a:xfrm>
            <a:off x="4854877" y="3604976"/>
            <a:ext cx="243553" cy="0"/>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236" name="群組 235"/>
          <p:cNvGrpSpPr>
            <a:grpSpLocks noChangeAspect="1"/>
          </p:cNvGrpSpPr>
          <p:nvPr/>
        </p:nvGrpSpPr>
        <p:grpSpPr>
          <a:xfrm>
            <a:off x="1566226" y="4954344"/>
            <a:ext cx="4784452" cy="1369746"/>
            <a:chOff x="939297" y="6391149"/>
            <a:chExt cx="6764223" cy="1933936"/>
          </a:xfrm>
        </p:grpSpPr>
        <p:grpSp>
          <p:nvGrpSpPr>
            <p:cNvPr id="237" name="群組 236"/>
            <p:cNvGrpSpPr/>
            <p:nvPr/>
          </p:nvGrpSpPr>
          <p:grpSpPr>
            <a:xfrm>
              <a:off x="939297" y="6753842"/>
              <a:ext cx="6764223" cy="1216259"/>
              <a:chOff x="862267" y="8859240"/>
              <a:chExt cx="6764223" cy="1216259"/>
            </a:xfrm>
          </p:grpSpPr>
          <p:sp>
            <p:nvSpPr>
              <p:cNvPr id="245" name="矩形 244"/>
              <p:cNvSpPr/>
              <p:nvPr/>
            </p:nvSpPr>
            <p:spPr>
              <a:xfrm rot="16200000">
                <a:off x="388886" y="9332630"/>
                <a:ext cx="1216250" cy="269488"/>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RDB d-1</a:t>
                </a:r>
                <a:endParaRPr lang="zh-CN" altLang="en-US" sz="1260" dirty="0">
                  <a:solidFill>
                    <a:schemeClr val="bg1"/>
                  </a:solidFill>
                </a:endParaRPr>
              </a:p>
            </p:txBody>
          </p:sp>
          <p:grpSp>
            <p:nvGrpSpPr>
              <p:cNvPr id="246" name="群組 245"/>
              <p:cNvGrpSpPr/>
              <p:nvPr/>
            </p:nvGrpSpPr>
            <p:grpSpPr>
              <a:xfrm>
                <a:off x="1774665" y="9017525"/>
                <a:ext cx="593466" cy="899697"/>
                <a:chOff x="7837000" y="5275366"/>
                <a:chExt cx="593466" cy="730630"/>
              </a:xfrm>
            </p:grpSpPr>
            <p:sp>
              <p:nvSpPr>
                <p:cNvPr id="264" name="矩形 263"/>
                <p:cNvSpPr/>
                <p:nvPr/>
              </p:nvSpPr>
              <p:spPr>
                <a:xfrm rot="16200000">
                  <a:off x="7607370" y="5504996"/>
                  <a:ext cx="730630" cy="27136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1</a:t>
                  </a:r>
                  <a:endParaRPr lang="zh-CN" altLang="en-US" sz="1260" dirty="0">
                    <a:solidFill>
                      <a:schemeClr val="bg1"/>
                    </a:solidFill>
                  </a:endParaRPr>
                </a:p>
              </p:txBody>
            </p:sp>
            <p:sp>
              <p:nvSpPr>
                <p:cNvPr id="265" name="矩形 264"/>
                <p:cNvSpPr/>
                <p:nvPr/>
              </p:nvSpPr>
              <p:spPr>
                <a:xfrm rot="16200000">
                  <a:off x="7929467" y="5504996"/>
                  <a:ext cx="730630" cy="27136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ReLU</a:t>
                  </a:r>
                  <a:endParaRPr lang="zh-CN" altLang="en-US" sz="1260" dirty="0">
                    <a:solidFill>
                      <a:schemeClr val="bg1"/>
                    </a:solidFill>
                  </a:endParaRPr>
                </a:p>
              </p:txBody>
            </p:sp>
          </p:grpSp>
          <p:grpSp>
            <p:nvGrpSpPr>
              <p:cNvPr id="247" name="群組 246"/>
              <p:cNvGrpSpPr/>
              <p:nvPr/>
            </p:nvGrpSpPr>
            <p:grpSpPr>
              <a:xfrm>
                <a:off x="5453907" y="8859240"/>
                <a:ext cx="607400" cy="1216250"/>
                <a:chOff x="5636012" y="5072976"/>
                <a:chExt cx="607400" cy="1723253"/>
              </a:xfrm>
            </p:grpSpPr>
            <p:sp>
              <p:nvSpPr>
                <p:cNvPr id="262" name="矩形 261"/>
                <p:cNvSpPr/>
                <p:nvPr/>
              </p:nvSpPr>
              <p:spPr>
                <a:xfrm rot="16200000">
                  <a:off x="4910072" y="5798919"/>
                  <a:ext cx="1723250" cy="271369"/>
                </a:xfrm>
                <a:prstGeom prst="rect">
                  <a:avLst/>
                </a:prstGeom>
                <a:solidFill>
                  <a:srgbClr val="FCD5B5">
                    <a:alpha val="10000"/>
                  </a:srgbClr>
                </a:solidFill>
                <a:ln w="31750">
                  <a:solidFill>
                    <a:srgbClr val="FCD5B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1260" dirty="0" err="1">
                      <a:solidFill>
                        <a:schemeClr val="bg1"/>
                      </a:solidFill>
                    </a:rPr>
                    <a:t>Concat</a:t>
                  </a:r>
                  <a:endParaRPr lang="zh-CN" altLang="en-US" sz="1260" dirty="0">
                    <a:solidFill>
                      <a:schemeClr val="bg1"/>
                    </a:solidFill>
                  </a:endParaRPr>
                </a:p>
              </p:txBody>
            </p:sp>
            <mc:AlternateContent xmlns:mc="http://schemas.openxmlformats.org/markup-compatibility/2006" xmlns:a14="http://schemas.microsoft.com/office/drawing/2010/main">
              <mc:Choice Requires="a14">
                <p:sp>
                  <p:nvSpPr>
                    <p:cNvPr id="263" name="矩形 262"/>
                    <p:cNvSpPr/>
                    <p:nvPr/>
                  </p:nvSpPr>
                  <p:spPr>
                    <a:xfrm rot="16200000">
                      <a:off x="5246102" y="5798917"/>
                      <a:ext cx="1723252" cy="27136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1260" dirty="0" smtClean="0">
                          <a:solidFill>
                            <a:schemeClr val="bg1"/>
                          </a:solidFill>
                        </a:rPr>
                        <a:t>1</a:t>
                      </a:r>
                      <a14:m>
                        <m:oMath xmlns:m="http://schemas.openxmlformats.org/officeDocument/2006/math">
                          <m:r>
                            <a:rPr lang="en-US" altLang="zh-CN" sz="1260" i="1">
                              <a:solidFill>
                                <a:schemeClr val="bg1"/>
                              </a:solidFill>
                              <a:latin typeface="Cambria Math" panose="02040503050406030204" pitchFamily="18" charset="0"/>
                              <a:ea typeface="Cambria Math" panose="02040503050406030204" pitchFamily="18" charset="0"/>
                            </a:rPr>
                            <m:t>×</m:t>
                          </m:r>
                        </m:oMath>
                      </a14:m>
                      <a:r>
                        <a:rPr lang="en-US" altLang="zh-CN" sz="1260" dirty="0">
                          <a:solidFill>
                            <a:schemeClr val="bg1"/>
                          </a:solidFill>
                        </a:rPr>
                        <a:t>1 Conv</a:t>
                      </a:r>
                      <a:endParaRPr lang="zh-CN" altLang="en-US" sz="1260" dirty="0">
                        <a:solidFill>
                          <a:schemeClr val="bg1"/>
                        </a:solidFill>
                      </a:endParaRPr>
                    </a:p>
                  </p:txBody>
                </p:sp>
              </mc:Choice>
              <mc:Fallback xmlns="">
                <p:sp>
                  <p:nvSpPr>
                    <p:cNvPr id="263" name="矩形 262"/>
                    <p:cNvSpPr>
                      <a:spLocks noRot="1" noChangeAspect="1" noMove="1" noResize="1" noEditPoints="1" noAdjustHandles="1" noChangeArrowheads="1" noChangeShapeType="1" noTextEdit="1"/>
                    </p:cNvSpPr>
                    <p:nvPr/>
                  </p:nvSpPr>
                  <p:spPr>
                    <a:xfrm rot="16200000">
                      <a:off x="5246102" y="5798917"/>
                      <a:ext cx="1723252" cy="271369"/>
                    </a:xfrm>
                    <a:prstGeom prst="rect">
                      <a:avLst/>
                    </a:prstGeom>
                    <a:blipFill rotWithShape="0">
                      <a:blip r:embed="rId5"/>
                      <a:stretch>
                        <a:fillRect l="-16667" r="-38889"/>
                      </a:stretch>
                    </a:blipFill>
                    <a:ln w="31750">
                      <a:solidFill>
                        <a:srgbClr val="4F81BD"/>
                      </a:solidFill>
                    </a:ln>
                  </p:spPr>
                  <p:txBody>
                    <a:bodyPr/>
                    <a:lstStyle/>
                    <a:p>
                      <a:r>
                        <a:rPr lang="zh-TW" altLang="en-US">
                          <a:noFill/>
                        </a:rPr>
                        <a:t> </a:t>
                      </a:r>
                    </a:p>
                  </p:txBody>
                </p:sp>
              </mc:Fallback>
            </mc:AlternateContent>
          </p:grpSp>
          <p:sp>
            <p:nvSpPr>
              <p:cNvPr id="248" name="流程圖: 或 247"/>
              <p:cNvSpPr>
                <a:spLocks noChangeAspect="1"/>
              </p:cNvSpPr>
              <p:nvPr/>
            </p:nvSpPr>
            <p:spPr>
              <a:xfrm>
                <a:off x="6545333" y="9284484"/>
                <a:ext cx="365760" cy="365760"/>
              </a:xfrm>
              <a:prstGeom prst="flowChartOr">
                <a:avLst/>
              </a:prstGeom>
              <a:noFill/>
              <a:ln w="31750">
                <a:solidFill>
                  <a:srgbClr val="38A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249" name="矩形 248"/>
              <p:cNvSpPr/>
              <p:nvPr/>
            </p:nvSpPr>
            <p:spPr>
              <a:xfrm rot="16200000">
                <a:off x="6883621" y="9332621"/>
                <a:ext cx="1216250" cy="269488"/>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RDB d+1</a:t>
                </a:r>
                <a:endParaRPr lang="zh-CN" altLang="en-US" sz="1260" dirty="0">
                  <a:solidFill>
                    <a:schemeClr val="bg1"/>
                  </a:solidFill>
                </a:endParaRPr>
              </a:p>
            </p:txBody>
          </p:sp>
          <p:cxnSp>
            <p:nvCxnSpPr>
              <p:cNvPr id="250" name="直線單箭頭接點 249"/>
              <p:cNvCxnSpPr>
                <a:stCxn id="245" idx="2"/>
                <a:endCxn id="264" idx="0"/>
              </p:cNvCxnSpPr>
              <p:nvPr/>
            </p:nvCxnSpPr>
            <p:spPr>
              <a:xfrm flipV="1">
                <a:off x="1131755" y="9467373"/>
                <a:ext cx="642910" cy="1"/>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51" name="群組 250"/>
              <p:cNvGrpSpPr/>
              <p:nvPr/>
            </p:nvGrpSpPr>
            <p:grpSpPr>
              <a:xfrm>
                <a:off x="2372731" y="9017524"/>
                <a:ext cx="1222565" cy="899697"/>
                <a:chOff x="2372731" y="9017524"/>
                <a:chExt cx="1222565" cy="899697"/>
              </a:xfrm>
            </p:grpSpPr>
            <p:grpSp>
              <p:nvGrpSpPr>
                <p:cNvPr id="258" name="群組 257"/>
                <p:cNvGrpSpPr/>
                <p:nvPr/>
              </p:nvGrpSpPr>
              <p:grpSpPr>
                <a:xfrm>
                  <a:off x="3001831" y="9017524"/>
                  <a:ext cx="593465" cy="899697"/>
                  <a:chOff x="7837000" y="5275366"/>
                  <a:chExt cx="593465" cy="730630"/>
                </a:xfrm>
              </p:grpSpPr>
              <p:sp>
                <p:nvSpPr>
                  <p:cNvPr id="260" name="矩形 259"/>
                  <p:cNvSpPr/>
                  <p:nvPr/>
                </p:nvSpPr>
                <p:spPr>
                  <a:xfrm rot="16200000">
                    <a:off x="7607370" y="5504996"/>
                    <a:ext cx="730630" cy="27136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c</a:t>
                    </a:r>
                    <a:endParaRPr lang="zh-CN" altLang="en-US" sz="1260" dirty="0">
                      <a:solidFill>
                        <a:schemeClr val="bg1"/>
                      </a:solidFill>
                    </a:endParaRPr>
                  </a:p>
                </p:txBody>
              </p:sp>
              <p:sp>
                <p:nvSpPr>
                  <p:cNvPr id="261" name="矩形 260"/>
                  <p:cNvSpPr/>
                  <p:nvPr/>
                </p:nvSpPr>
                <p:spPr>
                  <a:xfrm rot="16200000">
                    <a:off x="7929466" y="5504996"/>
                    <a:ext cx="730630" cy="27136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ReLU</a:t>
                    </a:r>
                    <a:endParaRPr lang="zh-CN" altLang="en-US" sz="1260" dirty="0">
                      <a:solidFill>
                        <a:schemeClr val="bg1"/>
                      </a:solidFill>
                    </a:endParaRPr>
                  </a:p>
                </p:txBody>
              </p:sp>
            </p:grpSp>
            <p:cxnSp>
              <p:nvCxnSpPr>
                <p:cNvPr id="259" name="直線單箭頭接點 258"/>
                <p:cNvCxnSpPr/>
                <p:nvPr/>
              </p:nvCxnSpPr>
              <p:spPr>
                <a:xfrm flipV="1">
                  <a:off x="2372731" y="9467370"/>
                  <a:ext cx="642911" cy="2"/>
                </a:xfrm>
                <a:prstGeom prst="straightConnector1">
                  <a:avLst/>
                </a:prstGeom>
                <a:ln w="31750">
                  <a:solidFill>
                    <a:srgbClr val="92D050"/>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grpSp>
            <p:nvGrpSpPr>
              <p:cNvPr id="252" name="群組 251"/>
              <p:cNvGrpSpPr/>
              <p:nvPr/>
            </p:nvGrpSpPr>
            <p:grpSpPr>
              <a:xfrm>
                <a:off x="3599897" y="9017523"/>
                <a:ext cx="900470" cy="899697"/>
                <a:chOff x="2372731" y="9017524"/>
                <a:chExt cx="900470" cy="899697"/>
              </a:xfrm>
            </p:grpSpPr>
            <p:sp>
              <p:nvSpPr>
                <p:cNvPr id="256" name="矩形 255"/>
                <p:cNvSpPr/>
                <p:nvPr/>
              </p:nvSpPr>
              <p:spPr>
                <a:xfrm rot="16200000">
                  <a:off x="2687668" y="9331688"/>
                  <a:ext cx="899697" cy="27136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C</a:t>
                  </a:r>
                  <a:endParaRPr lang="zh-CN" altLang="en-US" sz="1260" dirty="0">
                    <a:solidFill>
                      <a:schemeClr val="bg1"/>
                    </a:solidFill>
                  </a:endParaRPr>
                </a:p>
              </p:txBody>
            </p:sp>
            <p:cxnSp>
              <p:nvCxnSpPr>
                <p:cNvPr id="257" name="直線單箭頭接點 256"/>
                <p:cNvCxnSpPr/>
                <p:nvPr/>
              </p:nvCxnSpPr>
              <p:spPr>
                <a:xfrm flipV="1">
                  <a:off x="2372731" y="9467370"/>
                  <a:ext cx="642911" cy="2"/>
                </a:xfrm>
                <a:prstGeom prst="straightConnector1">
                  <a:avLst/>
                </a:prstGeom>
                <a:ln w="31750">
                  <a:solidFill>
                    <a:srgbClr val="00B0F0"/>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cxnSp>
            <p:nvCxnSpPr>
              <p:cNvPr id="253" name="直線單箭頭接點 252"/>
              <p:cNvCxnSpPr/>
              <p:nvPr/>
            </p:nvCxnSpPr>
            <p:spPr>
              <a:xfrm flipV="1">
                <a:off x="4812612" y="9467365"/>
                <a:ext cx="642911" cy="2"/>
              </a:xfrm>
              <a:prstGeom prst="straightConnector1">
                <a:avLst/>
              </a:prstGeom>
              <a:ln w="3175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4" name="直線單箭頭接點 253"/>
              <p:cNvCxnSpPr>
                <a:stCxn id="263" idx="2"/>
                <a:endCxn id="248" idx="2"/>
              </p:cNvCxnSpPr>
              <p:nvPr/>
            </p:nvCxnSpPr>
            <p:spPr>
              <a:xfrm>
                <a:off x="6061307" y="9467364"/>
                <a:ext cx="484026" cy="0"/>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單箭頭接點 254"/>
              <p:cNvCxnSpPr/>
              <p:nvPr/>
            </p:nvCxnSpPr>
            <p:spPr>
              <a:xfrm>
                <a:off x="6911093" y="9467364"/>
                <a:ext cx="455729" cy="0"/>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38" name="肘形接點 237"/>
            <p:cNvCxnSpPr>
              <a:endCxn id="248" idx="4"/>
            </p:cNvCxnSpPr>
            <p:nvPr/>
          </p:nvCxnSpPr>
          <p:spPr>
            <a:xfrm>
              <a:off x="1530240" y="7361966"/>
              <a:ext cx="5275003" cy="182880"/>
            </a:xfrm>
            <a:prstGeom prst="bentConnector4">
              <a:avLst>
                <a:gd name="adj1" fmla="val 115"/>
                <a:gd name="adj2" fmla="val 370833"/>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39" name="弧形 238"/>
            <p:cNvSpPr/>
            <p:nvPr/>
          </p:nvSpPr>
          <p:spPr>
            <a:xfrm>
              <a:off x="1525103" y="6753841"/>
              <a:ext cx="1370879" cy="1208555"/>
            </a:xfrm>
            <a:prstGeom prst="arc">
              <a:avLst>
                <a:gd name="adj1" fmla="val 10778177"/>
                <a:gd name="adj2" fmla="val 0"/>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240" name="弧形 239"/>
            <p:cNvSpPr/>
            <p:nvPr/>
          </p:nvSpPr>
          <p:spPr>
            <a:xfrm>
              <a:off x="1521512" y="6561944"/>
              <a:ext cx="2598045" cy="1592347"/>
            </a:xfrm>
            <a:prstGeom prst="arc">
              <a:avLst>
                <a:gd name="adj1" fmla="val 10778177"/>
                <a:gd name="adj2" fmla="val 3"/>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241" name="弧形 240"/>
            <p:cNvSpPr/>
            <p:nvPr/>
          </p:nvSpPr>
          <p:spPr>
            <a:xfrm>
              <a:off x="1534552" y="6391149"/>
              <a:ext cx="3760027" cy="1933936"/>
            </a:xfrm>
            <a:prstGeom prst="arc">
              <a:avLst>
                <a:gd name="adj1" fmla="val 10778177"/>
                <a:gd name="adj2" fmla="val 3"/>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242" name="弧形 241"/>
            <p:cNvSpPr/>
            <p:nvPr/>
          </p:nvSpPr>
          <p:spPr>
            <a:xfrm>
              <a:off x="2744323" y="6761536"/>
              <a:ext cx="1370879" cy="1208555"/>
            </a:xfrm>
            <a:prstGeom prst="arc">
              <a:avLst>
                <a:gd name="adj1" fmla="val 10778177"/>
                <a:gd name="adj2" fmla="val 0"/>
              </a:avLst>
            </a:prstGeom>
            <a:ln w="31750">
              <a:solidFill>
                <a:srgbClr val="92D05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243" name="弧形 242"/>
            <p:cNvSpPr/>
            <p:nvPr/>
          </p:nvSpPr>
          <p:spPr>
            <a:xfrm>
              <a:off x="2730872" y="6554458"/>
              <a:ext cx="2563708" cy="1592347"/>
            </a:xfrm>
            <a:prstGeom prst="arc">
              <a:avLst>
                <a:gd name="adj1" fmla="val 10778177"/>
                <a:gd name="adj2" fmla="val 3"/>
              </a:avLst>
            </a:prstGeom>
            <a:ln w="31750">
              <a:solidFill>
                <a:srgbClr val="92D05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244" name="弧形 243"/>
            <p:cNvSpPr/>
            <p:nvPr/>
          </p:nvSpPr>
          <p:spPr>
            <a:xfrm>
              <a:off x="3923700" y="6753839"/>
              <a:ext cx="1370879" cy="1208555"/>
            </a:xfrm>
            <a:prstGeom prst="arc">
              <a:avLst>
                <a:gd name="adj1" fmla="val 10778177"/>
                <a:gd name="adj2" fmla="val 0"/>
              </a:avLst>
            </a:prstGeom>
            <a:ln w="31750">
              <a:solidFill>
                <a:srgbClr val="00B0F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grpSp>
      <p:grpSp>
        <p:nvGrpSpPr>
          <p:cNvPr id="271" name="群組 270"/>
          <p:cNvGrpSpPr/>
          <p:nvPr/>
        </p:nvGrpSpPr>
        <p:grpSpPr>
          <a:xfrm>
            <a:off x="8059953" y="4953823"/>
            <a:ext cx="484691" cy="1615423"/>
            <a:chOff x="9881784" y="4984714"/>
            <a:chExt cx="687940" cy="2292831"/>
          </a:xfrm>
        </p:grpSpPr>
        <p:grpSp>
          <p:nvGrpSpPr>
            <p:cNvPr id="272" name="群組 271"/>
            <p:cNvGrpSpPr/>
            <p:nvPr/>
          </p:nvGrpSpPr>
          <p:grpSpPr>
            <a:xfrm>
              <a:off x="9881784" y="4984714"/>
              <a:ext cx="617139" cy="1500023"/>
              <a:chOff x="8769407" y="5392428"/>
              <a:chExt cx="617139" cy="1539328"/>
            </a:xfrm>
          </p:grpSpPr>
          <p:sp>
            <p:nvSpPr>
              <p:cNvPr id="274" name="矩形 273"/>
              <p:cNvSpPr/>
              <p:nvPr/>
            </p:nvSpPr>
            <p:spPr>
              <a:xfrm rot="16200000">
                <a:off x="8480666" y="6025875"/>
                <a:ext cx="1539328" cy="272433"/>
              </a:xfrm>
              <a:prstGeom prst="rect">
                <a:avLst/>
              </a:prstGeom>
              <a:solidFill>
                <a:srgbClr val="8D4BBB">
                  <a:alpha val="10000"/>
                </a:srgbClr>
              </a:solidFill>
              <a:ln w="31750">
                <a:solidFill>
                  <a:srgbClr val="8D4BB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Pix Shuffle 1</a:t>
                </a:r>
                <a:endParaRPr lang="zh-CN" altLang="en-US" sz="1260" dirty="0">
                  <a:solidFill>
                    <a:schemeClr val="bg1"/>
                  </a:solidFill>
                </a:endParaRPr>
              </a:p>
            </p:txBody>
          </p:sp>
          <p:sp>
            <p:nvSpPr>
              <p:cNvPr id="275" name="矩形 274"/>
              <p:cNvSpPr/>
              <p:nvPr/>
            </p:nvSpPr>
            <p:spPr>
              <a:xfrm rot="16200000">
                <a:off x="8135960" y="6025875"/>
                <a:ext cx="1539328" cy="272433"/>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1</a:t>
                </a:r>
                <a:endParaRPr lang="zh-CN" altLang="en-US" sz="1260" dirty="0">
                  <a:solidFill>
                    <a:schemeClr val="bg1"/>
                  </a:solidFill>
                </a:endParaRPr>
              </a:p>
            </p:txBody>
          </p:sp>
        </p:grpSp>
        <mc:AlternateContent xmlns:mc="http://schemas.openxmlformats.org/markup-compatibility/2006" xmlns:a14="http://schemas.microsoft.com/office/drawing/2010/main">
          <mc:Choice Requires="a14">
            <p:sp>
              <p:nvSpPr>
                <p:cNvPr id="273" name="文本框 399"/>
                <p:cNvSpPr txBox="1"/>
                <p:nvPr/>
              </p:nvSpPr>
              <p:spPr>
                <a:xfrm>
                  <a:off x="9964683" y="6534919"/>
                  <a:ext cx="605041" cy="742626"/>
                </a:xfrm>
                <a:prstGeom prst="rect">
                  <a:avLst/>
                </a:prstGeom>
                <a:noFill/>
              </p:spPr>
              <p:txBody>
                <a:bodyPr wrap="square" rtlCol="0">
                  <a:spAutoFit/>
                </a:bodyPr>
                <a:lstStyle/>
                <a:p>
                  <a14:m>
                    <m:oMath xmlns:m="http://schemas.openxmlformats.org/officeDocument/2006/math">
                      <m:r>
                        <a:rPr lang="en-US" altLang="zh-CN" sz="14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400" dirty="0">
                      <a:solidFill>
                        <a:schemeClr val="bg1"/>
                      </a:solidFill>
                      <a:latin typeface="Times New Roman" panose="02020603050405020304" pitchFamily="18" charset="0"/>
                      <a:cs typeface="Times New Roman" panose="02020603050405020304" pitchFamily="18" charset="0"/>
                    </a:rPr>
                    <a:t> </a:t>
                  </a:r>
                  <a:r>
                    <a:rPr lang="en-US" altLang="zh-CN" sz="1400" dirty="0">
                      <a:solidFill>
                        <a:schemeClr val="bg1"/>
                      </a:solidFill>
                      <a:latin typeface="Times New Roman" panose="02020603050405020304" pitchFamily="18" charset="0"/>
                      <a:cs typeface="Times New Roman" panose="02020603050405020304" pitchFamily="18" charset="0"/>
                    </a:rPr>
                    <a:t>2</a:t>
                  </a:r>
                  <a:endParaRPr lang="zh-CN" altLang="en-US" sz="1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73" name="文本框 399"/>
                <p:cNvSpPr txBox="1">
                  <a:spLocks noRot="1" noChangeAspect="1" noMove="1" noResize="1" noEditPoints="1" noAdjustHandles="1" noChangeArrowheads="1" noChangeShapeType="1" noTextEdit="1"/>
                </p:cNvSpPr>
                <p:nvPr/>
              </p:nvSpPr>
              <p:spPr>
                <a:xfrm>
                  <a:off x="9964683" y="6534919"/>
                  <a:ext cx="605041" cy="742626"/>
                </a:xfrm>
                <a:prstGeom prst="rect">
                  <a:avLst/>
                </a:prstGeom>
                <a:blipFill rotWithShape="0">
                  <a:blip r:embed="rId6"/>
                  <a:stretch>
                    <a:fillRect l="-4286" b="-10465"/>
                  </a:stretch>
                </a:blipFill>
              </p:spPr>
              <p:txBody>
                <a:bodyPr/>
                <a:lstStyle/>
                <a:p>
                  <a:r>
                    <a:rPr lang="zh-TW" altLang="en-US">
                      <a:noFill/>
                    </a:rPr>
                    <a:t> </a:t>
                  </a:r>
                </a:p>
              </p:txBody>
            </p:sp>
          </mc:Fallback>
        </mc:AlternateContent>
      </p:grpSp>
      <p:grpSp>
        <p:nvGrpSpPr>
          <p:cNvPr id="276" name="群組 275"/>
          <p:cNvGrpSpPr/>
          <p:nvPr/>
        </p:nvGrpSpPr>
        <p:grpSpPr>
          <a:xfrm>
            <a:off x="9045660" y="4958648"/>
            <a:ext cx="468319" cy="1610599"/>
            <a:chOff x="11481471" y="4991027"/>
            <a:chExt cx="664703" cy="2285982"/>
          </a:xfrm>
        </p:grpSpPr>
        <p:grpSp>
          <p:nvGrpSpPr>
            <p:cNvPr id="277" name="群組 276"/>
            <p:cNvGrpSpPr/>
            <p:nvPr/>
          </p:nvGrpSpPr>
          <p:grpSpPr>
            <a:xfrm>
              <a:off x="11481471" y="4991027"/>
              <a:ext cx="617139" cy="1500023"/>
              <a:chOff x="8769407" y="5392428"/>
              <a:chExt cx="617139" cy="1539328"/>
            </a:xfrm>
          </p:grpSpPr>
          <p:sp>
            <p:nvSpPr>
              <p:cNvPr id="279" name="矩形 278"/>
              <p:cNvSpPr/>
              <p:nvPr/>
            </p:nvSpPr>
            <p:spPr>
              <a:xfrm rot="16200000">
                <a:off x="8480666" y="6025875"/>
                <a:ext cx="1539328" cy="272433"/>
              </a:xfrm>
              <a:prstGeom prst="rect">
                <a:avLst/>
              </a:prstGeom>
              <a:solidFill>
                <a:srgbClr val="8D4BBB">
                  <a:alpha val="10000"/>
                </a:srgbClr>
              </a:solidFill>
              <a:ln w="31750">
                <a:solidFill>
                  <a:srgbClr val="8D4BB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Pix Shuffle 1</a:t>
                </a:r>
                <a:endParaRPr lang="zh-CN" altLang="en-US" sz="1260" dirty="0">
                  <a:solidFill>
                    <a:schemeClr val="bg1"/>
                  </a:solidFill>
                </a:endParaRPr>
              </a:p>
            </p:txBody>
          </p:sp>
          <p:sp>
            <p:nvSpPr>
              <p:cNvPr id="280" name="矩形 279"/>
              <p:cNvSpPr/>
              <p:nvPr/>
            </p:nvSpPr>
            <p:spPr>
              <a:xfrm rot="16200000">
                <a:off x="8135960" y="6025875"/>
                <a:ext cx="1539328" cy="272433"/>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1</a:t>
                </a:r>
                <a:endParaRPr lang="zh-CN" altLang="en-US" sz="1260" dirty="0">
                  <a:solidFill>
                    <a:schemeClr val="bg1"/>
                  </a:solidFill>
                </a:endParaRPr>
              </a:p>
            </p:txBody>
          </p:sp>
        </p:grpSp>
        <mc:AlternateContent xmlns:mc="http://schemas.openxmlformats.org/markup-compatibility/2006" xmlns:a14="http://schemas.microsoft.com/office/drawing/2010/main">
          <mc:Choice Requires="a14">
            <p:sp>
              <p:nvSpPr>
                <p:cNvPr id="278" name="文本框 399"/>
                <p:cNvSpPr txBox="1"/>
                <p:nvPr/>
              </p:nvSpPr>
              <p:spPr>
                <a:xfrm>
                  <a:off x="11541133" y="6534384"/>
                  <a:ext cx="605041" cy="742625"/>
                </a:xfrm>
                <a:prstGeom prst="rect">
                  <a:avLst/>
                </a:prstGeom>
                <a:noFill/>
              </p:spPr>
              <p:txBody>
                <a:bodyPr wrap="square" rtlCol="0">
                  <a:spAutoFit/>
                </a:bodyPr>
                <a:lstStyle/>
                <a:p>
                  <a14:m>
                    <m:oMath xmlns:m="http://schemas.openxmlformats.org/officeDocument/2006/math">
                      <m:r>
                        <a:rPr lang="en-US" altLang="zh-CN" sz="14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400" dirty="0">
                      <a:solidFill>
                        <a:schemeClr val="bg1"/>
                      </a:solidFill>
                      <a:latin typeface="Times New Roman" panose="02020603050405020304" pitchFamily="18" charset="0"/>
                      <a:cs typeface="Times New Roman" panose="02020603050405020304" pitchFamily="18" charset="0"/>
                    </a:rPr>
                    <a:t> </a:t>
                  </a:r>
                  <a:r>
                    <a:rPr lang="en-US" altLang="zh-CN" sz="1400" dirty="0">
                      <a:solidFill>
                        <a:schemeClr val="bg1"/>
                      </a:solidFill>
                      <a:latin typeface="Times New Roman" panose="02020603050405020304" pitchFamily="18" charset="0"/>
                      <a:cs typeface="Times New Roman" panose="02020603050405020304" pitchFamily="18" charset="0"/>
                    </a:rPr>
                    <a:t>3</a:t>
                  </a:r>
                  <a:endParaRPr lang="zh-CN" altLang="en-US" sz="1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78" name="文本框 399"/>
                <p:cNvSpPr txBox="1">
                  <a:spLocks noRot="1" noChangeAspect="1" noMove="1" noResize="1" noEditPoints="1" noAdjustHandles="1" noChangeArrowheads="1" noChangeShapeType="1" noTextEdit="1"/>
                </p:cNvSpPr>
                <p:nvPr/>
              </p:nvSpPr>
              <p:spPr>
                <a:xfrm>
                  <a:off x="11541133" y="6534384"/>
                  <a:ext cx="605041" cy="742625"/>
                </a:xfrm>
                <a:prstGeom prst="rect">
                  <a:avLst/>
                </a:prstGeom>
                <a:blipFill rotWithShape="0">
                  <a:blip r:embed="rId7"/>
                  <a:stretch>
                    <a:fillRect l="-4286" b="-10465"/>
                  </a:stretch>
                </a:blipFill>
              </p:spPr>
              <p:txBody>
                <a:bodyPr/>
                <a:lstStyle/>
                <a:p>
                  <a:r>
                    <a:rPr lang="zh-TW" altLang="en-US">
                      <a:noFill/>
                    </a:rPr>
                    <a:t> </a:t>
                  </a:r>
                </a:p>
              </p:txBody>
            </p:sp>
          </mc:Fallback>
        </mc:AlternateContent>
      </p:grpSp>
      <p:grpSp>
        <p:nvGrpSpPr>
          <p:cNvPr id="281" name="群組 280"/>
          <p:cNvGrpSpPr/>
          <p:nvPr/>
        </p:nvGrpSpPr>
        <p:grpSpPr>
          <a:xfrm>
            <a:off x="9999895" y="4949945"/>
            <a:ext cx="930661" cy="1615644"/>
            <a:chOff x="13013513" y="4984713"/>
            <a:chExt cx="1320921" cy="2293145"/>
          </a:xfrm>
        </p:grpSpPr>
        <p:grpSp>
          <p:nvGrpSpPr>
            <p:cNvPr id="282" name="群組 281"/>
            <p:cNvGrpSpPr/>
            <p:nvPr/>
          </p:nvGrpSpPr>
          <p:grpSpPr>
            <a:xfrm rot="16200000">
              <a:off x="12923962" y="5074264"/>
              <a:ext cx="1500023" cy="1320921"/>
              <a:chOff x="9130288" y="5508128"/>
              <a:chExt cx="1500023" cy="1320921"/>
            </a:xfrm>
          </p:grpSpPr>
          <p:grpSp>
            <p:nvGrpSpPr>
              <p:cNvPr id="284" name="群組 283"/>
              <p:cNvGrpSpPr/>
              <p:nvPr/>
            </p:nvGrpSpPr>
            <p:grpSpPr>
              <a:xfrm rot="5400000">
                <a:off x="9571730" y="5066686"/>
                <a:ext cx="617139" cy="1500023"/>
                <a:chOff x="8769407" y="5392428"/>
                <a:chExt cx="617139" cy="1539328"/>
              </a:xfrm>
            </p:grpSpPr>
            <p:sp>
              <p:nvSpPr>
                <p:cNvPr id="288" name="矩形 287"/>
                <p:cNvSpPr/>
                <p:nvPr/>
              </p:nvSpPr>
              <p:spPr>
                <a:xfrm rot="16200000">
                  <a:off x="8480666" y="6025875"/>
                  <a:ext cx="1539328" cy="272433"/>
                </a:xfrm>
                <a:prstGeom prst="rect">
                  <a:avLst/>
                </a:prstGeom>
                <a:solidFill>
                  <a:srgbClr val="8D4BBB">
                    <a:alpha val="10000"/>
                  </a:srgbClr>
                </a:solidFill>
                <a:ln w="31750">
                  <a:solidFill>
                    <a:srgbClr val="8D4BB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Pix Shuffle 1</a:t>
                  </a:r>
                  <a:endParaRPr lang="zh-CN" altLang="en-US" sz="1260" dirty="0">
                    <a:solidFill>
                      <a:schemeClr val="bg1"/>
                    </a:solidFill>
                  </a:endParaRPr>
                </a:p>
              </p:txBody>
            </p:sp>
            <p:sp>
              <p:nvSpPr>
                <p:cNvPr id="289" name="矩形 288"/>
                <p:cNvSpPr/>
                <p:nvPr/>
              </p:nvSpPr>
              <p:spPr>
                <a:xfrm rot="16200000">
                  <a:off x="8135960" y="6025875"/>
                  <a:ext cx="1539328" cy="272433"/>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1</a:t>
                  </a:r>
                  <a:endParaRPr lang="zh-CN" altLang="en-US" sz="1260" dirty="0">
                    <a:solidFill>
                      <a:schemeClr val="bg1"/>
                    </a:solidFill>
                  </a:endParaRPr>
                </a:p>
              </p:txBody>
            </p:sp>
          </p:grpSp>
          <p:grpSp>
            <p:nvGrpSpPr>
              <p:cNvPr id="285" name="群組 284"/>
              <p:cNvGrpSpPr/>
              <p:nvPr/>
            </p:nvGrpSpPr>
            <p:grpSpPr>
              <a:xfrm rot="5400000">
                <a:off x="9571730" y="5770468"/>
                <a:ext cx="617139" cy="1500023"/>
                <a:chOff x="8769407" y="5392428"/>
                <a:chExt cx="617139" cy="1539328"/>
              </a:xfrm>
            </p:grpSpPr>
            <p:sp>
              <p:nvSpPr>
                <p:cNvPr id="286" name="矩形 285"/>
                <p:cNvSpPr/>
                <p:nvPr/>
              </p:nvSpPr>
              <p:spPr>
                <a:xfrm rot="16200000">
                  <a:off x="8480666" y="6025875"/>
                  <a:ext cx="1539328" cy="272433"/>
                </a:xfrm>
                <a:prstGeom prst="rect">
                  <a:avLst/>
                </a:prstGeom>
                <a:solidFill>
                  <a:srgbClr val="8D4BBB">
                    <a:alpha val="10000"/>
                  </a:srgbClr>
                </a:solidFill>
                <a:ln w="31750">
                  <a:solidFill>
                    <a:srgbClr val="8D4BB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1260" dirty="0">
                      <a:solidFill>
                        <a:schemeClr val="bg1"/>
                      </a:solidFill>
                    </a:rPr>
                    <a:t>Pix Shuffle 2</a:t>
                  </a:r>
                  <a:endParaRPr lang="zh-CN" altLang="en-US" sz="1260" dirty="0">
                    <a:solidFill>
                      <a:schemeClr val="bg1"/>
                    </a:solidFill>
                  </a:endParaRPr>
                </a:p>
              </p:txBody>
            </p:sp>
            <p:sp>
              <p:nvSpPr>
                <p:cNvPr id="287" name="矩形 286"/>
                <p:cNvSpPr/>
                <p:nvPr/>
              </p:nvSpPr>
              <p:spPr>
                <a:xfrm rot="16200000">
                  <a:off x="8135960" y="6025875"/>
                  <a:ext cx="1539328" cy="272433"/>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1260" dirty="0" err="1">
                      <a:solidFill>
                        <a:schemeClr val="bg1"/>
                      </a:solidFill>
                    </a:rPr>
                    <a:t>Conv</a:t>
                  </a:r>
                  <a:r>
                    <a:rPr lang="en-US" altLang="zh-CN" sz="1260" dirty="0">
                      <a:solidFill>
                        <a:schemeClr val="bg1"/>
                      </a:solidFill>
                    </a:rPr>
                    <a:t> 2</a:t>
                  </a:r>
                  <a:endParaRPr lang="zh-CN" altLang="en-US" sz="1260" dirty="0">
                    <a:solidFill>
                      <a:schemeClr val="bg1"/>
                    </a:solidFill>
                  </a:endParaRPr>
                </a:p>
              </p:txBody>
            </p:sp>
          </p:grpSp>
        </p:grpSp>
        <mc:AlternateContent xmlns:mc="http://schemas.openxmlformats.org/markup-compatibility/2006" xmlns:a14="http://schemas.microsoft.com/office/drawing/2010/main">
          <mc:Choice Requires="a14">
            <p:sp>
              <p:nvSpPr>
                <p:cNvPr id="283" name="文本框 399"/>
                <p:cNvSpPr txBox="1"/>
                <p:nvPr/>
              </p:nvSpPr>
              <p:spPr>
                <a:xfrm>
                  <a:off x="13456959" y="6535232"/>
                  <a:ext cx="605040" cy="742626"/>
                </a:xfrm>
                <a:prstGeom prst="rect">
                  <a:avLst/>
                </a:prstGeom>
                <a:noFill/>
              </p:spPr>
              <p:txBody>
                <a:bodyPr wrap="square" rtlCol="0">
                  <a:spAutoFit/>
                </a:bodyPr>
                <a:lstStyle>
                  <a:defPPr>
                    <a:defRPr lang="zh-CN"/>
                  </a:defPPr>
                  <a:lvl1pPr marL="0" algn="l" defTabSz="1260043" rtl="0" eaLnBrk="1" latinLnBrk="0" hangingPunct="1">
                    <a:defRPr sz="2480" kern="1200">
                      <a:solidFill>
                        <a:schemeClr val="tx1"/>
                      </a:solidFill>
                      <a:latin typeface="+mn-lt"/>
                      <a:ea typeface="+mn-ea"/>
                      <a:cs typeface="+mn-cs"/>
                    </a:defRPr>
                  </a:lvl1pPr>
                  <a:lvl2pPr marL="630022" algn="l" defTabSz="1260043" rtl="0" eaLnBrk="1" latinLnBrk="0" hangingPunct="1">
                    <a:defRPr sz="2480" kern="1200">
                      <a:solidFill>
                        <a:schemeClr val="tx1"/>
                      </a:solidFill>
                      <a:latin typeface="+mn-lt"/>
                      <a:ea typeface="+mn-ea"/>
                      <a:cs typeface="+mn-cs"/>
                    </a:defRPr>
                  </a:lvl2pPr>
                  <a:lvl3pPr marL="1260043" algn="l" defTabSz="1260043" rtl="0" eaLnBrk="1" latinLnBrk="0" hangingPunct="1">
                    <a:defRPr sz="2480" kern="1200">
                      <a:solidFill>
                        <a:schemeClr val="tx1"/>
                      </a:solidFill>
                      <a:latin typeface="+mn-lt"/>
                      <a:ea typeface="+mn-ea"/>
                      <a:cs typeface="+mn-cs"/>
                    </a:defRPr>
                  </a:lvl3pPr>
                  <a:lvl4pPr marL="1890065" algn="l" defTabSz="1260043" rtl="0" eaLnBrk="1" latinLnBrk="0" hangingPunct="1">
                    <a:defRPr sz="2480" kern="1200">
                      <a:solidFill>
                        <a:schemeClr val="tx1"/>
                      </a:solidFill>
                      <a:latin typeface="+mn-lt"/>
                      <a:ea typeface="+mn-ea"/>
                      <a:cs typeface="+mn-cs"/>
                    </a:defRPr>
                  </a:lvl4pPr>
                  <a:lvl5pPr marL="2520086" algn="l" defTabSz="1260043" rtl="0" eaLnBrk="1" latinLnBrk="0" hangingPunct="1">
                    <a:defRPr sz="2480" kern="1200">
                      <a:solidFill>
                        <a:schemeClr val="tx1"/>
                      </a:solidFill>
                      <a:latin typeface="+mn-lt"/>
                      <a:ea typeface="+mn-ea"/>
                      <a:cs typeface="+mn-cs"/>
                    </a:defRPr>
                  </a:lvl5pPr>
                  <a:lvl6pPr marL="3150108" algn="l" defTabSz="1260043" rtl="0" eaLnBrk="1" latinLnBrk="0" hangingPunct="1">
                    <a:defRPr sz="2480" kern="1200">
                      <a:solidFill>
                        <a:schemeClr val="tx1"/>
                      </a:solidFill>
                      <a:latin typeface="+mn-lt"/>
                      <a:ea typeface="+mn-ea"/>
                      <a:cs typeface="+mn-cs"/>
                    </a:defRPr>
                  </a:lvl6pPr>
                  <a:lvl7pPr marL="3780130" algn="l" defTabSz="1260043" rtl="0" eaLnBrk="1" latinLnBrk="0" hangingPunct="1">
                    <a:defRPr sz="2480" kern="1200">
                      <a:solidFill>
                        <a:schemeClr val="tx1"/>
                      </a:solidFill>
                      <a:latin typeface="+mn-lt"/>
                      <a:ea typeface="+mn-ea"/>
                      <a:cs typeface="+mn-cs"/>
                    </a:defRPr>
                  </a:lvl7pPr>
                  <a:lvl8pPr marL="4410151" algn="l" defTabSz="1260043" rtl="0" eaLnBrk="1" latinLnBrk="0" hangingPunct="1">
                    <a:defRPr sz="2480" kern="1200">
                      <a:solidFill>
                        <a:schemeClr val="tx1"/>
                      </a:solidFill>
                      <a:latin typeface="+mn-lt"/>
                      <a:ea typeface="+mn-ea"/>
                      <a:cs typeface="+mn-cs"/>
                    </a:defRPr>
                  </a:lvl8pPr>
                  <a:lvl9pPr marL="5040173" algn="l" defTabSz="1260043" rtl="0" eaLnBrk="1" latinLnBrk="0" hangingPunct="1">
                    <a:defRPr sz="2480" kern="1200">
                      <a:solidFill>
                        <a:schemeClr val="tx1"/>
                      </a:solidFill>
                      <a:latin typeface="+mn-lt"/>
                      <a:ea typeface="+mn-ea"/>
                      <a:cs typeface="+mn-cs"/>
                    </a:defRPr>
                  </a:lvl9pPr>
                </a:lstStyle>
                <a:p>
                  <a14:m>
                    <m:oMath xmlns:m="http://schemas.openxmlformats.org/officeDocument/2006/math">
                      <m:r>
                        <a:rPr lang="en-US" altLang="zh-CN" sz="14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1400" dirty="0">
                      <a:solidFill>
                        <a:schemeClr val="bg1"/>
                      </a:solidFill>
                      <a:latin typeface="Times New Roman" panose="02020603050405020304" pitchFamily="18" charset="0"/>
                      <a:cs typeface="Times New Roman" panose="02020603050405020304" pitchFamily="18" charset="0"/>
                    </a:rPr>
                    <a:t> </a:t>
                  </a:r>
                  <a:r>
                    <a:rPr lang="en-US" altLang="zh-CN" sz="1400" dirty="0">
                      <a:solidFill>
                        <a:schemeClr val="bg1"/>
                      </a:solidFill>
                      <a:latin typeface="Times New Roman" panose="02020603050405020304" pitchFamily="18" charset="0"/>
                      <a:cs typeface="Times New Roman" panose="02020603050405020304" pitchFamily="18" charset="0"/>
                    </a:rPr>
                    <a:t>4</a:t>
                  </a:r>
                  <a:endParaRPr lang="zh-CN" altLang="en-US" sz="14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83" name="文本框 399"/>
                <p:cNvSpPr txBox="1">
                  <a:spLocks noRot="1" noChangeAspect="1" noMove="1" noResize="1" noEditPoints="1" noAdjustHandles="1" noChangeArrowheads="1" noChangeShapeType="1" noTextEdit="1"/>
                </p:cNvSpPr>
                <p:nvPr/>
              </p:nvSpPr>
              <p:spPr>
                <a:xfrm>
                  <a:off x="13456959" y="6535232"/>
                  <a:ext cx="605040" cy="742626"/>
                </a:xfrm>
                <a:prstGeom prst="rect">
                  <a:avLst/>
                </a:prstGeom>
                <a:blipFill rotWithShape="0">
                  <a:blip r:embed="rId8"/>
                  <a:stretch>
                    <a:fillRect l="-4286" b="-11628"/>
                  </a:stretch>
                </a:blipFill>
              </p:spPr>
              <p:txBody>
                <a:bodyPr/>
                <a:lstStyle/>
                <a:p>
                  <a:r>
                    <a:rPr lang="zh-TW" altLang="en-US">
                      <a:noFill/>
                    </a:rPr>
                    <a:t> </a:t>
                  </a:r>
                </a:p>
              </p:txBody>
            </p:sp>
          </mc:Fallback>
        </mc:AlternateContent>
      </p:grpSp>
      <p:sp>
        <p:nvSpPr>
          <p:cNvPr id="293" name="矩形 292"/>
          <p:cNvSpPr/>
          <p:nvPr/>
        </p:nvSpPr>
        <p:spPr>
          <a:xfrm rot="16200000">
            <a:off x="3963329" y="5548696"/>
            <a:ext cx="637227" cy="191944"/>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ReLU</a:t>
            </a:r>
            <a:endParaRPr lang="zh-CN" altLang="en-US" sz="1260" dirty="0">
              <a:solidFill>
                <a:schemeClr val="bg1"/>
              </a:solidFill>
            </a:endParaRPr>
          </a:p>
        </p:txBody>
      </p:sp>
      <p:grpSp>
        <p:nvGrpSpPr>
          <p:cNvPr id="3" name="群組 2"/>
          <p:cNvGrpSpPr/>
          <p:nvPr/>
        </p:nvGrpSpPr>
        <p:grpSpPr>
          <a:xfrm>
            <a:off x="9531255" y="2799527"/>
            <a:ext cx="2050541" cy="1594389"/>
            <a:chOff x="26980572" y="6996343"/>
            <a:chExt cx="5861131" cy="4557295"/>
          </a:xfrm>
        </p:grpSpPr>
        <p:grpSp>
          <p:nvGrpSpPr>
            <p:cNvPr id="266" name="组合 174"/>
            <p:cNvGrpSpPr/>
            <p:nvPr/>
          </p:nvGrpSpPr>
          <p:grpSpPr>
            <a:xfrm>
              <a:off x="26980572" y="6996343"/>
              <a:ext cx="5861131" cy="4557295"/>
              <a:chOff x="9736927" y="582689"/>
              <a:chExt cx="2262005" cy="2396814"/>
            </a:xfrm>
          </p:grpSpPr>
          <p:sp>
            <p:nvSpPr>
              <p:cNvPr id="267" name="文本框 217"/>
              <p:cNvSpPr txBox="1"/>
              <p:nvPr/>
            </p:nvSpPr>
            <p:spPr>
              <a:xfrm>
                <a:off x="9856836" y="1512071"/>
                <a:ext cx="1953014" cy="721772"/>
              </a:xfrm>
              <a:prstGeom prst="rect">
                <a:avLst/>
              </a:prstGeom>
              <a:noFill/>
            </p:spPr>
            <p:txBody>
              <a:bodyPr wrap="square" rtlCol="0">
                <a:spAutoFit/>
              </a:bodyPr>
              <a:lstStyle/>
              <a:p>
                <a:r>
                  <a:rPr lang="en-US" altLang="zh-CN" sz="1260" dirty="0">
                    <a:solidFill>
                      <a:schemeClr val="bg1"/>
                    </a:solidFill>
                    <a:latin typeface="Arial" panose="020B0604020202020204" pitchFamily="34" charset="0"/>
                    <a:cs typeface="Arial" panose="020B0604020202020204" pitchFamily="34" charset="0"/>
                  </a:rPr>
                  <a:t>Generalized Gradient Loss</a:t>
                </a:r>
                <a:endParaRPr lang="zh-CN" altLang="en-US" sz="1260" dirty="0">
                  <a:solidFill>
                    <a:schemeClr val="bg1"/>
                  </a:solidFill>
                  <a:latin typeface="Arial" panose="020B0604020202020204" pitchFamily="34" charset="0"/>
                  <a:cs typeface="Arial" panose="020B0604020202020204" pitchFamily="34" charset="0"/>
                </a:endParaRPr>
              </a:p>
            </p:txBody>
          </p:sp>
          <p:sp>
            <p:nvSpPr>
              <p:cNvPr id="268" name="文本框 218"/>
              <p:cNvSpPr txBox="1"/>
              <p:nvPr/>
            </p:nvSpPr>
            <p:spPr>
              <a:xfrm>
                <a:off x="9856836" y="714993"/>
                <a:ext cx="1932014" cy="430287"/>
              </a:xfrm>
              <a:prstGeom prst="rect">
                <a:avLst/>
              </a:prstGeom>
              <a:noFill/>
            </p:spPr>
            <p:txBody>
              <a:bodyPr wrap="square" rtlCol="0">
                <a:spAutoFit/>
              </a:bodyPr>
              <a:lstStyle/>
              <a:p>
                <a:r>
                  <a:rPr lang="en-US" altLang="zh-CN" sz="1260" dirty="0">
                    <a:solidFill>
                      <a:schemeClr val="bg1"/>
                    </a:solidFill>
                    <a:latin typeface="Arial" panose="020B0604020202020204" pitchFamily="34" charset="0"/>
                    <a:cs typeface="Arial" panose="020B0604020202020204" pitchFamily="34" charset="0"/>
                  </a:rPr>
                  <a:t>Mean Color Loss</a:t>
                </a:r>
                <a:endParaRPr lang="zh-CN" altLang="en-US" sz="1260" dirty="0">
                  <a:solidFill>
                    <a:schemeClr val="bg1"/>
                  </a:solidFill>
                  <a:latin typeface="Arial" panose="020B0604020202020204" pitchFamily="34" charset="0"/>
                  <a:cs typeface="Arial" panose="020B0604020202020204" pitchFamily="34" charset="0"/>
                </a:endParaRPr>
              </a:p>
            </p:txBody>
          </p:sp>
          <p:sp>
            <p:nvSpPr>
              <p:cNvPr id="269" name="文本框 225"/>
              <p:cNvSpPr txBox="1"/>
              <p:nvPr/>
            </p:nvSpPr>
            <p:spPr>
              <a:xfrm>
                <a:off x="9846955" y="2484764"/>
                <a:ext cx="2008899" cy="430287"/>
              </a:xfrm>
              <a:prstGeom prst="rect">
                <a:avLst/>
              </a:prstGeom>
              <a:noFill/>
            </p:spPr>
            <p:txBody>
              <a:bodyPr wrap="square" rtlCol="0">
                <a:spAutoFit/>
              </a:bodyPr>
              <a:lstStyle/>
              <a:p>
                <a:r>
                  <a:rPr lang="en-US" altLang="zh-CN" sz="1260" dirty="0">
                    <a:solidFill>
                      <a:schemeClr val="bg1"/>
                    </a:solidFill>
                    <a:latin typeface="Arial" panose="020B0604020202020204" pitchFamily="34" charset="0"/>
                    <a:cs typeface="Arial" panose="020B0604020202020204" pitchFamily="34" charset="0"/>
                  </a:rPr>
                  <a:t>Orientation Loss</a:t>
                </a:r>
                <a:endParaRPr lang="zh-CN" altLang="en-US" sz="1260" dirty="0">
                  <a:solidFill>
                    <a:schemeClr val="bg1"/>
                  </a:solidFill>
                  <a:latin typeface="Arial" panose="020B0604020202020204" pitchFamily="34" charset="0"/>
                  <a:cs typeface="Arial" panose="020B0604020202020204" pitchFamily="34" charset="0"/>
                </a:endParaRPr>
              </a:p>
            </p:txBody>
          </p:sp>
          <p:sp>
            <p:nvSpPr>
              <p:cNvPr id="270" name="圆角矩形 388"/>
              <p:cNvSpPr/>
              <p:nvPr/>
            </p:nvSpPr>
            <p:spPr>
              <a:xfrm>
                <a:off x="9736927" y="582689"/>
                <a:ext cx="2262005" cy="2396814"/>
              </a:xfrm>
              <a:prstGeom prst="roundRect">
                <a:avLst>
                  <a:gd name="adj" fmla="val 6102"/>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30">
                  <a:solidFill>
                    <a:schemeClr val="bg1"/>
                  </a:solidFill>
                </a:endParaRPr>
              </a:p>
            </p:txBody>
          </p:sp>
        </p:grpSp>
        <mc:AlternateContent xmlns:mc="http://schemas.openxmlformats.org/markup-compatibility/2006" xmlns:a14="http://schemas.microsoft.com/office/drawing/2010/main">
          <mc:Choice Requires="a14">
            <p:sp>
              <p:nvSpPr>
                <p:cNvPr id="294" name="文字方塊 293"/>
                <p:cNvSpPr txBox="1"/>
                <p:nvPr/>
              </p:nvSpPr>
              <p:spPr>
                <a:xfrm>
                  <a:off x="31084259" y="7202798"/>
                  <a:ext cx="1570866" cy="677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540" i="1" smtClean="0">
                                <a:solidFill>
                                  <a:schemeClr val="bg1"/>
                                </a:solidFill>
                                <a:latin typeface="Cambria Math" panose="02040503050406030204" pitchFamily="18" charset="0"/>
                              </a:rPr>
                            </m:ctrlPr>
                          </m:sSubPr>
                          <m:e>
                            <m:r>
                              <a:rPr lang="en-US" altLang="zh-TW" sz="1540" i="1">
                                <a:solidFill>
                                  <a:schemeClr val="bg1"/>
                                </a:solidFill>
                                <a:latin typeface="Cambria Math" panose="02040503050406030204" pitchFamily="18" charset="0"/>
                                <a:ea typeface="Cambria Math" panose="02040503050406030204" pitchFamily="18" charset="0"/>
                              </a:rPr>
                              <m:t>ℒ</m:t>
                            </m:r>
                          </m:e>
                          <m:sub>
                            <m:r>
                              <a:rPr lang="en-US" altLang="zh-TW" sz="1540" i="1">
                                <a:solidFill>
                                  <a:schemeClr val="bg1"/>
                                </a:solidFill>
                                <a:latin typeface="Cambria Math" panose="02040503050406030204" pitchFamily="18" charset="0"/>
                              </a:rPr>
                              <m:t>𝑐</m:t>
                            </m:r>
                            <m:r>
                              <a:rPr lang="en-US" altLang="zh-CN" sz="1540" i="1">
                                <a:solidFill>
                                  <a:schemeClr val="bg1"/>
                                </a:solidFill>
                                <a:latin typeface="Cambria Math" panose="02040503050406030204" pitchFamily="18" charset="0"/>
                              </a:rPr>
                              <m:t>𝑜𝑙𝑜𝑟</m:t>
                            </m:r>
                          </m:sub>
                        </m:sSub>
                      </m:oMath>
                    </m:oMathPara>
                  </a14:m>
                  <a:endParaRPr lang="zh-TW" altLang="en-US" sz="630" dirty="0">
                    <a:solidFill>
                      <a:schemeClr val="bg1"/>
                    </a:solidFill>
                  </a:endParaRPr>
                </a:p>
              </p:txBody>
            </p:sp>
          </mc:Choice>
          <mc:Fallback xmlns="">
            <p:sp>
              <p:nvSpPr>
                <p:cNvPr id="294" name="文字方塊 293"/>
                <p:cNvSpPr txBox="1">
                  <a:spLocks noRot="1" noChangeAspect="1" noMove="1" noResize="1" noEditPoints="1" noAdjustHandles="1" noChangeArrowheads="1" noChangeShapeType="1" noTextEdit="1"/>
                </p:cNvSpPr>
                <p:nvPr/>
              </p:nvSpPr>
              <p:spPr>
                <a:xfrm>
                  <a:off x="31084259" y="7202798"/>
                  <a:ext cx="1570866" cy="677391"/>
                </a:xfrm>
                <a:prstGeom prst="rect">
                  <a:avLst/>
                </a:prstGeom>
                <a:blipFill rotWithShape="0">
                  <a:blip r:embed="rId9"/>
                  <a:stretch>
                    <a:fillRect l="-7778" r="-2222" b="-153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5" name="文字方塊 294"/>
                <p:cNvSpPr txBox="1"/>
                <p:nvPr/>
              </p:nvSpPr>
              <p:spPr>
                <a:xfrm>
                  <a:off x="30983303" y="9202728"/>
                  <a:ext cx="1766788" cy="732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540" i="1" smtClean="0">
                                <a:solidFill>
                                  <a:schemeClr val="bg1"/>
                                </a:solidFill>
                                <a:latin typeface="Cambria Math" panose="02040503050406030204" pitchFamily="18" charset="0"/>
                              </a:rPr>
                            </m:ctrlPr>
                          </m:sSubPr>
                          <m:e>
                            <m:r>
                              <a:rPr lang="en-US" altLang="zh-TW" sz="1540" i="1">
                                <a:solidFill>
                                  <a:schemeClr val="bg1"/>
                                </a:solidFill>
                                <a:latin typeface="Cambria Math" panose="02040503050406030204" pitchFamily="18" charset="0"/>
                                <a:ea typeface="Cambria Math" panose="02040503050406030204" pitchFamily="18" charset="0"/>
                              </a:rPr>
                              <m:t>ℒ</m:t>
                            </m:r>
                          </m:e>
                          <m:sub>
                            <m:r>
                              <a:rPr lang="en-US" altLang="zh-TW" sz="1540" i="1">
                                <a:solidFill>
                                  <a:schemeClr val="bg1"/>
                                </a:solidFill>
                                <a:latin typeface="Cambria Math" panose="02040503050406030204" pitchFamily="18" charset="0"/>
                              </a:rPr>
                              <m:t>𝑔𝑔𝑟𝑎𝑑</m:t>
                            </m:r>
                          </m:sub>
                        </m:sSub>
                      </m:oMath>
                    </m:oMathPara>
                  </a14:m>
                  <a:endParaRPr lang="zh-TW" altLang="en-US" sz="630" dirty="0">
                    <a:solidFill>
                      <a:schemeClr val="bg1"/>
                    </a:solidFill>
                  </a:endParaRPr>
                </a:p>
              </p:txBody>
            </p:sp>
          </mc:Choice>
          <mc:Fallback xmlns="">
            <p:sp>
              <p:nvSpPr>
                <p:cNvPr id="295" name="文字方塊 294"/>
                <p:cNvSpPr txBox="1">
                  <a:spLocks noRot="1" noChangeAspect="1" noMove="1" noResize="1" noEditPoints="1" noAdjustHandles="1" noChangeArrowheads="1" noChangeShapeType="1" noTextEdit="1"/>
                </p:cNvSpPr>
                <p:nvPr/>
              </p:nvSpPr>
              <p:spPr>
                <a:xfrm>
                  <a:off x="30983303" y="9202728"/>
                  <a:ext cx="1766788" cy="732559"/>
                </a:xfrm>
                <a:prstGeom prst="rect">
                  <a:avLst/>
                </a:prstGeom>
                <a:blipFill rotWithShape="0">
                  <a:blip r:embed="rId10"/>
                  <a:stretch>
                    <a:fillRect l="-6863" r="-2941"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6" name="文字方塊 295"/>
                <p:cNvSpPr txBox="1"/>
                <p:nvPr/>
              </p:nvSpPr>
              <p:spPr>
                <a:xfrm>
                  <a:off x="30983303" y="10612943"/>
                  <a:ext cx="1749560" cy="677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540" i="1" smtClean="0">
                                <a:solidFill>
                                  <a:schemeClr val="bg1"/>
                                </a:solidFill>
                                <a:latin typeface="Cambria Math" panose="02040503050406030204" pitchFamily="18" charset="0"/>
                              </a:rPr>
                            </m:ctrlPr>
                          </m:sSubPr>
                          <m:e>
                            <m:r>
                              <a:rPr lang="en-US" altLang="zh-TW" sz="1540" i="1">
                                <a:solidFill>
                                  <a:schemeClr val="bg1"/>
                                </a:solidFill>
                                <a:latin typeface="Cambria Math" panose="02040503050406030204" pitchFamily="18" charset="0"/>
                                <a:ea typeface="Cambria Math" panose="02040503050406030204" pitchFamily="18" charset="0"/>
                              </a:rPr>
                              <m:t>ℒ</m:t>
                            </m:r>
                          </m:e>
                          <m:sub>
                            <m:r>
                              <a:rPr lang="en-US" altLang="zh-TW" sz="1540" i="1">
                                <a:solidFill>
                                  <a:schemeClr val="bg1"/>
                                </a:solidFill>
                                <a:latin typeface="Cambria Math" panose="02040503050406030204" pitchFamily="18" charset="0"/>
                              </a:rPr>
                              <m:t>𝐺𝑎𝑏𝑜𝑟</m:t>
                            </m:r>
                          </m:sub>
                        </m:sSub>
                      </m:oMath>
                    </m:oMathPara>
                  </a14:m>
                  <a:endParaRPr lang="zh-TW" altLang="en-US" sz="630" dirty="0">
                    <a:solidFill>
                      <a:schemeClr val="bg1"/>
                    </a:solidFill>
                  </a:endParaRPr>
                </a:p>
              </p:txBody>
            </p:sp>
          </mc:Choice>
          <mc:Fallback xmlns="">
            <p:sp>
              <p:nvSpPr>
                <p:cNvPr id="296" name="文字方塊 295"/>
                <p:cNvSpPr txBox="1">
                  <a:spLocks noRot="1" noChangeAspect="1" noMove="1" noResize="1" noEditPoints="1" noAdjustHandles="1" noChangeArrowheads="1" noChangeShapeType="1" noTextEdit="1"/>
                </p:cNvSpPr>
                <p:nvPr/>
              </p:nvSpPr>
              <p:spPr>
                <a:xfrm>
                  <a:off x="30983303" y="10612943"/>
                  <a:ext cx="1749560" cy="677391"/>
                </a:xfrm>
                <a:prstGeom prst="rect">
                  <a:avLst/>
                </a:prstGeom>
                <a:blipFill rotWithShape="0">
                  <a:blip r:embed="rId11"/>
                  <a:stretch>
                    <a:fillRect l="-6931" b="-15385"/>
                  </a:stretch>
                </a:blipFill>
              </p:spPr>
              <p:txBody>
                <a:bodyPr/>
                <a:lstStyle/>
                <a:p>
                  <a:r>
                    <a:rPr lang="zh-TW" altLang="en-US">
                      <a:noFill/>
                    </a:rPr>
                    <a:t> </a:t>
                  </a:r>
                </a:p>
              </p:txBody>
            </p:sp>
          </mc:Fallback>
        </mc:AlternateContent>
      </p:grpSp>
      <p:grpSp>
        <p:nvGrpSpPr>
          <p:cNvPr id="518" name="群組 517"/>
          <p:cNvGrpSpPr/>
          <p:nvPr/>
        </p:nvGrpSpPr>
        <p:grpSpPr>
          <a:xfrm>
            <a:off x="3364917" y="2765238"/>
            <a:ext cx="5780907" cy="1644416"/>
            <a:chOff x="9163053" y="6909034"/>
            <a:chExt cx="16523760" cy="4700288"/>
          </a:xfrm>
        </p:grpSpPr>
        <p:grpSp>
          <p:nvGrpSpPr>
            <p:cNvPr id="201" name="群組 200"/>
            <p:cNvGrpSpPr/>
            <p:nvPr/>
          </p:nvGrpSpPr>
          <p:grpSpPr>
            <a:xfrm>
              <a:off x="17911805" y="6909034"/>
              <a:ext cx="1279698" cy="3470373"/>
              <a:chOff x="8163447" y="1775030"/>
              <a:chExt cx="635696" cy="1604829"/>
            </a:xfrm>
          </p:grpSpPr>
          <p:sp>
            <p:nvSpPr>
              <p:cNvPr id="202" name="矩形 201"/>
              <p:cNvSpPr/>
              <p:nvPr/>
            </p:nvSpPr>
            <p:spPr>
              <a:xfrm rot="16200000">
                <a:off x="7502838" y="2435640"/>
                <a:ext cx="1604827" cy="283610"/>
              </a:xfrm>
              <a:prstGeom prst="rect">
                <a:avLst/>
              </a:prstGeom>
              <a:solidFill>
                <a:srgbClr val="FCD5B5">
                  <a:alpha val="10000"/>
                </a:srgbClr>
              </a:solidFill>
              <a:ln w="31750">
                <a:solidFill>
                  <a:srgbClr val="FCD5B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1260" dirty="0" err="1">
                    <a:solidFill>
                      <a:schemeClr val="bg1"/>
                    </a:solidFill>
                  </a:rPr>
                  <a:t>Concat</a:t>
                </a:r>
                <a:endParaRPr lang="zh-CN" altLang="en-US" sz="1260" dirty="0">
                  <a:solidFill>
                    <a:schemeClr val="bg1"/>
                  </a:solidFill>
                </a:endParaRPr>
              </a:p>
            </p:txBody>
          </p:sp>
          <mc:AlternateContent xmlns:mc="http://schemas.openxmlformats.org/markup-compatibility/2006" xmlns:a14="http://schemas.microsoft.com/office/drawing/2010/main">
            <mc:Choice Requires="a14">
              <p:sp>
                <p:nvSpPr>
                  <p:cNvPr id="203" name="矩形 202"/>
                  <p:cNvSpPr/>
                  <p:nvPr/>
                </p:nvSpPr>
                <p:spPr>
                  <a:xfrm rot="16200000">
                    <a:off x="7846896" y="2427612"/>
                    <a:ext cx="1604829" cy="299665"/>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1260" dirty="0" smtClean="0">
                        <a:solidFill>
                          <a:schemeClr val="bg1"/>
                        </a:solidFill>
                      </a:rPr>
                      <a:t>1</a:t>
                    </a:r>
                    <a14:m>
                      <m:oMath xmlns:m="http://schemas.openxmlformats.org/officeDocument/2006/math">
                        <m:r>
                          <a:rPr lang="en-US" altLang="zh-CN" sz="1260" i="1">
                            <a:solidFill>
                              <a:schemeClr val="bg1"/>
                            </a:solidFill>
                            <a:latin typeface="Cambria Math" panose="02040503050406030204" pitchFamily="18" charset="0"/>
                            <a:ea typeface="Cambria Math" panose="02040503050406030204" pitchFamily="18" charset="0"/>
                          </a:rPr>
                          <m:t>×</m:t>
                        </m:r>
                      </m:oMath>
                    </a14:m>
                    <a:r>
                      <a:rPr lang="en-US" altLang="zh-CN" sz="1260" dirty="0">
                        <a:solidFill>
                          <a:schemeClr val="bg1"/>
                        </a:solidFill>
                      </a:rPr>
                      <a:t>1 </a:t>
                    </a:r>
                    <a:r>
                      <a:rPr lang="en-US" altLang="zh-CN" sz="1260" dirty="0" err="1">
                        <a:solidFill>
                          <a:schemeClr val="bg1"/>
                        </a:solidFill>
                      </a:rPr>
                      <a:t>Conv</a:t>
                    </a:r>
                    <a:r>
                      <a:rPr lang="en-US" altLang="zh-CN" sz="1260" dirty="0">
                        <a:solidFill>
                          <a:schemeClr val="bg1"/>
                        </a:solidFill>
                      </a:rPr>
                      <a:t> 3</a:t>
                    </a:r>
                    <a:endParaRPr lang="zh-CN" altLang="en-US" sz="1260" dirty="0">
                      <a:solidFill>
                        <a:schemeClr val="bg1"/>
                      </a:solidFill>
                    </a:endParaRPr>
                  </a:p>
                </p:txBody>
              </p:sp>
            </mc:Choice>
            <mc:Fallback xmlns="">
              <p:sp>
                <p:nvSpPr>
                  <p:cNvPr id="203" name="矩形 202"/>
                  <p:cNvSpPr>
                    <a:spLocks noRot="1" noChangeAspect="1" noMove="1" noResize="1" noEditPoints="1" noAdjustHandles="1" noChangeArrowheads="1" noChangeShapeType="1" noTextEdit="1"/>
                  </p:cNvSpPr>
                  <p:nvPr/>
                </p:nvSpPr>
                <p:spPr>
                  <a:xfrm rot="16200000">
                    <a:off x="7846896" y="2427612"/>
                    <a:ext cx="1604829" cy="299665"/>
                  </a:xfrm>
                  <a:prstGeom prst="rect">
                    <a:avLst/>
                  </a:prstGeom>
                  <a:blipFill rotWithShape="0">
                    <a:blip r:embed="rId12"/>
                    <a:stretch>
                      <a:fillRect l="-10000" r="-27500"/>
                    </a:stretch>
                  </a:blipFill>
                  <a:ln w="31750">
                    <a:solidFill>
                      <a:srgbClr val="4F81BD"/>
                    </a:solidFill>
                  </a:ln>
                </p:spPr>
                <p:txBody>
                  <a:bodyPr/>
                  <a:lstStyle/>
                  <a:p>
                    <a:r>
                      <a:rPr lang="zh-TW" altLang="en-US">
                        <a:noFill/>
                      </a:rPr>
                      <a:t> </a:t>
                    </a:r>
                  </a:p>
                </p:txBody>
              </p:sp>
            </mc:Fallback>
          </mc:AlternateContent>
        </p:grpSp>
        <p:grpSp>
          <p:nvGrpSpPr>
            <p:cNvPr id="204" name="群組 203"/>
            <p:cNvGrpSpPr/>
            <p:nvPr/>
          </p:nvGrpSpPr>
          <p:grpSpPr>
            <a:xfrm>
              <a:off x="21163809" y="6992359"/>
              <a:ext cx="4523004" cy="4616963"/>
              <a:chOff x="9945981" y="1775031"/>
              <a:chExt cx="2246826" cy="2292604"/>
            </a:xfrm>
          </p:grpSpPr>
          <p:sp>
            <p:nvSpPr>
              <p:cNvPr id="205" name="流程圖: 或 204"/>
              <p:cNvSpPr>
                <a:spLocks noChangeAspect="1"/>
              </p:cNvSpPr>
              <p:nvPr/>
            </p:nvSpPr>
            <p:spPr>
              <a:xfrm>
                <a:off x="9945981" y="2694851"/>
                <a:ext cx="457200" cy="452964"/>
              </a:xfrm>
              <a:prstGeom prst="flowChartOr">
                <a:avLst/>
              </a:prstGeom>
              <a:noFill/>
              <a:ln w="31750">
                <a:solidFill>
                  <a:srgbClr val="38A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grpSp>
            <p:nvGrpSpPr>
              <p:cNvPr id="206" name="群組 205"/>
              <p:cNvGrpSpPr/>
              <p:nvPr/>
            </p:nvGrpSpPr>
            <p:grpSpPr>
              <a:xfrm>
                <a:off x="10731232" y="1775031"/>
                <a:ext cx="1461575" cy="2292604"/>
                <a:chOff x="10731232" y="1775031"/>
                <a:chExt cx="1461575" cy="2292604"/>
              </a:xfrm>
            </p:grpSpPr>
            <p:sp>
              <p:nvSpPr>
                <p:cNvPr id="208" name="矩形 412"/>
                <p:cNvSpPr/>
                <p:nvPr/>
              </p:nvSpPr>
              <p:spPr>
                <a:xfrm rot="16200000">
                  <a:off x="9750278" y="2799329"/>
                  <a:ext cx="2234448" cy="272540"/>
                </a:xfrm>
                <a:custGeom>
                  <a:avLst/>
                  <a:gdLst>
                    <a:gd name="connsiteX0" fmla="*/ 0 w 1445795"/>
                    <a:gd name="connsiteY0" fmla="*/ 0 h 222887"/>
                    <a:gd name="connsiteX1" fmla="*/ 1445795 w 1445795"/>
                    <a:gd name="connsiteY1" fmla="*/ 0 h 222887"/>
                    <a:gd name="connsiteX2" fmla="*/ 1445795 w 1445795"/>
                    <a:gd name="connsiteY2" fmla="*/ 222887 h 222887"/>
                    <a:gd name="connsiteX3" fmla="*/ 0 w 1445795"/>
                    <a:gd name="connsiteY3" fmla="*/ 222887 h 222887"/>
                    <a:gd name="connsiteX4" fmla="*/ 0 w 1445795"/>
                    <a:gd name="connsiteY4" fmla="*/ 0 h 222887"/>
                    <a:gd name="connsiteX0" fmla="*/ 0 w 1445795"/>
                    <a:gd name="connsiteY0" fmla="*/ 0 h 222887"/>
                    <a:gd name="connsiteX1" fmla="*/ 1066972 w 1445795"/>
                    <a:gd name="connsiteY1" fmla="*/ 0 h 222887"/>
                    <a:gd name="connsiteX2" fmla="*/ 1445795 w 1445795"/>
                    <a:gd name="connsiteY2" fmla="*/ 222887 h 222887"/>
                    <a:gd name="connsiteX3" fmla="*/ 0 w 1445795"/>
                    <a:gd name="connsiteY3" fmla="*/ 222887 h 222887"/>
                    <a:gd name="connsiteX4" fmla="*/ 0 w 1445795"/>
                    <a:gd name="connsiteY4" fmla="*/ 0 h 222887"/>
                    <a:gd name="connsiteX0" fmla="*/ 404949 w 1445795"/>
                    <a:gd name="connsiteY0" fmla="*/ 0 h 222887"/>
                    <a:gd name="connsiteX1" fmla="*/ 1066972 w 1445795"/>
                    <a:gd name="connsiteY1" fmla="*/ 0 h 222887"/>
                    <a:gd name="connsiteX2" fmla="*/ 1445795 w 1445795"/>
                    <a:gd name="connsiteY2" fmla="*/ 222887 h 222887"/>
                    <a:gd name="connsiteX3" fmla="*/ 0 w 1445795"/>
                    <a:gd name="connsiteY3" fmla="*/ 222887 h 222887"/>
                    <a:gd name="connsiteX4" fmla="*/ 404949 w 1445795"/>
                    <a:gd name="connsiteY4" fmla="*/ 0 h 22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95" h="222887">
                      <a:moveTo>
                        <a:pt x="404949" y="0"/>
                      </a:moveTo>
                      <a:lnTo>
                        <a:pt x="1066972" y="0"/>
                      </a:lnTo>
                      <a:lnTo>
                        <a:pt x="1445795" y="222887"/>
                      </a:lnTo>
                      <a:lnTo>
                        <a:pt x="0" y="222887"/>
                      </a:lnTo>
                      <a:lnTo>
                        <a:pt x="404949" y="0"/>
                      </a:lnTo>
                      <a:close/>
                    </a:path>
                  </a:pathLst>
                </a:custGeom>
                <a:solidFill>
                  <a:srgbClr val="8D4BBB">
                    <a:alpha val="10000"/>
                  </a:srgbClr>
                </a:solidFill>
                <a:ln w="31750">
                  <a:solidFill>
                    <a:srgbClr val="8D4BB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1260" dirty="0">
                      <a:solidFill>
                        <a:schemeClr val="bg1"/>
                      </a:solidFill>
                    </a:rPr>
                    <a:t>Upscale</a:t>
                  </a:r>
                  <a:endParaRPr lang="zh-CN" altLang="en-US" sz="1260" dirty="0">
                    <a:solidFill>
                      <a:schemeClr val="bg1"/>
                    </a:solidFill>
                  </a:endParaRPr>
                </a:p>
              </p:txBody>
            </p:sp>
            <p:sp>
              <p:nvSpPr>
                <p:cNvPr id="209" name="矩形 208"/>
                <p:cNvSpPr/>
                <p:nvPr/>
              </p:nvSpPr>
              <p:spPr>
                <a:xfrm rot="16200000">
                  <a:off x="10327088" y="2785063"/>
                  <a:ext cx="2292604" cy="272540"/>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5</a:t>
                  </a:r>
                  <a:endParaRPr lang="zh-CN" altLang="en-US" sz="1260" dirty="0">
                    <a:solidFill>
                      <a:schemeClr val="bg1"/>
                    </a:solidFill>
                  </a:endParaRPr>
                </a:p>
              </p:txBody>
            </p:sp>
            <p:sp>
              <p:nvSpPr>
                <p:cNvPr id="210" name="矩形 209"/>
                <p:cNvSpPr/>
                <p:nvPr/>
              </p:nvSpPr>
              <p:spPr>
                <a:xfrm rot="16200000">
                  <a:off x="10910235" y="2785063"/>
                  <a:ext cx="2292603" cy="272540"/>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cs typeface="Calibri" panose="020F0502020204030204" pitchFamily="34" charset="0"/>
                    </a:rPr>
                    <a:t>HR</a:t>
                  </a:r>
                  <a:r>
                    <a:rPr lang="en-US" altLang="zh-CN" sz="700" dirty="0">
                      <a:solidFill>
                        <a:schemeClr val="bg1"/>
                      </a:solidFill>
                    </a:rPr>
                    <a:t> </a:t>
                  </a:r>
                  <a:endParaRPr lang="zh-CN" altLang="en-US" sz="700" dirty="0">
                    <a:solidFill>
                      <a:schemeClr val="bg1"/>
                    </a:solidFill>
                  </a:endParaRPr>
                </a:p>
              </p:txBody>
            </p:sp>
            <p:cxnSp>
              <p:nvCxnSpPr>
                <p:cNvPr id="211" name="直線單箭頭接點 210"/>
                <p:cNvCxnSpPr>
                  <a:stCxn id="209" idx="2"/>
                  <a:endCxn id="210" idx="0"/>
                </p:cNvCxnSpPr>
                <p:nvPr/>
              </p:nvCxnSpPr>
              <p:spPr>
                <a:xfrm>
                  <a:off x="11609660" y="2921333"/>
                  <a:ext cx="310607" cy="0"/>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a:off x="11003772" y="2922573"/>
                  <a:ext cx="333348" cy="0"/>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cxnSp>
            <p:nvCxnSpPr>
              <p:cNvPr id="207" name="直線單箭頭接點 206"/>
              <p:cNvCxnSpPr/>
              <p:nvPr/>
            </p:nvCxnSpPr>
            <p:spPr>
              <a:xfrm>
                <a:off x="10420625" y="2922573"/>
                <a:ext cx="310606" cy="0"/>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13" name="群組 212"/>
            <p:cNvGrpSpPr/>
            <p:nvPr/>
          </p:nvGrpSpPr>
          <p:grpSpPr>
            <a:xfrm>
              <a:off x="19945548" y="8204046"/>
              <a:ext cx="1218261" cy="2175360"/>
              <a:chOff x="9349034" y="2379105"/>
              <a:chExt cx="605177" cy="1080199"/>
            </a:xfrm>
          </p:grpSpPr>
          <p:sp>
            <p:nvSpPr>
              <p:cNvPr id="214" name="矩形 213"/>
              <p:cNvSpPr/>
              <p:nvPr/>
            </p:nvSpPr>
            <p:spPr>
              <a:xfrm rot="16200000">
                <a:off x="8944362" y="2783777"/>
                <a:ext cx="1080199" cy="270855"/>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4</a:t>
                </a:r>
                <a:endParaRPr lang="zh-CN" altLang="en-US" sz="1260" dirty="0">
                  <a:solidFill>
                    <a:schemeClr val="bg1"/>
                  </a:solidFill>
                </a:endParaRPr>
              </a:p>
            </p:txBody>
          </p:sp>
          <p:cxnSp>
            <p:nvCxnSpPr>
              <p:cNvPr id="215" name="直線單箭頭接點 214"/>
              <p:cNvCxnSpPr>
                <a:stCxn id="214" idx="2"/>
                <a:endCxn id="205" idx="2"/>
              </p:cNvCxnSpPr>
              <p:nvPr/>
            </p:nvCxnSpPr>
            <p:spPr>
              <a:xfrm>
                <a:off x="9619889" y="2919205"/>
                <a:ext cx="334322" cy="4525"/>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218" name="矩形 217"/>
            <p:cNvSpPr/>
            <p:nvPr/>
          </p:nvSpPr>
          <p:spPr>
            <a:xfrm rot="16200000">
              <a:off x="15785764" y="9036660"/>
              <a:ext cx="2175360" cy="545249"/>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RDB D</a:t>
              </a:r>
              <a:endParaRPr lang="zh-CN" altLang="en-US" sz="1260" dirty="0">
                <a:solidFill>
                  <a:schemeClr val="bg1"/>
                </a:solidFill>
              </a:endParaRPr>
            </a:p>
          </p:txBody>
        </p:sp>
        <p:cxnSp>
          <p:nvCxnSpPr>
            <p:cNvPr id="220" name="直線單箭頭接點 219"/>
            <p:cNvCxnSpPr>
              <a:stCxn id="292" idx="2"/>
              <a:endCxn id="218" idx="0"/>
            </p:cNvCxnSpPr>
            <p:nvPr/>
          </p:nvCxnSpPr>
          <p:spPr>
            <a:xfrm>
              <a:off x="15907177" y="9300839"/>
              <a:ext cx="693643" cy="8446"/>
            </a:xfrm>
            <a:prstGeom prst="straightConnector1">
              <a:avLst/>
            </a:prstGeom>
            <a:ln w="31750">
              <a:solidFill>
                <a:schemeClr val="bg1"/>
              </a:solidFill>
              <a:prstDash val="sysDash"/>
              <a:headEnd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223" name="群組 222"/>
            <p:cNvGrpSpPr/>
            <p:nvPr/>
          </p:nvGrpSpPr>
          <p:grpSpPr>
            <a:xfrm>
              <a:off x="11643211" y="8221603"/>
              <a:ext cx="1233395" cy="2175360"/>
              <a:chOff x="9848136" y="2393591"/>
              <a:chExt cx="612695" cy="1080199"/>
            </a:xfrm>
          </p:grpSpPr>
          <p:sp>
            <p:nvSpPr>
              <p:cNvPr id="224" name="矩形 223"/>
              <p:cNvSpPr/>
              <p:nvPr/>
            </p:nvSpPr>
            <p:spPr>
              <a:xfrm rot="16200000">
                <a:off x="9443464" y="2798263"/>
                <a:ext cx="1080199" cy="270855"/>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2</a:t>
                </a:r>
                <a:endParaRPr lang="zh-CN" altLang="en-US" sz="1260" dirty="0">
                  <a:solidFill>
                    <a:schemeClr val="bg1"/>
                  </a:solidFill>
                </a:endParaRPr>
              </a:p>
            </p:txBody>
          </p:sp>
          <p:cxnSp>
            <p:nvCxnSpPr>
              <p:cNvPr id="225" name="直線單箭頭接點 224"/>
              <p:cNvCxnSpPr>
                <a:stCxn id="224" idx="2"/>
                <a:endCxn id="290" idx="0"/>
              </p:cNvCxnSpPr>
              <p:nvPr/>
            </p:nvCxnSpPr>
            <p:spPr>
              <a:xfrm>
                <a:off x="10118991" y="2933691"/>
                <a:ext cx="341840" cy="0"/>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26" name="群組 225"/>
            <p:cNvGrpSpPr/>
            <p:nvPr/>
          </p:nvGrpSpPr>
          <p:grpSpPr>
            <a:xfrm>
              <a:off x="10404457" y="8221603"/>
              <a:ext cx="1238753" cy="2175360"/>
              <a:chOff x="9921548" y="2396544"/>
              <a:chExt cx="615357" cy="1080199"/>
            </a:xfrm>
          </p:grpSpPr>
          <p:sp>
            <p:nvSpPr>
              <p:cNvPr id="227" name="矩形 226"/>
              <p:cNvSpPr/>
              <p:nvPr/>
            </p:nvSpPr>
            <p:spPr>
              <a:xfrm rot="16200000">
                <a:off x="9516876" y="2801216"/>
                <a:ext cx="1080199" cy="270855"/>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err="1">
                    <a:solidFill>
                      <a:schemeClr val="bg1"/>
                    </a:solidFill>
                  </a:rPr>
                  <a:t>Conv</a:t>
                </a:r>
                <a:r>
                  <a:rPr lang="en-US" altLang="zh-CN" sz="1260" dirty="0">
                    <a:solidFill>
                      <a:schemeClr val="bg1"/>
                    </a:solidFill>
                  </a:rPr>
                  <a:t> 1</a:t>
                </a:r>
                <a:endParaRPr lang="zh-CN" altLang="en-US" sz="1260" dirty="0">
                  <a:solidFill>
                    <a:schemeClr val="bg1"/>
                  </a:solidFill>
                </a:endParaRPr>
              </a:p>
            </p:txBody>
          </p:sp>
          <p:cxnSp>
            <p:nvCxnSpPr>
              <p:cNvPr id="228" name="直線單箭頭接點 227"/>
              <p:cNvCxnSpPr>
                <a:stCxn id="227" idx="2"/>
                <a:endCxn id="224" idx="0"/>
              </p:cNvCxnSpPr>
              <p:nvPr/>
            </p:nvCxnSpPr>
            <p:spPr>
              <a:xfrm>
                <a:off x="10192403" y="2936644"/>
                <a:ext cx="344502" cy="0"/>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29" name="群組 228"/>
            <p:cNvGrpSpPr/>
            <p:nvPr/>
          </p:nvGrpSpPr>
          <p:grpSpPr>
            <a:xfrm>
              <a:off x="9163053" y="8204046"/>
              <a:ext cx="1241409" cy="2175360"/>
              <a:chOff x="10008869" y="2393592"/>
              <a:chExt cx="616676" cy="1080199"/>
            </a:xfrm>
          </p:grpSpPr>
          <p:sp>
            <p:nvSpPr>
              <p:cNvPr id="230" name="矩形 229"/>
              <p:cNvSpPr/>
              <p:nvPr/>
            </p:nvSpPr>
            <p:spPr>
              <a:xfrm rot="16200000">
                <a:off x="9604197" y="2798264"/>
                <a:ext cx="1080199" cy="270855"/>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LR</a:t>
                </a:r>
                <a:r>
                  <a:rPr lang="en-US" altLang="zh-CN" sz="700" dirty="0">
                    <a:solidFill>
                      <a:schemeClr val="bg1"/>
                    </a:solidFill>
                  </a:rPr>
                  <a:t> </a:t>
                </a:r>
                <a:endParaRPr lang="zh-CN" altLang="en-US" sz="700" dirty="0">
                  <a:solidFill>
                    <a:schemeClr val="bg1"/>
                  </a:solidFill>
                </a:endParaRPr>
              </a:p>
            </p:txBody>
          </p:sp>
          <p:cxnSp>
            <p:nvCxnSpPr>
              <p:cNvPr id="231" name="直線單箭頭接點 230"/>
              <p:cNvCxnSpPr/>
              <p:nvPr/>
            </p:nvCxnSpPr>
            <p:spPr>
              <a:xfrm>
                <a:off x="10294809" y="2942410"/>
                <a:ext cx="330736" cy="0"/>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cxnSp>
          <p:nvCxnSpPr>
            <p:cNvPr id="232" name="肘形接點 231"/>
            <p:cNvCxnSpPr>
              <a:stCxn id="290" idx="3"/>
            </p:cNvCxnSpPr>
            <p:nvPr/>
          </p:nvCxnSpPr>
          <p:spPr>
            <a:xfrm rot="5400000" flipH="1" flipV="1">
              <a:off x="14966721" y="5354112"/>
              <a:ext cx="1050003" cy="4684984"/>
            </a:xfrm>
            <a:prstGeom prst="bentConnector2">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肘形接點 232"/>
            <p:cNvCxnSpPr>
              <a:stCxn id="291" idx="3"/>
            </p:cNvCxnSpPr>
            <p:nvPr/>
          </p:nvCxnSpPr>
          <p:spPr>
            <a:xfrm rot="5400000" flipH="1" flipV="1">
              <a:off x="15772541" y="6159931"/>
              <a:ext cx="679769" cy="3443581"/>
            </a:xfrm>
            <a:prstGeom prst="bentConnector2">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肘形接點 233"/>
            <p:cNvCxnSpPr>
              <a:stCxn id="292" idx="3"/>
            </p:cNvCxnSpPr>
            <p:nvPr/>
          </p:nvCxnSpPr>
          <p:spPr>
            <a:xfrm rot="5400000" flipH="1" flipV="1">
              <a:off x="16586838" y="6953476"/>
              <a:ext cx="307399" cy="2211968"/>
            </a:xfrm>
            <a:prstGeom prst="bentConnector2">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肘形接點 234"/>
            <p:cNvCxnSpPr>
              <a:stCxn id="227" idx="1"/>
              <a:endCxn id="205" idx="4"/>
            </p:cNvCxnSpPr>
            <p:nvPr/>
          </p:nvCxnSpPr>
          <p:spPr>
            <a:xfrm rot="5400000" flipH="1" flipV="1">
              <a:off x="15830528" y="4603495"/>
              <a:ext cx="640022" cy="10946914"/>
            </a:xfrm>
            <a:prstGeom prst="bentConnector3">
              <a:avLst>
                <a:gd name="adj1" fmla="val -112605"/>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290" name="矩形 289"/>
            <p:cNvSpPr/>
            <p:nvPr/>
          </p:nvSpPr>
          <p:spPr>
            <a:xfrm rot="16200000">
              <a:off x="12061550" y="9036661"/>
              <a:ext cx="2175360" cy="545248"/>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RDB 1</a:t>
              </a:r>
              <a:endParaRPr lang="zh-CN" altLang="en-US" sz="1260" dirty="0">
                <a:solidFill>
                  <a:schemeClr val="bg1"/>
                </a:solidFill>
              </a:endParaRPr>
            </a:p>
          </p:txBody>
        </p:sp>
        <p:sp>
          <p:nvSpPr>
            <p:cNvPr id="291" name="矩形 290"/>
            <p:cNvSpPr/>
            <p:nvPr/>
          </p:nvSpPr>
          <p:spPr>
            <a:xfrm rot="16200000">
              <a:off x="13302955" y="9036661"/>
              <a:ext cx="2175360" cy="545248"/>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RDB 2</a:t>
              </a:r>
              <a:endParaRPr lang="zh-CN" altLang="en-US" sz="1260" dirty="0">
                <a:solidFill>
                  <a:schemeClr val="bg1"/>
                </a:solidFill>
              </a:endParaRPr>
            </a:p>
          </p:txBody>
        </p:sp>
        <p:sp>
          <p:nvSpPr>
            <p:cNvPr id="292" name="矩形 291"/>
            <p:cNvSpPr/>
            <p:nvPr/>
          </p:nvSpPr>
          <p:spPr>
            <a:xfrm rot="16200000">
              <a:off x="14546873" y="9028215"/>
              <a:ext cx="2175360" cy="545248"/>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260" dirty="0">
                  <a:solidFill>
                    <a:schemeClr val="bg1"/>
                  </a:solidFill>
                </a:rPr>
                <a:t>RDB d</a:t>
              </a:r>
              <a:endParaRPr lang="zh-CN" altLang="en-US" sz="1260" dirty="0">
                <a:solidFill>
                  <a:schemeClr val="bg1"/>
                </a:solidFill>
              </a:endParaRPr>
            </a:p>
          </p:txBody>
        </p:sp>
        <p:cxnSp>
          <p:nvCxnSpPr>
            <p:cNvPr id="325" name="直線單箭頭接點 324"/>
            <p:cNvCxnSpPr/>
            <p:nvPr/>
          </p:nvCxnSpPr>
          <p:spPr>
            <a:xfrm>
              <a:off x="19233918" y="9291726"/>
              <a:ext cx="673012" cy="9113"/>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6" name="直線單箭頭接點 325"/>
            <p:cNvCxnSpPr/>
            <p:nvPr/>
          </p:nvCxnSpPr>
          <p:spPr>
            <a:xfrm>
              <a:off x="17181184" y="9283269"/>
              <a:ext cx="673012" cy="9113"/>
            </a:xfrm>
            <a:prstGeom prst="straightConnector1">
              <a:avLst/>
            </a:prstGeom>
            <a:ln w="31750">
              <a:solidFill>
                <a:schemeClr val="bg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107" name="제목 1"/>
          <p:cNvSpPr txBox="1">
            <a:spLocks/>
          </p:cNvSpPr>
          <p:nvPr/>
        </p:nvSpPr>
        <p:spPr>
          <a:xfrm>
            <a:off x="738718" y="586576"/>
            <a:ext cx="10177032" cy="937212"/>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High-Resolution Deterministic Component Reconstruction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90659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p:nvPr/>
        </p:nvGrpSpPr>
        <p:grpSpPr>
          <a:xfrm>
            <a:off x="1070515" y="1966032"/>
            <a:ext cx="8106137" cy="3680761"/>
            <a:chOff x="3059889" y="5619575"/>
            <a:chExt cx="23170041" cy="10520843"/>
          </a:xfrm>
        </p:grpSpPr>
        <p:sp>
          <p:nvSpPr>
            <p:cNvPr id="107" name="文本框 206"/>
            <p:cNvSpPr txBox="1"/>
            <p:nvPr/>
          </p:nvSpPr>
          <p:spPr>
            <a:xfrm>
              <a:off x="3059889" y="5619575"/>
              <a:ext cx="7206678" cy="1187266"/>
            </a:xfrm>
            <a:prstGeom prst="rect">
              <a:avLst/>
            </a:prstGeom>
            <a:noFill/>
          </p:spPr>
          <p:txBody>
            <a:bodyPr wrap="square" rtlCol="0">
              <a:spAutoFit/>
            </a:bodyPr>
            <a:lstStyle/>
            <a:p>
              <a:r>
                <a:rPr lang="en-US" altLang="zh-CN" sz="2099"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rPr>
                <a:t>(a) Color Loss:</a:t>
              </a:r>
              <a:endParaRPr lang="zh-CN" altLang="en-US" sz="2099"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40834" y="6254595"/>
              <a:ext cx="8909018" cy="1682687"/>
            </a:xfrm>
            <a:prstGeom prst="rect">
              <a:avLst/>
            </a:prstGeom>
          </p:spPr>
        </p:pic>
        <p:sp>
          <p:nvSpPr>
            <p:cNvPr id="110" name="文本框 206"/>
            <p:cNvSpPr txBox="1"/>
            <p:nvPr/>
          </p:nvSpPr>
          <p:spPr>
            <a:xfrm>
              <a:off x="3059889" y="8493952"/>
              <a:ext cx="10798986" cy="1187266"/>
            </a:xfrm>
            <a:prstGeom prst="rect">
              <a:avLst/>
            </a:prstGeom>
            <a:noFill/>
          </p:spPr>
          <p:txBody>
            <a:bodyPr wrap="square" rtlCol="0">
              <a:spAutoFit/>
            </a:bodyPr>
            <a:lstStyle/>
            <a:p>
              <a:r>
                <a:rPr lang="en-US" altLang="zh-CN" sz="2099"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rPr>
                <a:t>(b) Generalized Gradient Loss:</a:t>
              </a:r>
              <a:endParaRPr lang="zh-CN" altLang="en-US" sz="2099"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3587" y="9481040"/>
              <a:ext cx="15306343" cy="1682496"/>
            </a:xfrm>
            <a:prstGeom prst="rect">
              <a:avLst/>
            </a:prstGeom>
          </p:spPr>
        </p:pic>
        <p:sp>
          <p:nvSpPr>
            <p:cNvPr id="112" name="文本框 206"/>
            <p:cNvSpPr txBox="1"/>
            <p:nvPr/>
          </p:nvSpPr>
          <p:spPr>
            <a:xfrm>
              <a:off x="3059889" y="11498784"/>
              <a:ext cx="10798986" cy="1187266"/>
            </a:xfrm>
            <a:prstGeom prst="rect">
              <a:avLst/>
            </a:prstGeom>
            <a:noFill/>
          </p:spPr>
          <p:txBody>
            <a:bodyPr wrap="square" rtlCol="0">
              <a:spAutoFit/>
            </a:bodyPr>
            <a:lstStyle/>
            <a:p>
              <a:r>
                <a:rPr lang="en-US" altLang="zh-CN" sz="2099"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rPr>
                <a:t>(c) Orientation Loss:</a:t>
              </a:r>
              <a:endParaRPr lang="zh-CN" altLang="en-US" sz="2099"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pic>
          <p:nvPicPr>
            <p:cNvPr id="6" name="圖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5751" y="12426681"/>
              <a:ext cx="12659332" cy="1682496"/>
            </a:xfrm>
            <a:prstGeom prst="rect">
              <a:avLst/>
            </a:prstGeom>
          </p:spPr>
        </p:pic>
        <p:sp>
          <p:nvSpPr>
            <p:cNvPr id="114" name="文本框 206"/>
            <p:cNvSpPr txBox="1"/>
            <p:nvPr/>
          </p:nvSpPr>
          <p:spPr>
            <a:xfrm>
              <a:off x="3059889" y="14372373"/>
              <a:ext cx="10798986" cy="1187266"/>
            </a:xfrm>
            <a:prstGeom prst="rect">
              <a:avLst/>
            </a:prstGeom>
            <a:noFill/>
          </p:spPr>
          <p:txBody>
            <a:bodyPr wrap="square" rtlCol="0">
              <a:spAutoFit/>
            </a:bodyPr>
            <a:lstStyle/>
            <a:p>
              <a:r>
                <a:rPr lang="en-US" altLang="zh-CN" sz="2099"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rPr>
                <a:t>(d) Final Training Loss:</a:t>
              </a:r>
              <a:endParaRPr lang="zh-CN" altLang="en-US" sz="2099"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pic>
          <p:nvPicPr>
            <p:cNvPr id="7" name="圖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91092" y="15372322"/>
              <a:ext cx="10008501" cy="768096"/>
            </a:xfrm>
            <a:prstGeom prst="rect">
              <a:avLst/>
            </a:prstGeom>
          </p:spPr>
        </p:pic>
      </p:grpSp>
      <p:sp>
        <p:nvSpPr>
          <p:cNvPr id="13" name="제목 1"/>
          <p:cNvSpPr txBox="1">
            <a:spLocks/>
          </p:cNvSpPr>
          <p:nvPr/>
        </p:nvSpPr>
        <p:spPr>
          <a:xfrm>
            <a:off x="780376" y="382556"/>
            <a:ext cx="10270338" cy="1169758"/>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High-Resolution Deterministic Component Reconstruction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9583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887296" y="2523153"/>
            <a:ext cx="10417407" cy="120742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Compared with State-of-art in PSNR/SSIM</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057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 y="1994506"/>
            <a:ext cx="12088508" cy="3253818"/>
          </a:xfrm>
          <a:prstGeom prst="rect">
            <a:avLst/>
          </a:prstGeom>
        </p:spPr>
      </p:pic>
      <p:sp>
        <p:nvSpPr>
          <p:cNvPr id="5" name="제목 1"/>
          <p:cNvSpPr txBox="1">
            <a:spLocks/>
          </p:cNvSpPr>
          <p:nvPr/>
        </p:nvSpPr>
        <p:spPr>
          <a:xfrm>
            <a:off x="595051" y="825726"/>
            <a:ext cx="11338802"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High-Resolution Deterministic Component Reconstruction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99869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a:grpSpLocks noChangeAspect="1"/>
          </p:cNvGrpSpPr>
          <p:nvPr/>
        </p:nvGrpSpPr>
        <p:grpSpPr>
          <a:xfrm>
            <a:off x="877960" y="2001102"/>
            <a:ext cx="10935525" cy="4355747"/>
            <a:chOff x="2646185" y="4418251"/>
            <a:chExt cx="17192461" cy="6847955"/>
          </a:xfrm>
        </p:grpSpPr>
        <p:sp>
          <p:nvSpPr>
            <p:cNvPr id="6" name="文本框 206"/>
            <p:cNvSpPr txBox="1"/>
            <p:nvPr/>
          </p:nvSpPr>
          <p:spPr>
            <a:xfrm>
              <a:off x="2714706" y="4593172"/>
              <a:ext cx="2233194" cy="1160898"/>
            </a:xfrm>
            <a:prstGeom prst="rect">
              <a:avLst/>
            </a:prstGeom>
            <a:noFill/>
          </p:spPr>
          <p:txBody>
            <a:bodyPr wrap="square" rtlCol="0">
              <a:spAutoFit/>
            </a:bodyPr>
            <a:lstStyle/>
            <a:p>
              <a:pPr algn="ctr"/>
              <a:r>
                <a:rPr lang="en-US" altLang="zh-CN" sz="2099" dirty="0">
                  <a:solidFill>
                    <a:schemeClr val="bg1"/>
                  </a:solidFill>
                  <a:latin typeface="Times New Roman" panose="02020603050405020304" pitchFamily="18" charset="0"/>
                  <a:cs typeface="Times New Roman" panose="02020603050405020304" pitchFamily="18" charset="0"/>
                </a:rPr>
                <a:t>(a) Original</a:t>
              </a:r>
              <a:endParaRPr lang="zh-CN" altLang="en-US" sz="2099" dirty="0">
                <a:solidFill>
                  <a:schemeClr val="bg1"/>
                </a:solidFill>
                <a:latin typeface="Times New Roman" panose="02020603050405020304" pitchFamily="18" charset="0"/>
                <a:cs typeface="Times New Roman" panose="02020603050405020304" pitchFamily="18" charset="0"/>
              </a:endParaRPr>
            </a:p>
          </p:txBody>
        </p:sp>
        <p:sp>
          <p:nvSpPr>
            <p:cNvPr id="7" name="文本框 206"/>
            <p:cNvSpPr txBox="1"/>
            <p:nvPr/>
          </p:nvSpPr>
          <p:spPr>
            <a:xfrm>
              <a:off x="5352697" y="4434144"/>
              <a:ext cx="2121769" cy="1160898"/>
            </a:xfrm>
            <a:prstGeom prst="rect">
              <a:avLst/>
            </a:prstGeom>
            <a:noFill/>
          </p:spPr>
          <p:txBody>
            <a:bodyPr wrap="square" rtlCol="0">
              <a:spAutoFit/>
            </a:bodyPr>
            <a:lstStyle/>
            <a:p>
              <a:pPr algn="ctr"/>
              <a:r>
                <a:rPr lang="en-US" altLang="zh-CN" sz="2099" dirty="0">
                  <a:solidFill>
                    <a:schemeClr val="bg1"/>
                  </a:solidFill>
                  <a:latin typeface="Times New Roman" panose="02020603050405020304" pitchFamily="18" charset="0"/>
                  <a:cs typeface="Times New Roman" panose="02020603050405020304" pitchFamily="18" charset="0"/>
                </a:rPr>
                <a:t>(b) </a:t>
              </a:r>
              <a:r>
                <a:rPr lang="en-US" altLang="zh-CN" sz="2099" dirty="0" err="1">
                  <a:solidFill>
                    <a:schemeClr val="bg1"/>
                  </a:solidFill>
                  <a:latin typeface="Times New Roman" panose="02020603050405020304" pitchFamily="18" charset="0"/>
                  <a:cs typeface="Times New Roman" panose="02020603050405020304" pitchFamily="18" charset="0"/>
                </a:rPr>
                <a:t>Bicubic</a:t>
              </a:r>
              <a:endParaRPr lang="zh-CN" altLang="en-US" sz="2099" dirty="0">
                <a:solidFill>
                  <a:schemeClr val="bg1"/>
                </a:solidFill>
                <a:latin typeface="Times New Roman" panose="02020603050405020304" pitchFamily="18" charset="0"/>
                <a:cs typeface="Times New Roman" panose="02020603050405020304" pitchFamily="18" charset="0"/>
              </a:endParaRPr>
            </a:p>
          </p:txBody>
        </p:sp>
        <p:sp>
          <p:nvSpPr>
            <p:cNvPr id="8" name="文本框 206"/>
            <p:cNvSpPr txBox="1"/>
            <p:nvPr/>
          </p:nvSpPr>
          <p:spPr>
            <a:xfrm>
              <a:off x="7816324" y="4434142"/>
              <a:ext cx="1884155" cy="1160898"/>
            </a:xfrm>
            <a:prstGeom prst="rect">
              <a:avLst/>
            </a:prstGeom>
            <a:noFill/>
          </p:spPr>
          <p:txBody>
            <a:bodyPr wrap="square" rtlCol="0">
              <a:spAutoFit/>
            </a:bodyPr>
            <a:lstStyle/>
            <a:p>
              <a:pPr algn="ctr"/>
              <a:r>
                <a:rPr lang="en-US" altLang="zh-CN" sz="2099" dirty="0">
                  <a:solidFill>
                    <a:schemeClr val="bg1"/>
                  </a:solidFill>
                  <a:latin typeface="Times New Roman" panose="02020603050405020304" pitchFamily="18" charset="0"/>
                  <a:cs typeface="Times New Roman" panose="02020603050405020304" pitchFamily="18" charset="0"/>
                </a:rPr>
                <a:t>(c) VDSR</a:t>
              </a:r>
              <a:endParaRPr lang="zh-CN" altLang="en-US" sz="2099" dirty="0">
                <a:solidFill>
                  <a:schemeClr val="bg1"/>
                </a:solidFill>
                <a:latin typeface="Times New Roman" panose="02020603050405020304" pitchFamily="18" charset="0"/>
                <a:cs typeface="Times New Roman" panose="02020603050405020304" pitchFamily="18" charset="0"/>
              </a:endParaRPr>
            </a:p>
          </p:txBody>
        </p:sp>
        <p:sp>
          <p:nvSpPr>
            <p:cNvPr id="9" name="文本框 206"/>
            <p:cNvSpPr txBox="1"/>
            <p:nvPr/>
          </p:nvSpPr>
          <p:spPr>
            <a:xfrm>
              <a:off x="9912185" y="4462887"/>
              <a:ext cx="2329964" cy="1160898"/>
            </a:xfrm>
            <a:prstGeom prst="rect">
              <a:avLst/>
            </a:prstGeom>
            <a:noFill/>
          </p:spPr>
          <p:txBody>
            <a:bodyPr wrap="square" rtlCol="0">
              <a:spAutoFit/>
            </a:bodyPr>
            <a:lstStyle/>
            <a:p>
              <a:pPr algn="ctr"/>
              <a:r>
                <a:rPr lang="en-US" altLang="zh-CN" sz="2099" dirty="0">
                  <a:solidFill>
                    <a:schemeClr val="bg1"/>
                  </a:solidFill>
                  <a:latin typeface="Times New Roman" panose="02020603050405020304" pitchFamily="18" charset="0"/>
                  <a:cs typeface="Times New Roman" panose="02020603050405020304" pitchFamily="18" charset="0"/>
                </a:rPr>
                <a:t>(d) </a:t>
              </a:r>
              <a:r>
                <a:rPr lang="en-US" altLang="zh-CN" sz="2099" dirty="0" err="1">
                  <a:solidFill>
                    <a:schemeClr val="bg1"/>
                  </a:solidFill>
                  <a:latin typeface="Times New Roman" panose="02020603050405020304" pitchFamily="18" charset="0"/>
                  <a:cs typeface="Times New Roman" panose="02020603050405020304" pitchFamily="18" charset="0"/>
                </a:rPr>
                <a:t>LapSRN</a:t>
              </a:r>
              <a:endParaRPr lang="zh-CN" altLang="en-US" sz="2099" dirty="0">
                <a:solidFill>
                  <a:schemeClr val="bg1"/>
                </a:solidFill>
                <a:latin typeface="Times New Roman" panose="02020603050405020304" pitchFamily="18" charset="0"/>
                <a:cs typeface="Times New Roman" panose="02020603050405020304" pitchFamily="18" charset="0"/>
              </a:endParaRPr>
            </a:p>
          </p:txBody>
        </p:sp>
        <p:sp>
          <p:nvSpPr>
            <p:cNvPr id="10" name="文本框 206"/>
            <p:cNvSpPr txBox="1"/>
            <p:nvPr/>
          </p:nvSpPr>
          <p:spPr>
            <a:xfrm>
              <a:off x="12584303" y="4520589"/>
              <a:ext cx="1951659" cy="653030"/>
            </a:xfrm>
            <a:prstGeom prst="rect">
              <a:avLst/>
            </a:prstGeom>
            <a:noFill/>
          </p:spPr>
          <p:txBody>
            <a:bodyPr wrap="square" rtlCol="0">
              <a:spAutoFit/>
            </a:bodyPr>
            <a:lstStyle/>
            <a:p>
              <a:pPr algn="ctr"/>
              <a:r>
                <a:rPr lang="en-US" altLang="zh-CN" sz="2099" dirty="0">
                  <a:solidFill>
                    <a:schemeClr val="bg1"/>
                  </a:solidFill>
                  <a:latin typeface="Times New Roman" panose="02020603050405020304" pitchFamily="18" charset="0"/>
                  <a:cs typeface="Times New Roman" panose="02020603050405020304" pitchFamily="18" charset="0"/>
                </a:rPr>
                <a:t>(e) EDSR</a:t>
              </a:r>
              <a:endParaRPr lang="zh-CN" altLang="en-US" sz="2099" dirty="0">
                <a:solidFill>
                  <a:schemeClr val="bg1"/>
                </a:solidFill>
                <a:latin typeface="Times New Roman" panose="02020603050405020304" pitchFamily="18" charset="0"/>
                <a:cs typeface="Times New Roman" panose="02020603050405020304" pitchFamily="18" charset="0"/>
              </a:endParaRPr>
            </a:p>
          </p:txBody>
        </p:sp>
        <p:sp>
          <p:nvSpPr>
            <p:cNvPr id="11" name="文本框 206"/>
            <p:cNvSpPr txBox="1"/>
            <p:nvPr/>
          </p:nvSpPr>
          <p:spPr>
            <a:xfrm>
              <a:off x="15070963" y="4418251"/>
              <a:ext cx="1646511" cy="1160898"/>
            </a:xfrm>
            <a:prstGeom prst="rect">
              <a:avLst/>
            </a:prstGeom>
            <a:noFill/>
          </p:spPr>
          <p:txBody>
            <a:bodyPr wrap="square" rtlCol="0">
              <a:spAutoFit/>
            </a:bodyPr>
            <a:lstStyle/>
            <a:p>
              <a:pPr algn="ctr"/>
              <a:r>
                <a:rPr lang="en-US" altLang="zh-CN" sz="2099" dirty="0">
                  <a:solidFill>
                    <a:schemeClr val="bg1"/>
                  </a:solidFill>
                  <a:latin typeface="Times New Roman" panose="02020603050405020304" pitchFamily="18" charset="0"/>
                  <a:cs typeface="Times New Roman" panose="02020603050405020304" pitchFamily="18" charset="0"/>
                </a:rPr>
                <a:t>(f) RDN </a:t>
              </a:r>
              <a:endParaRPr lang="zh-CN" altLang="en-US" sz="2099" dirty="0">
                <a:solidFill>
                  <a:schemeClr val="bg1"/>
                </a:solidFill>
                <a:latin typeface="Times New Roman" panose="02020603050405020304" pitchFamily="18" charset="0"/>
                <a:cs typeface="Times New Roman" panose="02020603050405020304" pitchFamily="18" charset="0"/>
              </a:endParaRPr>
            </a:p>
          </p:txBody>
        </p:sp>
        <p:sp>
          <p:nvSpPr>
            <p:cNvPr id="12" name="文本框 206"/>
            <p:cNvSpPr txBox="1"/>
            <p:nvPr/>
          </p:nvSpPr>
          <p:spPr>
            <a:xfrm>
              <a:off x="16807326" y="4520590"/>
              <a:ext cx="3031320" cy="653030"/>
            </a:xfrm>
            <a:prstGeom prst="rect">
              <a:avLst/>
            </a:prstGeom>
            <a:noFill/>
          </p:spPr>
          <p:txBody>
            <a:bodyPr wrap="square" rtlCol="0">
              <a:spAutoFit/>
            </a:bodyPr>
            <a:lstStyle/>
            <a:p>
              <a:pPr algn="ctr"/>
              <a:r>
                <a:rPr lang="en-US" altLang="zh-CN" sz="2099" dirty="0">
                  <a:solidFill>
                    <a:schemeClr val="bg1"/>
                  </a:solidFill>
                  <a:latin typeface="Times New Roman" panose="02020603050405020304" pitchFamily="18" charset="0"/>
                  <a:cs typeface="Times New Roman" panose="02020603050405020304" pitchFamily="18" charset="0"/>
                </a:rPr>
                <a:t>(g) DTSN(Ours) </a:t>
              </a:r>
              <a:endParaRPr lang="zh-CN" altLang="en-US" sz="2099" dirty="0">
                <a:solidFill>
                  <a:schemeClr val="bg1"/>
                </a:solidFill>
                <a:latin typeface="Times New Roman" panose="02020603050405020304" pitchFamily="18" charset="0"/>
                <a:cs typeface="Times New Roman" panose="02020603050405020304" pitchFamily="18" charset="0"/>
              </a:endParaRPr>
            </a:p>
          </p:txBody>
        </p:sp>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185" y="5762625"/>
              <a:ext cx="2414016" cy="3218688"/>
            </a:xfrm>
            <a:prstGeom prst="rect">
              <a:avLst/>
            </a:prstGeom>
          </p:spPr>
        </p:pic>
        <p:pic>
          <p:nvPicPr>
            <p:cNvPr id="14" name="圖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200" y="5762293"/>
              <a:ext cx="2414265" cy="3219020"/>
            </a:xfrm>
            <a:prstGeom prst="rect">
              <a:avLst/>
            </a:prstGeom>
          </p:spPr>
        </p:pic>
        <p:pic>
          <p:nvPicPr>
            <p:cNvPr id="15" name="圖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418" y="5761469"/>
              <a:ext cx="2414016" cy="3218688"/>
            </a:xfrm>
            <a:prstGeom prst="rect">
              <a:avLst/>
            </a:prstGeom>
          </p:spPr>
        </p:pic>
        <p:pic>
          <p:nvPicPr>
            <p:cNvPr id="16" name="圖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7737" y="5754070"/>
              <a:ext cx="2416914" cy="3222552"/>
            </a:xfrm>
            <a:prstGeom prst="rect">
              <a:avLst/>
            </a:prstGeom>
          </p:spPr>
        </p:pic>
        <p:pic>
          <p:nvPicPr>
            <p:cNvPr id="17" name="圖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02001" y="5757604"/>
              <a:ext cx="2414264" cy="3219019"/>
            </a:xfrm>
            <a:prstGeom prst="rect">
              <a:avLst/>
            </a:prstGeom>
          </p:spPr>
        </p:pic>
        <p:pic>
          <p:nvPicPr>
            <p:cNvPr id="18" name="圖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15521" y="5761468"/>
              <a:ext cx="2411366" cy="3215154"/>
            </a:xfrm>
            <a:prstGeom prst="rect">
              <a:avLst/>
            </a:prstGeom>
          </p:spPr>
        </p:pic>
        <p:pic>
          <p:nvPicPr>
            <p:cNvPr id="19" name="圖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26887" y="5757603"/>
              <a:ext cx="2414264" cy="3219019"/>
            </a:xfrm>
            <a:prstGeom prst="rect">
              <a:avLst/>
            </a:prstGeom>
          </p:spPr>
        </p:pic>
        <p:pic>
          <p:nvPicPr>
            <p:cNvPr id="20" name="圖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12623" y="9132044"/>
              <a:ext cx="2414016" cy="2119624"/>
            </a:xfrm>
            <a:prstGeom prst="rect">
              <a:avLst/>
            </a:prstGeom>
          </p:spPr>
        </p:pic>
        <p:pic>
          <p:nvPicPr>
            <p:cNvPr id="21" name="圖片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138427" y="9132044"/>
              <a:ext cx="2414016" cy="2119624"/>
            </a:xfrm>
            <a:prstGeom prst="rect">
              <a:avLst/>
            </a:prstGeom>
          </p:spPr>
        </p:pic>
        <p:pic>
          <p:nvPicPr>
            <p:cNvPr id="22" name="圖片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300180" y="9132045"/>
              <a:ext cx="2414016" cy="2119624"/>
            </a:xfrm>
            <a:prstGeom prst="rect">
              <a:avLst/>
            </a:prstGeom>
          </p:spPr>
        </p:pic>
        <p:pic>
          <p:nvPicPr>
            <p:cNvPr id="23" name="圖片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66609" y="9146582"/>
              <a:ext cx="2397460" cy="2105087"/>
            </a:xfrm>
            <a:prstGeom prst="rect">
              <a:avLst/>
            </a:prstGeom>
          </p:spPr>
        </p:pic>
        <p:pic>
          <p:nvPicPr>
            <p:cNvPr id="24" name="圖片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61933" y="9146582"/>
              <a:ext cx="2414016" cy="2119624"/>
            </a:xfrm>
            <a:prstGeom prst="rect">
              <a:avLst/>
            </a:prstGeom>
          </p:spPr>
        </p:pic>
        <p:pic>
          <p:nvPicPr>
            <p:cNvPr id="25" name="圖片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70161" y="9146582"/>
              <a:ext cx="2414016" cy="2119624"/>
            </a:xfrm>
            <a:prstGeom prst="rect">
              <a:avLst/>
            </a:prstGeom>
          </p:spPr>
        </p:pic>
        <p:pic>
          <p:nvPicPr>
            <p:cNvPr id="26" name="圖片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71631" y="9146582"/>
              <a:ext cx="2414016" cy="2119624"/>
            </a:xfrm>
            <a:prstGeom prst="rect">
              <a:avLst/>
            </a:prstGeom>
          </p:spPr>
        </p:pic>
      </p:grpSp>
      <p:sp>
        <p:nvSpPr>
          <p:cNvPr id="27" name="제목 1"/>
          <p:cNvSpPr txBox="1">
            <a:spLocks/>
          </p:cNvSpPr>
          <p:nvPr/>
        </p:nvSpPr>
        <p:spPr>
          <a:xfrm>
            <a:off x="883528" y="509764"/>
            <a:ext cx="10794635" cy="1115041"/>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High-Resolution Deterministic Component Reconstruction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2317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a:grpSpLocks noChangeAspect="1"/>
          </p:cNvGrpSpPr>
          <p:nvPr/>
        </p:nvGrpSpPr>
        <p:grpSpPr>
          <a:xfrm>
            <a:off x="846864" y="2726933"/>
            <a:ext cx="10905863" cy="2955118"/>
            <a:chOff x="231935" y="612789"/>
            <a:chExt cx="13236419" cy="3586619"/>
          </a:xfrm>
        </p:grpSpPr>
        <p:pic>
          <p:nvPicPr>
            <p:cNvPr id="28" name="圖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0019" y="3262567"/>
              <a:ext cx="2598977" cy="936841"/>
            </a:xfrm>
            <a:prstGeom prst="rect">
              <a:avLst/>
            </a:prstGeom>
          </p:spPr>
        </p:pic>
        <p:pic>
          <p:nvPicPr>
            <p:cNvPr id="29" name="圖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298" y="3262567"/>
              <a:ext cx="2598977" cy="936841"/>
            </a:xfrm>
            <a:prstGeom prst="rect">
              <a:avLst/>
            </a:prstGeom>
          </p:spPr>
        </p:pic>
        <p:pic>
          <p:nvPicPr>
            <p:cNvPr id="30" name="圖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0660" y="3262567"/>
              <a:ext cx="2598979" cy="936841"/>
            </a:xfrm>
            <a:prstGeom prst="rect">
              <a:avLst/>
            </a:prstGeom>
          </p:spPr>
        </p:pic>
        <p:pic>
          <p:nvPicPr>
            <p:cNvPr id="31" name="圖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1297" y="1519880"/>
              <a:ext cx="2598977" cy="1658922"/>
            </a:xfrm>
            <a:prstGeom prst="rect">
              <a:avLst/>
            </a:prstGeom>
          </p:spPr>
        </p:pic>
        <p:pic>
          <p:nvPicPr>
            <p:cNvPr id="32" name="圖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0657" y="1519882"/>
              <a:ext cx="2598976" cy="1658921"/>
            </a:xfrm>
            <a:prstGeom prst="rect">
              <a:avLst/>
            </a:prstGeom>
          </p:spPr>
        </p:pic>
        <p:pic>
          <p:nvPicPr>
            <p:cNvPr id="33" name="圖片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0019" y="1519881"/>
              <a:ext cx="2598977" cy="1658921"/>
            </a:xfrm>
            <a:prstGeom prst="rect">
              <a:avLst/>
            </a:prstGeom>
          </p:spPr>
        </p:pic>
        <mc:AlternateContent xmlns:mc="http://schemas.openxmlformats.org/markup-compatibility/2006" xmlns:a14="http://schemas.microsoft.com/office/drawing/2010/main">
          <mc:Choice Requires="a14">
            <p:sp>
              <p:nvSpPr>
                <p:cNvPr id="34" name="文字方塊 33"/>
                <p:cNvSpPr txBox="1"/>
                <p:nvPr/>
              </p:nvSpPr>
              <p:spPr>
                <a:xfrm>
                  <a:off x="2924964" y="623179"/>
                  <a:ext cx="2429545" cy="928266"/>
                </a:xfrm>
                <a:prstGeom prst="rect">
                  <a:avLst/>
                </a:prstGeom>
                <a:noFill/>
              </p:spPr>
              <p:txBody>
                <a:bodyPr wrap="square" rtlCol="0">
                  <a:spAutoFit/>
                </a:bodyPr>
                <a:lstStyle/>
                <a:p>
                  <a:pPr algn="ctr"/>
                  <a:r>
                    <a:rPr lang="en-US" altLang="zh-TW" sz="2099" dirty="0" smtClean="0">
                      <a:solidFill>
                        <a:schemeClr val="bg1"/>
                      </a:solidFill>
                      <a:latin typeface="Times New Roman" panose="02020603050405020304" pitchFamily="18" charset="0"/>
                      <a:cs typeface="Times New Roman" panose="02020603050405020304" pitchFamily="18" charset="0"/>
                    </a:rPr>
                    <a:t>(b) </a:t>
                  </a:r>
                  <a14:m>
                    <m:oMath xmlns:m="http://schemas.openxmlformats.org/officeDocument/2006/math">
                      <m:sSub>
                        <m:sSubPr>
                          <m:ctrlPr>
                            <a:rPr lang="en-US" altLang="zh-TW" sz="2099" i="1">
                              <a:solidFill>
                                <a:schemeClr val="bg1"/>
                              </a:solidFill>
                              <a:latin typeface="Cambria Math" panose="02040503050406030204" pitchFamily="18" charset="0"/>
                            </a:rPr>
                          </m:ctrlPr>
                        </m:sSubPr>
                        <m:e>
                          <m:r>
                            <a:rPr lang="en-US" altLang="zh-TW" sz="2099" i="1">
                              <a:solidFill>
                                <a:schemeClr val="bg1"/>
                              </a:solidFill>
                              <a:latin typeface="Cambria Math" panose="02040503050406030204" pitchFamily="18" charset="0"/>
                              <a:ea typeface="Cambria Math" panose="02040503050406030204" pitchFamily="18" charset="0"/>
                            </a:rPr>
                            <m:t>ℒ</m:t>
                          </m:r>
                        </m:e>
                        <m:sub>
                          <m:r>
                            <a:rPr lang="en-US" altLang="zh-TW" sz="2099" i="1">
                              <a:solidFill>
                                <a:schemeClr val="bg1"/>
                              </a:solidFill>
                              <a:latin typeface="Cambria Math" panose="02040503050406030204" pitchFamily="18" charset="0"/>
                            </a:rPr>
                            <m:t>𝑐𝑜𝑙𝑜𝑟</m:t>
                          </m:r>
                        </m:sub>
                      </m:sSub>
                      <m:r>
                        <a:rPr lang="en-US" altLang="zh-TW" sz="2099" i="1">
                          <a:solidFill>
                            <a:schemeClr val="bg1"/>
                          </a:solidFill>
                          <a:latin typeface="Cambria Math" panose="02040503050406030204" pitchFamily="18" charset="0"/>
                        </a:rPr>
                        <m:t>+</m:t>
                      </m:r>
                      <m:sSub>
                        <m:sSubPr>
                          <m:ctrlPr>
                            <a:rPr lang="en-US" altLang="zh-TW" sz="2099" i="1">
                              <a:solidFill>
                                <a:schemeClr val="bg1"/>
                              </a:solidFill>
                              <a:latin typeface="Cambria Math" panose="02040503050406030204" pitchFamily="18" charset="0"/>
                            </a:rPr>
                          </m:ctrlPr>
                        </m:sSubPr>
                        <m:e>
                          <m:r>
                            <a:rPr lang="zh-TW" altLang="en-US" sz="2099" i="1">
                              <a:solidFill>
                                <a:schemeClr val="bg1"/>
                              </a:solidFill>
                              <a:latin typeface="Cambria Math" panose="02040503050406030204" pitchFamily="18" charset="0"/>
                            </a:rPr>
                            <m:t>𝛼</m:t>
                          </m:r>
                        </m:e>
                        <m:sub>
                          <m:r>
                            <a:rPr lang="en-US" altLang="zh-TW" sz="2099" i="1">
                              <a:solidFill>
                                <a:schemeClr val="bg1"/>
                              </a:solidFill>
                              <a:latin typeface="Cambria Math" panose="02040503050406030204" pitchFamily="18" charset="0"/>
                            </a:rPr>
                            <m:t>1</m:t>
                          </m:r>
                        </m:sub>
                      </m:sSub>
                      <m:sSub>
                        <m:sSubPr>
                          <m:ctrlPr>
                            <a:rPr lang="en-US" altLang="zh-TW" sz="2099" i="1">
                              <a:solidFill>
                                <a:schemeClr val="bg1"/>
                              </a:solidFill>
                              <a:latin typeface="Cambria Math" panose="02040503050406030204" pitchFamily="18" charset="0"/>
                            </a:rPr>
                          </m:ctrlPr>
                        </m:sSubPr>
                        <m:e>
                          <m:r>
                            <a:rPr lang="en-US" altLang="zh-TW" sz="2099" i="1">
                              <a:solidFill>
                                <a:schemeClr val="bg1"/>
                              </a:solidFill>
                              <a:latin typeface="Cambria Math" panose="02040503050406030204" pitchFamily="18" charset="0"/>
                              <a:ea typeface="Cambria Math" panose="02040503050406030204" pitchFamily="18" charset="0"/>
                            </a:rPr>
                            <m:t>ℒ</m:t>
                          </m:r>
                        </m:e>
                        <m:sub>
                          <m:r>
                            <a:rPr lang="en-US" altLang="zh-TW" sz="2099" i="1">
                              <a:solidFill>
                                <a:schemeClr val="bg1"/>
                              </a:solidFill>
                              <a:latin typeface="Cambria Math" panose="02040503050406030204" pitchFamily="18" charset="0"/>
                              <a:ea typeface="Cambria Math" panose="02040503050406030204" pitchFamily="18" charset="0"/>
                            </a:rPr>
                            <m:t>𝑔𝑔𝑟𝑎𝑑</m:t>
                          </m:r>
                        </m:sub>
                      </m:sSub>
                    </m:oMath>
                  </a14:m>
                  <a:endParaRPr lang="zh-TW" altLang="en-US" sz="147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2924964" y="623179"/>
                  <a:ext cx="2429545" cy="928266"/>
                </a:xfrm>
                <a:prstGeom prst="rect">
                  <a:avLst/>
                </a:prstGeom>
                <a:blipFill rotWithShape="0">
                  <a:blip r:embed="rId9"/>
                  <a:stretch>
                    <a:fillRect t="-5600" b="-56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5777169" y="612789"/>
                  <a:ext cx="2337246" cy="896203"/>
                </a:xfrm>
                <a:prstGeom prst="rect">
                  <a:avLst/>
                </a:prstGeom>
                <a:noFill/>
              </p:spPr>
              <p:txBody>
                <a:bodyPr wrap="square" rtlCol="0">
                  <a:spAutoFit/>
                </a:bodyPr>
                <a:lstStyle/>
                <a:p>
                  <a:pPr algn="ctr"/>
                  <a:r>
                    <a:rPr lang="en-US" altLang="zh-TW" sz="2099" dirty="0" smtClean="0">
                      <a:solidFill>
                        <a:schemeClr val="bg1"/>
                      </a:solidFill>
                      <a:latin typeface="Times New Roman" panose="02020603050405020304" pitchFamily="18" charset="0"/>
                      <a:cs typeface="Times New Roman" panose="02020603050405020304" pitchFamily="18" charset="0"/>
                    </a:rPr>
                    <a:t>(c) </a:t>
                  </a:r>
                  <a14:m>
                    <m:oMath xmlns:m="http://schemas.openxmlformats.org/officeDocument/2006/math">
                      <m:sSub>
                        <m:sSubPr>
                          <m:ctrlPr>
                            <a:rPr lang="en-US" altLang="zh-TW" sz="2099" i="1">
                              <a:solidFill>
                                <a:schemeClr val="bg1"/>
                              </a:solidFill>
                              <a:latin typeface="Cambria Math" panose="02040503050406030204" pitchFamily="18" charset="0"/>
                            </a:rPr>
                          </m:ctrlPr>
                        </m:sSubPr>
                        <m:e>
                          <m:r>
                            <a:rPr lang="en-US" altLang="zh-TW" sz="2099" i="1">
                              <a:solidFill>
                                <a:schemeClr val="bg1"/>
                              </a:solidFill>
                              <a:latin typeface="Cambria Math" panose="02040503050406030204" pitchFamily="18" charset="0"/>
                              <a:ea typeface="Cambria Math" panose="02040503050406030204" pitchFamily="18" charset="0"/>
                            </a:rPr>
                            <m:t>ℒ</m:t>
                          </m:r>
                        </m:e>
                        <m:sub>
                          <m:r>
                            <a:rPr lang="en-US" altLang="zh-TW" sz="2099" i="1">
                              <a:solidFill>
                                <a:schemeClr val="bg1"/>
                              </a:solidFill>
                              <a:latin typeface="Cambria Math" panose="02040503050406030204" pitchFamily="18" charset="0"/>
                            </a:rPr>
                            <m:t>𝑐𝑜𝑙𝑜𝑟</m:t>
                          </m:r>
                        </m:sub>
                      </m:sSub>
                      <m:r>
                        <a:rPr lang="en-US" altLang="zh-TW" sz="2099" i="1">
                          <a:solidFill>
                            <a:schemeClr val="bg1"/>
                          </a:solidFill>
                          <a:latin typeface="Cambria Math" panose="02040503050406030204" pitchFamily="18" charset="0"/>
                        </a:rPr>
                        <m:t>+</m:t>
                      </m:r>
                      <m:sSub>
                        <m:sSubPr>
                          <m:ctrlPr>
                            <a:rPr lang="en-US" altLang="zh-TW" sz="2099" i="1">
                              <a:solidFill>
                                <a:schemeClr val="bg1"/>
                              </a:solidFill>
                              <a:latin typeface="Cambria Math" panose="02040503050406030204" pitchFamily="18" charset="0"/>
                            </a:rPr>
                          </m:ctrlPr>
                        </m:sSubPr>
                        <m:e>
                          <m:r>
                            <a:rPr lang="zh-TW" altLang="en-US" sz="2099" i="1">
                              <a:solidFill>
                                <a:schemeClr val="bg1"/>
                              </a:solidFill>
                              <a:latin typeface="Cambria Math" panose="02040503050406030204" pitchFamily="18" charset="0"/>
                            </a:rPr>
                            <m:t>𝛼</m:t>
                          </m:r>
                        </m:e>
                        <m:sub>
                          <m:r>
                            <a:rPr lang="en-US" altLang="zh-TW" sz="2099" i="1">
                              <a:solidFill>
                                <a:schemeClr val="bg1"/>
                              </a:solidFill>
                              <a:latin typeface="Cambria Math" panose="02040503050406030204" pitchFamily="18" charset="0"/>
                            </a:rPr>
                            <m:t>2</m:t>
                          </m:r>
                        </m:sub>
                      </m:sSub>
                      <m:sSub>
                        <m:sSubPr>
                          <m:ctrlPr>
                            <a:rPr lang="en-US" altLang="zh-TW" sz="2099" i="1">
                              <a:solidFill>
                                <a:schemeClr val="bg1"/>
                              </a:solidFill>
                              <a:latin typeface="Cambria Math" panose="02040503050406030204" pitchFamily="18" charset="0"/>
                            </a:rPr>
                          </m:ctrlPr>
                        </m:sSubPr>
                        <m:e>
                          <m:r>
                            <a:rPr lang="en-US" altLang="zh-TW" sz="2099" i="1">
                              <a:solidFill>
                                <a:schemeClr val="bg1"/>
                              </a:solidFill>
                              <a:latin typeface="Cambria Math" panose="02040503050406030204" pitchFamily="18" charset="0"/>
                              <a:ea typeface="Cambria Math" panose="02040503050406030204" pitchFamily="18" charset="0"/>
                            </a:rPr>
                            <m:t>ℒ</m:t>
                          </m:r>
                        </m:e>
                        <m:sub>
                          <m:r>
                            <a:rPr lang="en-US" altLang="zh-TW" sz="2099" i="1">
                              <a:solidFill>
                                <a:schemeClr val="bg1"/>
                              </a:solidFill>
                              <a:latin typeface="Cambria Math" panose="02040503050406030204" pitchFamily="18" charset="0"/>
                              <a:ea typeface="Cambria Math" panose="02040503050406030204" pitchFamily="18" charset="0"/>
                            </a:rPr>
                            <m:t>𝐺𝑎𝑏𝑜𝑟</m:t>
                          </m:r>
                        </m:sub>
                      </m:sSub>
                    </m:oMath>
                  </a14:m>
                  <a:endParaRPr lang="zh-TW" altLang="en-US" sz="147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a:off x="5777169" y="612789"/>
                  <a:ext cx="2337246" cy="896203"/>
                </a:xfrm>
                <a:prstGeom prst="rect">
                  <a:avLst/>
                </a:prstGeom>
                <a:blipFill rotWithShape="0">
                  <a:blip r:embed="rId10"/>
                  <a:stretch>
                    <a:fillRect t="-4959" b="-16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8967597" y="623179"/>
                  <a:ext cx="1076602" cy="504133"/>
                </a:xfrm>
                <a:prstGeom prst="rect">
                  <a:avLst/>
                </a:prstGeom>
                <a:noFill/>
              </p:spPr>
              <p:txBody>
                <a:bodyPr wrap="square" rtlCol="0">
                  <a:spAutoFit/>
                </a:bodyPr>
                <a:lstStyle/>
                <a:p>
                  <a:pPr algn="ctr"/>
                  <a:r>
                    <a:rPr lang="en-US" altLang="zh-TW" sz="2099" dirty="0" smtClean="0">
                      <a:solidFill>
                        <a:schemeClr val="bg1"/>
                      </a:solidFill>
                      <a:latin typeface="Times New Roman" panose="02020603050405020304" pitchFamily="18" charset="0"/>
                      <a:cs typeface="Times New Roman" panose="02020603050405020304" pitchFamily="18" charset="0"/>
                    </a:rPr>
                    <a:t>(d) </a:t>
                  </a:r>
                  <a14:m>
                    <m:oMath xmlns:m="http://schemas.openxmlformats.org/officeDocument/2006/math">
                      <m:sSub>
                        <m:sSubPr>
                          <m:ctrlPr>
                            <a:rPr lang="en-US" altLang="zh-TW" sz="2099" i="1">
                              <a:solidFill>
                                <a:schemeClr val="bg1"/>
                              </a:solidFill>
                              <a:latin typeface="Cambria Math" panose="02040503050406030204" pitchFamily="18" charset="0"/>
                            </a:rPr>
                          </m:ctrlPr>
                        </m:sSubPr>
                        <m:e>
                          <m:r>
                            <a:rPr lang="en-US" altLang="zh-TW" sz="2099" i="1">
                              <a:solidFill>
                                <a:schemeClr val="bg1"/>
                              </a:solidFill>
                              <a:latin typeface="Cambria Math" panose="02040503050406030204" pitchFamily="18" charset="0"/>
                              <a:ea typeface="Cambria Math" panose="02040503050406030204" pitchFamily="18" charset="0"/>
                            </a:rPr>
                            <m:t>ℒ</m:t>
                          </m:r>
                        </m:e>
                        <m:sub>
                          <m:r>
                            <a:rPr lang="en-US" altLang="zh-TW" sz="2099" i="1">
                              <a:solidFill>
                                <a:schemeClr val="bg1"/>
                              </a:solidFill>
                              <a:latin typeface="Cambria Math" panose="02040503050406030204" pitchFamily="18" charset="0"/>
                            </a:rPr>
                            <m:t>𝑑</m:t>
                          </m:r>
                        </m:sub>
                      </m:sSub>
                    </m:oMath>
                  </a14:m>
                  <a:endParaRPr lang="zh-TW" altLang="en-US" sz="147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36" name="文字方塊 35"/>
                <p:cNvSpPr txBox="1">
                  <a:spLocks noRot="1" noChangeAspect="1" noMove="1" noResize="1" noEditPoints="1" noAdjustHandles="1" noChangeArrowheads="1" noChangeShapeType="1" noTextEdit="1"/>
                </p:cNvSpPr>
                <p:nvPr/>
              </p:nvSpPr>
              <p:spPr>
                <a:xfrm>
                  <a:off x="8967597" y="623179"/>
                  <a:ext cx="1076602" cy="504133"/>
                </a:xfrm>
                <a:prstGeom prst="rect">
                  <a:avLst/>
                </a:prstGeom>
                <a:blipFill rotWithShape="0">
                  <a:blip r:embed="rId11"/>
                  <a:stretch>
                    <a:fillRect l="-7586" t="-10294" b="-27941"/>
                  </a:stretch>
                </a:blipFill>
              </p:spPr>
              <p:txBody>
                <a:bodyPr/>
                <a:lstStyle/>
                <a:p>
                  <a:r>
                    <a:rPr lang="zh-TW" altLang="en-US">
                      <a:noFill/>
                    </a:rPr>
                    <a:t> </a:t>
                  </a:r>
                </a:p>
              </p:txBody>
            </p:sp>
          </mc:Fallback>
        </mc:AlternateContent>
        <p:pic>
          <p:nvPicPr>
            <p:cNvPr id="37" name="圖片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1936" y="1519880"/>
              <a:ext cx="2598977" cy="1658922"/>
            </a:xfrm>
            <a:prstGeom prst="rect">
              <a:avLst/>
            </a:prstGeom>
          </p:spPr>
        </p:pic>
        <mc:AlternateContent xmlns:mc="http://schemas.openxmlformats.org/markup-compatibility/2006" xmlns:a14="http://schemas.microsoft.com/office/drawing/2010/main">
          <mc:Choice Requires="a14">
            <p:sp>
              <p:nvSpPr>
                <p:cNvPr id="38" name="文字方塊 37"/>
                <p:cNvSpPr txBox="1"/>
                <p:nvPr/>
              </p:nvSpPr>
              <p:spPr>
                <a:xfrm>
                  <a:off x="784364" y="623179"/>
                  <a:ext cx="1508775" cy="504133"/>
                </a:xfrm>
                <a:prstGeom prst="rect">
                  <a:avLst/>
                </a:prstGeom>
                <a:noFill/>
              </p:spPr>
              <p:txBody>
                <a:bodyPr wrap="square" rtlCol="0">
                  <a:spAutoFit/>
                </a:bodyPr>
                <a:lstStyle/>
                <a:p>
                  <a:pPr algn="ctr"/>
                  <a:r>
                    <a:rPr lang="en-US" altLang="zh-TW" sz="2099" dirty="0" smtClean="0">
                      <a:solidFill>
                        <a:schemeClr val="bg1"/>
                      </a:solidFill>
                      <a:latin typeface="Times New Roman" panose="02020603050405020304" pitchFamily="18" charset="0"/>
                      <a:cs typeface="Times New Roman" panose="02020603050405020304" pitchFamily="18" charset="0"/>
                    </a:rPr>
                    <a:t>(a) </a:t>
                  </a:r>
                  <a14:m>
                    <m:oMath xmlns:m="http://schemas.openxmlformats.org/officeDocument/2006/math">
                      <m:sSub>
                        <m:sSubPr>
                          <m:ctrlPr>
                            <a:rPr lang="en-US" altLang="zh-TW" sz="2099" i="1">
                              <a:solidFill>
                                <a:schemeClr val="bg1"/>
                              </a:solidFill>
                              <a:latin typeface="Cambria Math" panose="02040503050406030204" pitchFamily="18" charset="0"/>
                            </a:rPr>
                          </m:ctrlPr>
                        </m:sSubPr>
                        <m:e>
                          <m:r>
                            <a:rPr lang="en-US" altLang="zh-TW" sz="2099" i="1">
                              <a:solidFill>
                                <a:schemeClr val="bg1"/>
                              </a:solidFill>
                              <a:latin typeface="Cambria Math" panose="02040503050406030204" pitchFamily="18" charset="0"/>
                              <a:ea typeface="Cambria Math" panose="02040503050406030204" pitchFamily="18" charset="0"/>
                            </a:rPr>
                            <m:t>ℒ</m:t>
                          </m:r>
                        </m:e>
                        <m:sub>
                          <m:r>
                            <a:rPr lang="en-US" altLang="zh-TW" sz="2099" i="1">
                              <a:solidFill>
                                <a:schemeClr val="bg1"/>
                              </a:solidFill>
                              <a:latin typeface="Cambria Math" panose="02040503050406030204" pitchFamily="18" charset="0"/>
                            </a:rPr>
                            <m:t>𝑐𝑜𝑙𝑜𝑟</m:t>
                          </m:r>
                        </m:sub>
                      </m:sSub>
                    </m:oMath>
                  </a14:m>
                  <a:endParaRPr lang="zh-TW" altLang="en-US" sz="147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38" name="文字方塊 37"/>
                <p:cNvSpPr txBox="1">
                  <a:spLocks noRot="1" noChangeAspect="1" noMove="1" noResize="1" noEditPoints="1" noAdjustHandles="1" noChangeArrowheads="1" noChangeShapeType="1" noTextEdit="1"/>
                </p:cNvSpPr>
                <p:nvPr/>
              </p:nvSpPr>
              <p:spPr>
                <a:xfrm>
                  <a:off x="784364" y="623179"/>
                  <a:ext cx="1508775" cy="504133"/>
                </a:xfrm>
                <a:prstGeom prst="rect">
                  <a:avLst/>
                </a:prstGeom>
                <a:blipFill rotWithShape="0">
                  <a:blip r:embed="rId13"/>
                  <a:stretch>
                    <a:fillRect l="-5392" t="-10294" b="-27941"/>
                  </a:stretch>
                </a:blipFill>
              </p:spPr>
              <p:txBody>
                <a:bodyPr/>
                <a:lstStyle/>
                <a:p>
                  <a:r>
                    <a:rPr lang="zh-TW" altLang="en-US">
                      <a:noFill/>
                    </a:rPr>
                    <a:t> </a:t>
                  </a:r>
                </a:p>
              </p:txBody>
            </p:sp>
          </mc:Fallback>
        </mc:AlternateContent>
        <p:pic>
          <p:nvPicPr>
            <p:cNvPr id="39" name="圖片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69377" y="1519881"/>
              <a:ext cx="2598977" cy="1658921"/>
            </a:xfrm>
            <a:prstGeom prst="rect">
              <a:avLst/>
            </a:prstGeom>
          </p:spPr>
        </p:pic>
        <p:sp>
          <p:nvSpPr>
            <p:cNvPr id="40" name="文字方塊 39"/>
            <p:cNvSpPr txBox="1"/>
            <p:nvPr/>
          </p:nvSpPr>
          <p:spPr>
            <a:xfrm>
              <a:off x="11105354" y="623179"/>
              <a:ext cx="2127021" cy="896203"/>
            </a:xfrm>
            <a:prstGeom prst="rect">
              <a:avLst/>
            </a:prstGeom>
            <a:noFill/>
          </p:spPr>
          <p:txBody>
            <a:bodyPr wrap="square" rtlCol="0">
              <a:spAutoFit/>
            </a:bodyPr>
            <a:lstStyle/>
            <a:p>
              <a:pPr algn="ctr"/>
              <a:r>
                <a:rPr lang="en-US" altLang="zh-TW" sz="2099" dirty="0">
                  <a:solidFill>
                    <a:schemeClr val="bg1"/>
                  </a:solidFill>
                  <a:latin typeface="Times New Roman" panose="02020603050405020304" pitchFamily="18" charset="0"/>
                  <a:cs typeface="Times New Roman" panose="02020603050405020304" pitchFamily="18" charset="0"/>
                </a:rPr>
                <a:t>(e) Ground Truth</a:t>
              </a:r>
              <a:endParaRPr lang="zh-TW" altLang="en-US" sz="2099" dirty="0">
                <a:solidFill>
                  <a:schemeClr val="bg1"/>
                </a:solidFill>
                <a:latin typeface="Times New Roman" panose="02020603050405020304" pitchFamily="18" charset="0"/>
                <a:cs typeface="Times New Roman" panose="02020603050405020304" pitchFamily="18" charset="0"/>
              </a:endParaRPr>
            </a:p>
          </p:txBody>
        </p:sp>
        <p:pic>
          <p:nvPicPr>
            <p:cNvPr id="41" name="圖片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69376" y="3262567"/>
              <a:ext cx="2598978" cy="936841"/>
            </a:xfrm>
            <a:prstGeom prst="rect">
              <a:avLst/>
            </a:prstGeom>
          </p:spPr>
        </p:pic>
        <p:pic>
          <p:nvPicPr>
            <p:cNvPr id="42" name="圖片 4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1935" y="3262566"/>
              <a:ext cx="2598977" cy="936841"/>
            </a:xfrm>
            <a:prstGeom prst="rect">
              <a:avLst/>
            </a:prstGeom>
          </p:spPr>
        </p:pic>
      </p:grpSp>
      <p:sp>
        <p:nvSpPr>
          <p:cNvPr id="20" name="제목 1"/>
          <p:cNvSpPr txBox="1">
            <a:spLocks/>
          </p:cNvSpPr>
          <p:nvPr/>
        </p:nvSpPr>
        <p:spPr>
          <a:xfrm>
            <a:off x="660252" y="664564"/>
            <a:ext cx="11329584" cy="1192228"/>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High-Resolution Deterministic Component Reconstruction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7145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Introduction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1323" y="1474869"/>
            <a:ext cx="11293433" cy="4154984"/>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800" dirty="0" smtClean="0">
                <a:solidFill>
                  <a:schemeClr val="bg1"/>
                </a:solidFill>
                <a:latin typeface="Times New Roman" panose="02020603050405020304" pitchFamily="18" charset="0"/>
                <a:cs typeface="Times New Roman" panose="02020603050405020304" pitchFamily="18" charset="0"/>
              </a:rPr>
              <a:t>The Overfitting Problem of Deep Neural Networks</a:t>
            </a:r>
            <a:endParaRPr lang="en-US" sz="2800" dirty="0">
              <a:solidFill>
                <a:schemeClr val="bg1"/>
              </a:solidFill>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
            </a:pPr>
            <a:r>
              <a:rPr lang="en-US" sz="2400" dirty="0" smtClean="0">
                <a:solidFill>
                  <a:schemeClr val="bg1"/>
                </a:solidFill>
                <a:latin typeface="Times New Roman" panose="02020603050405020304" pitchFamily="18" charset="0"/>
                <a:cs typeface="Times New Roman" panose="02020603050405020304" pitchFamily="18" charset="0"/>
              </a:rPr>
              <a:t>DNNs require a large amount of training data </a:t>
            </a:r>
            <a:r>
              <a:rPr lang="en-US" sz="2400" dirty="0">
                <a:solidFill>
                  <a:schemeClr val="bg1"/>
                </a:solidFill>
                <a:latin typeface="Times New Roman" panose="02020603050405020304" pitchFamily="18" charset="0"/>
                <a:cs typeface="Times New Roman" panose="02020603050405020304" pitchFamily="18" charset="0"/>
              </a:rPr>
              <a:t>w</a:t>
            </a:r>
            <a:r>
              <a:rPr lang="en-US" sz="2400" dirty="0" smtClean="0">
                <a:solidFill>
                  <a:schemeClr val="bg1"/>
                </a:solidFill>
                <a:latin typeface="Times New Roman" panose="02020603050405020304" pitchFamily="18" charset="0"/>
                <a:cs typeface="Times New Roman" panose="02020603050405020304" pitchFamily="18" charset="0"/>
              </a:rPr>
              <a:t>hile preparing so much data might be infeasible in many cases.</a:t>
            </a:r>
          </a:p>
          <a:p>
            <a:pPr algn="just">
              <a:lnSpc>
                <a:spcPct val="150000"/>
              </a:lnSpc>
            </a:pPr>
            <a:endParaRPr lang="en-US" sz="2400" dirty="0" smtClean="0">
              <a:solidFill>
                <a:schemeClr val="bg1"/>
              </a:solidFill>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800" dirty="0" smtClean="0">
                <a:solidFill>
                  <a:schemeClr val="bg1"/>
                </a:solidFill>
                <a:latin typeface="Times New Roman" panose="02020603050405020304" pitchFamily="18" charset="0"/>
                <a:cs typeface="Times New Roman" panose="02020603050405020304" pitchFamily="18" charset="0"/>
              </a:rPr>
              <a:t>Feature Extraction and Fine-Tuning</a:t>
            </a:r>
          </a:p>
          <a:p>
            <a:pPr marL="800100" lvl="1" indent="-342900" algn="just">
              <a:buFont typeface="Wingdings" panose="05000000000000000000" pitchFamily="2" charset="2"/>
              <a:buChar char="§"/>
            </a:pPr>
            <a:r>
              <a:rPr lang="en-US" sz="2400" dirty="0" smtClean="0">
                <a:solidFill>
                  <a:schemeClr val="bg1"/>
                </a:solidFill>
                <a:latin typeface="Times New Roman" panose="02020603050405020304" pitchFamily="18" charset="0"/>
                <a:cs typeface="Times New Roman" panose="02020603050405020304" pitchFamily="18" charset="0"/>
              </a:rPr>
              <a:t>Off-the-shelf CNN features have been proven to be powerful in a variety of computer vision problems. Knowledge learnt from ImageNet / Places / MS COCO can be generalized to other applications.</a:t>
            </a:r>
          </a:p>
          <a:p>
            <a:pPr marL="1257300" lvl="2" indent="-342900" algn="just">
              <a:buFont typeface="Wingdings" panose="05000000000000000000" pitchFamily="2" charset="2"/>
              <a:buChar char="§"/>
            </a:pPr>
            <a:r>
              <a:rPr lang="en-US" sz="2400" dirty="0" smtClean="0">
                <a:solidFill>
                  <a:schemeClr val="bg1"/>
                </a:solidFill>
                <a:latin typeface="Times New Roman" panose="02020603050405020304" pitchFamily="18" charset="0"/>
                <a:cs typeface="Times New Roman" panose="02020603050405020304" pitchFamily="18" charset="0"/>
              </a:rPr>
              <a:t>[</a:t>
            </a:r>
            <a:r>
              <a:rPr lang="en-US" sz="2400" dirty="0">
                <a:solidFill>
                  <a:schemeClr val="bg1"/>
                </a:solidFill>
              </a:rPr>
              <a:t>Sharif </a:t>
            </a:r>
            <a:r>
              <a:rPr lang="en-US" sz="2400" dirty="0" err="1" smtClean="0">
                <a:solidFill>
                  <a:schemeClr val="bg1"/>
                </a:solidFill>
              </a:rPr>
              <a:t>Razavian</a:t>
            </a:r>
            <a:r>
              <a:rPr lang="en-US" sz="2400" dirty="0" smtClean="0">
                <a:solidFill>
                  <a:schemeClr val="bg1"/>
                </a:solidFill>
              </a:rPr>
              <a:t> et al. 2014], [Donahue et al. 2014]</a:t>
            </a:r>
            <a:endParaRPr lang="en-US" sz="2400" dirty="0" smtClean="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463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887296" y="2825287"/>
            <a:ext cx="10417407" cy="120742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High-Resolution Stochastic Component Hallucination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06517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31"/>
          <p:cNvSpPr txBox="1"/>
          <p:nvPr/>
        </p:nvSpPr>
        <p:spPr>
          <a:xfrm>
            <a:off x="906899" y="1407651"/>
            <a:ext cx="10390322" cy="2241960"/>
          </a:xfrm>
          <a:prstGeom prst="rect">
            <a:avLst/>
          </a:prstGeom>
          <a:noFill/>
        </p:spPr>
        <p:txBody>
          <a:bodyPr wrap="square" rtlCol="0">
            <a:spAutoFit/>
          </a:bodyPr>
          <a:lstStyle/>
          <a:p>
            <a:pPr algn="just">
              <a:lnSpc>
                <a:spcPct val="150000"/>
              </a:lnSpc>
            </a:pPr>
            <a:r>
              <a:rPr lang="en-US" sz="2400" dirty="0">
                <a:solidFill>
                  <a:schemeClr val="bg1"/>
                </a:solidFill>
                <a:latin typeface="Times New Roman" panose="02020603050405020304" pitchFamily="18" charset="0"/>
                <a:cs typeface="Times New Roman" panose="02020603050405020304" pitchFamily="18" charset="0"/>
              </a:rPr>
              <a:t>Generative adversarial networks (GANs) are capable of generating natural high-resolution details by exploiting a combination of color loss, perceptual loss and adversarial loss. In practice, we subtract the deterministic component from the final image generated from SRGAN to get the stochastic components.</a:t>
            </a:r>
          </a:p>
        </p:txBody>
      </p:sp>
      <p:grpSp>
        <p:nvGrpSpPr>
          <p:cNvPr id="3" name="组合 2"/>
          <p:cNvGrpSpPr/>
          <p:nvPr/>
        </p:nvGrpSpPr>
        <p:grpSpPr>
          <a:xfrm>
            <a:off x="2184434" y="3719674"/>
            <a:ext cx="7832783" cy="2888758"/>
            <a:chOff x="5979400" y="9031868"/>
            <a:chExt cx="22388704" cy="8257032"/>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400" y="9031868"/>
              <a:ext cx="5429250" cy="8252460"/>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1152" y="9031868"/>
              <a:ext cx="5432258" cy="8257032"/>
            </a:xfrm>
            <a:prstGeom prst="rect">
              <a:avLst/>
            </a:prstGeom>
          </p:spPr>
        </p:pic>
        <p:sp>
          <p:nvSpPr>
            <p:cNvPr id="7" name="減號 6"/>
            <p:cNvSpPr/>
            <p:nvPr/>
          </p:nvSpPr>
          <p:spPr>
            <a:xfrm>
              <a:off x="11955186" y="12722392"/>
              <a:ext cx="1959429" cy="871411"/>
            </a:xfrm>
            <a:prstGeom prst="mathMinus">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p>
          </p:txBody>
        </p:sp>
        <p:sp>
          <p:nvSpPr>
            <p:cNvPr id="8" name="等於 7"/>
            <p:cNvSpPr/>
            <p:nvPr/>
          </p:nvSpPr>
          <p:spPr>
            <a:xfrm>
              <a:off x="20439947" y="12814247"/>
              <a:ext cx="1956816" cy="687700"/>
            </a:xfrm>
            <a:prstGeom prst="mathEqual">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tx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43300" y="9031868"/>
              <a:ext cx="5424804" cy="8257032"/>
            </a:xfrm>
            <a:prstGeom prst="rect">
              <a:avLst/>
            </a:prstGeom>
          </p:spPr>
        </p:pic>
      </p:grpSp>
      <p:sp>
        <p:nvSpPr>
          <p:cNvPr id="10" name="제목 1"/>
          <p:cNvSpPr txBox="1">
            <a:spLocks/>
          </p:cNvSpPr>
          <p:nvPr/>
        </p:nvSpPr>
        <p:spPr>
          <a:xfrm>
            <a:off x="830425" y="676436"/>
            <a:ext cx="11122089"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High-Resolution Stochastic Component Hallucination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3459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887296" y="2825287"/>
            <a:ext cx="10417407" cy="120742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Structural Pixels and Non-structural Pixels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8685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31"/>
          <p:cNvSpPr txBox="1"/>
          <p:nvPr/>
        </p:nvSpPr>
        <p:spPr>
          <a:xfrm>
            <a:off x="980077" y="1618621"/>
            <a:ext cx="10745198" cy="4524315"/>
          </a:xfrm>
          <a:prstGeom prst="rect">
            <a:avLst/>
          </a:prstGeom>
          <a:noFill/>
        </p:spPr>
        <p:txBody>
          <a:bodyPr wrap="square" rtlCol="0">
            <a:spAutoFit/>
          </a:bodyPr>
          <a:lstStyle/>
          <a:p>
            <a:pPr marL="119981"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Curvilinear structures exhibit clear and spatially coherent orientations while the orientation at other pixels, including those in texture regions, is more ambiguous or spatially incoherent.</a:t>
            </a:r>
          </a:p>
          <a:p>
            <a:pPr marL="119981" indent="-119981" algn="just">
              <a:lnSpc>
                <a:spcPct val="150000"/>
              </a:lnSpc>
              <a:buFont typeface="Wingdings" panose="05000000000000000000" pitchFamily="2" charset="2"/>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79955" lvl="1" indent="-119981"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We call pixels on the curvilinear structures </a:t>
            </a:r>
            <a:r>
              <a:rPr lang="en-US" sz="2400" i="1" dirty="0">
                <a:solidFill>
                  <a:schemeClr val="bg1"/>
                </a:solidFill>
                <a:latin typeface="Times New Roman" panose="02020603050405020304" pitchFamily="18" charset="0"/>
                <a:cs typeface="Times New Roman" panose="02020603050405020304" pitchFamily="18" charset="0"/>
              </a:rPr>
              <a:t>structural pixels</a:t>
            </a:r>
            <a:r>
              <a:rPr lang="en-US" sz="2400" dirty="0">
                <a:solidFill>
                  <a:schemeClr val="bg1"/>
                </a:solidFill>
                <a:latin typeface="Times New Roman" panose="02020603050405020304" pitchFamily="18" charset="0"/>
                <a:cs typeface="Times New Roman" panose="02020603050405020304" pitchFamily="18" charset="0"/>
              </a:rPr>
              <a:t>, where the deterministic component plays a much more dominant role than the stochastic component.</a:t>
            </a:r>
          </a:p>
          <a:p>
            <a:pPr marL="279955" lvl="1" indent="-119981" algn="just">
              <a:buFont typeface="Wingdings" panose="05000000000000000000" pitchFamily="2" charset="2"/>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79955" lvl="1" indent="-119981" algn="just">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a:t>
            </a:r>
            <a:r>
              <a:rPr lang="en-US" altLang="zh-TW" sz="2400" dirty="0">
                <a:solidFill>
                  <a:schemeClr val="bg1"/>
                </a:solidFill>
                <a:latin typeface="Times New Roman" panose="02020603050405020304" pitchFamily="18" charset="0"/>
                <a:cs typeface="Times New Roman" panose="02020603050405020304" pitchFamily="18" charset="0"/>
              </a:rPr>
              <a:t>We call pixels around the curvilinear structures </a:t>
            </a:r>
            <a:r>
              <a:rPr lang="en-US" altLang="zh-TW" sz="2400" i="1" dirty="0">
                <a:solidFill>
                  <a:schemeClr val="bg1"/>
                </a:solidFill>
                <a:latin typeface="Times New Roman" panose="02020603050405020304" pitchFamily="18" charset="0"/>
                <a:cs typeface="Times New Roman" panose="02020603050405020304" pitchFamily="18" charset="0"/>
              </a:rPr>
              <a:t>non-structural pixels</a:t>
            </a:r>
            <a:r>
              <a:rPr lang="en-US" altLang="zh-TW" sz="2400" dirty="0">
                <a:solidFill>
                  <a:schemeClr val="bg1"/>
                </a:solidFill>
                <a:latin typeface="Times New Roman" panose="02020603050405020304" pitchFamily="18" charset="0"/>
                <a:cs typeface="Times New Roman" panose="02020603050405020304" pitchFamily="18" charset="0"/>
              </a:rPr>
              <a:t>, where the stochastic component become much more important</a:t>
            </a:r>
            <a:r>
              <a:rPr lang="en-US" sz="2400" dirty="0">
                <a:solidFill>
                  <a:schemeClr val="bg1"/>
                </a:solidFill>
                <a:latin typeface="Times New Roman" panose="02020603050405020304" pitchFamily="18" charset="0"/>
                <a:cs typeface="Times New Roman" panose="02020603050405020304" pitchFamily="18" charset="0"/>
              </a:rPr>
              <a:t>. </a:t>
            </a:r>
          </a:p>
        </p:txBody>
      </p:sp>
      <p:sp>
        <p:nvSpPr>
          <p:cNvPr id="5" name="제목 1"/>
          <p:cNvSpPr txBox="1">
            <a:spLocks/>
          </p:cNvSpPr>
          <p:nvPr/>
        </p:nvSpPr>
        <p:spPr>
          <a:xfrm>
            <a:off x="548368" y="578076"/>
            <a:ext cx="11896530"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Structural Pixels and Non-Structural Pixels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6380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106850" y="1613319"/>
            <a:ext cx="14417817" cy="6276148"/>
            <a:chOff x="906305" y="4559154"/>
            <a:chExt cx="41210927" cy="17939322"/>
          </a:xfrm>
        </p:grpSpPr>
        <p:sp>
          <p:nvSpPr>
            <p:cNvPr id="196" name="文本框 206"/>
            <p:cNvSpPr txBox="1"/>
            <p:nvPr/>
          </p:nvSpPr>
          <p:spPr>
            <a:xfrm>
              <a:off x="2163694" y="4570427"/>
              <a:ext cx="6906682" cy="1557120"/>
            </a:xfrm>
            <a:prstGeom prst="rect">
              <a:avLst/>
            </a:prstGeom>
            <a:noFill/>
          </p:spPr>
          <p:txBody>
            <a:bodyPr wrap="square" rtlCol="0">
              <a:spAutoFit/>
            </a:bodyPr>
            <a:lstStyle/>
            <a:p>
              <a:pPr algn="ctr"/>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(a) High Resolution Images</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97" name="文本框 208"/>
            <p:cNvSpPr txBox="1"/>
            <p:nvPr/>
          </p:nvSpPr>
          <p:spPr>
            <a:xfrm>
              <a:off x="10992609" y="4570424"/>
              <a:ext cx="5277507" cy="1557120"/>
            </a:xfrm>
            <a:prstGeom prst="rect">
              <a:avLst/>
            </a:prstGeom>
            <a:noFill/>
          </p:spPr>
          <p:txBody>
            <a:bodyPr wrap="square" rtlCol="0">
              <a:spAutoFit/>
            </a:bodyPr>
            <a:lstStyle/>
            <a:p>
              <a:pPr algn="ctr"/>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(b) Detected Curves </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grpSp>
          <p:nvGrpSpPr>
            <p:cNvPr id="198" name="群組 197"/>
            <p:cNvGrpSpPr/>
            <p:nvPr/>
          </p:nvGrpSpPr>
          <p:grpSpPr>
            <a:xfrm>
              <a:off x="19697024" y="7924147"/>
              <a:ext cx="22420208" cy="14574329"/>
              <a:chOff x="12516279" y="2182009"/>
              <a:chExt cx="9047204" cy="5881164"/>
            </a:xfrm>
          </p:grpSpPr>
          <p:grpSp>
            <p:nvGrpSpPr>
              <p:cNvPr id="224" name="群組 223"/>
              <p:cNvGrpSpPr/>
              <p:nvPr/>
            </p:nvGrpSpPr>
            <p:grpSpPr>
              <a:xfrm>
                <a:off x="12516279" y="2182009"/>
                <a:ext cx="9047204" cy="5881164"/>
                <a:chOff x="12763022" y="2182009"/>
                <a:chExt cx="9047204" cy="5881164"/>
              </a:xfrm>
            </p:grpSpPr>
            <p:grpSp>
              <p:nvGrpSpPr>
                <p:cNvPr id="226" name="群組 225"/>
                <p:cNvGrpSpPr>
                  <a:grpSpLocks noChangeAspect="1"/>
                </p:cNvGrpSpPr>
                <p:nvPr/>
              </p:nvGrpSpPr>
              <p:grpSpPr>
                <a:xfrm>
                  <a:off x="12922359" y="2182009"/>
                  <a:ext cx="8887867" cy="5881164"/>
                  <a:chOff x="12984350" y="2632789"/>
                  <a:chExt cx="5946259" cy="3934682"/>
                </a:xfrm>
              </p:grpSpPr>
              <p:grpSp>
                <p:nvGrpSpPr>
                  <p:cNvPr id="230" name="群組 229"/>
                  <p:cNvGrpSpPr/>
                  <p:nvPr/>
                </p:nvGrpSpPr>
                <p:grpSpPr>
                  <a:xfrm>
                    <a:off x="12984350" y="2632789"/>
                    <a:ext cx="5946259" cy="3934682"/>
                    <a:chOff x="13276450" y="2691658"/>
                    <a:chExt cx="5946259" cy="3934682"/>
                  </a:xfrm>
                </p:grpSpPr>
                <p:sp>
                  <p:nvSpPr>
                    <p:cNvPr id="234" name="橢圓 233"/>
                    <p:cNvSpPr>
                      <a:spLocks noChangeAspect="1"/>
                    </p:cNvSpPr>
                    <p:nvPr/>
                  </p:nvSpPr>
                  <p:spPr>
                    <a:xfrm>
                      <a:off x="13474032" y="3123476"/>
                      <a:ext cx="83127" cy="8312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grpSp>
                  <p:nvGrpSpPr>
                    <p:cNvPr id="235" name="群組 234"/>
                    <p:cNvGrpSpPr/>
                    <p:nvPr/>
                  </p:nvGrpSpPr>
                  <p:grpSpPr>
                    <a:xfrm>
                      <a:off x="13276450" y="2691658"/>
                      <a:ext cx="5946259" cy="3934682"/>
                      <a:chOff x="13276450" y="2691658"/>
                      <a:chExt cx="5946259" cy="3934682"/>
                    </a:xfrm>
                  </p:grpSpPr>
                  <p:sp>
                    <p:nvSpPr>
                      <p:cNvPr id="236" name="弧形 235"/>
                      <p:cNvSpPr>
                        <a:spLocks noChangeAspect="1"/>
                      </p:cNvSpPr>
                      <p:nvPr/>
                    </p:nvSpPr>
                    <p:spPr>
                      <a:xfrm>
                        <a:off x="13276450" y="2691658"/>
                        <a:ext cx="5946259" cy="3934682"/>
                      </a:xfrm>
                      <a:prstGeom prst="arc">
                        <a:avLst>
                          <a:gd name="adj1" fmla="val 11337759"/>
                          <a:gd name="adj2" fmla="val 13541050"/>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grpSp>
                    <p:nvGrpSpPr>
                      <p:cNvPr id="237" name="群組 236"/>
                      <p:cNvGrpSpPr/>
                      <p:nvPr/>
                    </p:nvGrpSpPr>
                    <p:grpSpPr>
                      <a:xfrm>
                        <a:off x="13418693" y="3118595"/>
                        <a:ext cx="961506" cy="899170"/>
                        <a:chOff x="13418693" y="3118595"/>
                        <a:chExt cx="961506" cy="899170"/>
                      </a:xfrm>
                    </p:grpSpPr>
                    <p:sp>
                      <p:nvSpPr>
                        <p:cNvPr id="238" name="橢圓 237"/>
                        <p:cNvSpPr>
                          <a:spLocks noChangeAspect="1"/>
                        </p:cNvSpPr>
                        <p:nvPr/>
                      </p:nvSpPr>
                      <p:spPr>
                        <a:xfrm>
                          <a:off x="13474111" y="3123444"/>
                          <a:ext cx="82161" cy="821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239" name="橢圓 238"/>
                        <p:cNvSpPr>
                          <a:spLocks noChangeAspect="1"/>
                        </p:cNvSpPr>
                        <p:nvPr/>
                      </p:nvSpPr>
                      <p:spPr>
                        <a:xfrm>
                          <a:off x="13501820" y="3156416"/>
                          <a:ext cx="27709" cy="277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240" name="橢圓 239"/>
                        <p:cNvSpPr>
                          <a:spLocks noChangeAspect="1"/>
                        </p:cNvSpPr>
                        <p:nvPr/>
                      </p:nvSpPr>
                      <p:spPr>
                        <a:xfrm>
                          <a:off x="13821084" y="3449995"/>
                          <a:ext cx="83127" cy="831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241" name="橢圓 240"/>
                        <p:cNvSpPr>
                          <a:spLocks noChangeAspect="1"/>
                        </p:cNvSpPr>
                        <p:nvPr/>
                      </p:nvSpPr>
                      <p:spPr>
                        <a:xfrm>
                          <a:off x="13418693" y="3934637"/>
                          <a:ext cx="83127" cy="831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242" name="橢圓 241"/>
                        <p:cNvSpPr>
                          <a:spLocks noChangeAspect="1"/>
                        </p:cNvSpPr>
                        <p:nvPr/>
                      </p:nvSpPr>
                      <p:spPr>
                        <a:xfrm>
                          <a:off x="14297072" y="3118595"/>
                          <a:ext cx="83127" cy="831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grpSp>
                </p:grpSp>
              </p:grpSp>
              <p:cxnSp>
                <p:nvCxnSpPr>
                  <p:cNvPr id="231" name="直線單箭頭接點 230"/>
                  <p:cNvCxnSpPr>
                    <a:stCxn id="234" idx="4"/>
                    <a:endCxn id="241" idx="0"/>
                  </p:cNvCxnSpPr>
                  <p:nvPr/>
                </p:nvCxnSpPr>
                <p:spPr>
                  <a:xfrm flipH="1">
                    <a:off x="13168157" y="3147703"/>
                    <a:ext cx="55419" cy="728065"/>
                  </a:xfrm>
                  <a:prstGeom prst="straightConnector1">
                    <a:avLst/>
                  </a:prstGeom>
                  <a:ln w="444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2" name="直線單箭頭接點 231"/>
                  <p:cNvCxnSpPr>
                    <a:stCxn id="234" idx="5"/>
                    <a:endCxn id="240" idx="1"/>
                  </p:cNvCxnSpPr>
                  <p:nvPr/>
                </p:nvCxnSpPr>
                <p:spPr>
                  <a:xfrm>
                    <a:off x="13252965" y="3135529"/>
                    <a:ext cx="288193" cy="267771"/>
                  </a:xfrm>
                  <a:prstGeom prst="straightConnector1">
                    <a:avLst/>
                  </a:prstGeom>
                  <a:ln w="444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單箭頭接點 232"/>
                  <p:cNvCxnSpPr>
                    <a:stCxn id="234" idx="6"/>
                  </p:cNvCxnSpPr>
                  <p:nvPr/>
                </p:nvCxnSpPr>
                <p:spPr>
                  <a:xfrm flipV="1">
                    <a:off x="13265139" y="3085431"/>
                    <a:ext cx="739833" cy="20708"/>
                  </a:xfrm>
                  <a:prstGeom prst="straightConnector1">
                    <a:avLst/>
                  </a:prstGeom>
                  <a:ln w="444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7" name="文字方塊 226"/>
                    <p:cNvSpPr txBox="1"/>
                    <p:nvPr/>
                  </p:nvSpPr>
                  <p:spPr>
                    <a:xfrm>
                      <a:off x="12839254" y="2590898"/>
                      <a:ext cx="348562" cy="335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89" i="1" smtClean="0">
                                    <a:solidFill>
                                      <a:schemeClr val="bg1"/>
                                    </a:solidFill>
                                    <a:latin typeface="Cambria Math" panose="02040503050406030204" pitchFamily="18" charset="0"/>
                                  </a:rPr>
                                </m:ctrlPr>
                              </m:sSubPr>
                              <m:e>
                                <m:r>
                                  <a:rPr lang="en-US" altLang="zh-TW" sz="1889" b="1" i="1">
                                    <a:solidFill>
                                      <a:schemeClr val="bg1"/>
                                    </a:solidFill>
                                    <a:latin typeface="Cambria Math" panose="02040503050406030204" pitchFamily="18" charset="0"/>
                                  </a:rPr>
                                  <m:t>𝒛</m:t>
                                </m:r>
                              </m:e>
                              <m:sub>
                                <m:r>
                                  <a:rPr lang="en-US" altLang="zh-TW" sz="1889" i="1">
                                    <a:solidFill>
                                      <a:schemeClr val="bg1"/>
                                    </a:solidFill>
                                    <a:latin typeface="Cambria Math" panose="02040503050406030204" pitchFamily="18" charset="0"/>
                                  </a:rPr>
                                  <m:t>𝑘</m:t>
                                </m:r>
                              </m:sub>
                            </m:sSub>
                          </m:oMath>
                        </m:oMathPara>
                      </a14:m>
                      <a:endParaRPr lang="zh-TW" altLang="en-US" sz="630" dirty="0">
                        <a:solidFill>
                          <a:schemeClr val="bg1"/>
                        </a:solidFill>
                      </a:endParaRPr>
                    </a:p>
                  </p:txBody>
                </p:sp>
              </mc:Choice>
              <mc:Fallback xmlns="">
                <p:sp>
                  <p:nvSpPr>
                    <p:cNvPr id="227" name="文字方塊 226"/>
                    <p:cNvSpPr txBox="1">
                      <a:spLocks noRot="1" noChangeAspect="1" noMove="1" noResize="1" noEditPoints="1" noAdjustHandles="1" noChangeArrowheads="1" noChangeShapeType="1" noTextEdit="1"/>
                    </p:cNvSpPr>
                    <p:nvPr/>
                  </p:nvSpPr>
                  <p:spPr>
                    <a:xfrm>
                      <a:off x="12839254" y="2590898"/>
                      <a:ext cx="348562" cy="335323"/>
                    </a:xfrm>
                    <a:prstGeom prst="rect">
                      <a:avLst/>
                    </a:prstGeom>
                    <a:blipFill rotWithShape="0">
                      <a:blip r:embed="rId3"/>
                      <a:stretch>
                        <a:fillRect l="-10204" r="-6122" b="-145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8" name="文字方塊 227"/>
                    <p:cNvSpPr txBox="1"/>
                    <p:nvPr/>
                  </p:nvSpPr>
                  <p:spPr>
                    <a:xfrm>
                      <a:off x="13893631" y="3185644"/>
                      <a:ext cx="207080" cy="335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889" b="1" i="1" smtClean="0">
                                <a:solidFill>
                                  <a:schemeClr val="bg1"/>
                                </a:solidFill>
                                <a:latin typeface="Cambria Math" panose="02040503050406030204" pitchFamily="18" charset="0"/>
                              </a:rPr>
                              <m:t>𝒛</m:t>
                            </m:r>
                          </m:oMath>
                        </m:oMathPara>
                      </a14:m>
                      <a:endParaRPr lang="zh-TW" altLang="en-US" sz="1889" b="1" dirty="0">
                        <a:solidFill>
                          <a:schemeClr val="bg1"/>
                        </a:solidFill>
                      </a:endParaRPr>
                    </a:p>
                  </p:txBody>
                </p:sp>
              </mc:Choice>
              <mc:Fallback xmlns="">
                <p:sp>
                  <p:nvSpPr>
                    <p:cNvPr id="228" name="文字方塊 227"/>
                    <p:cNvSpPr txBox="1">
                      <a:spLocks noRot="1" noChangeAspect="1" noMove="1" noResize="1" noEditPoints="1" noAdjustHandles="1" noChangeArrowheads="1" noChangeShapeType="1" noTextEdit="1"/>
                    </p:cNvSpPr>
                    <p:nvPr/>
                  </p:nvSpPr>
                  <p:spPr>
                    <a:xfrm>
                      <a:off x="13893631" y="3185644"/>
                      <a:ext cx="207080" cy="335323"/>
                    </a:xfrm>
                    <a:prstGeom prst="rect">
                      <a:avLst/>
                    </a:prstGeom>
                    <a:blipFill rotWithShape="0">
                      <a:blip r:embed="rId4"/>
                      <a:stretch>
                        <a:fillRect l="-17241" r="-206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9" name="文字方塊 228"/>
                    <p:cNvSpPr txBox="1"/>
                    <p:nvPr/>
                  </p:nvSpPr>
                  <p:spPr>
                    <a:xfrm>
                      <a:off x="12763022" y="4529142"/>
                      <a:ext cx="1264228" cy="335323"/>
                    </a:xfrm>
                    <a:prstGeom prst="rect">
                      <a:avLst/>
                    </a:prstGeom>
                    <a:noFill/>
                  </p:spPr>
                  <p:txBody>
                    <a:bodyPr wrap="none" lIns="0" tIns="0" rIns="0" bIns="0" rtlCol="0">
                      <a:spAutoFit/>
                    </a:bodyPr>
                    <a:lstStyle/>
                    <a:p>
                      <a14:m>
                        <m:oMath xmlns:m="http://schemas.openxmlformats.org/officeDocument/2006/math">
                          <m:sSup>
                            <m:sSupPr>
                              <m:ctrlPr>
                                <a:rPr lang="en-US" altLang="zh-TW" sz="1889" i="1" smtClean="0">
                                  <a:solidFill>
                                    <a:schemeClr val="bg1"/>
                                  </a:solidFill>
                                  <a:latin typeface="Cambria Math" panose="02040503050406030204" pitchFamily="18" charset="0"/>
                                </a:rPr>
                              </m:ctrlPr>
                            </m:sSupPr>
                            <m:e>
                              <m:r>
                                <a:rPr lang="en-US" altLang="zh-TW" sz="1889" b="1" i="1">
                                  <a:solidFill>
                                    <a:schemeClr val="bg1"/>
                                  </a:solidFill>
                                  <a:latin typeface="Cambria Math" panose="02040503050406030204" pitchFamily="18" charset="0"/>
                                </a:rPr>
                                <m:t>𝒛</m:t>
                              </m:r>
                            </m:e>
                            <m:sup>
                              <m:r>
                                <a:rPr lang="en-US" altLang="zh-TW" sz="1889" i="1">
                                  <a:solidFill>
                                    <a:schemeClr val="bg1"/>
                                  </a:solidFill>
                                  <a:latin typeface="Cambria Math" panose="02040503050406030204" pitchFamily="18" charset="0"/>
                                </a:rPr>
                                <m:t>𝑇</m:t>
                              </m:r>
                            </m:sup>
                          </m:sSup>
                          <m:sSubSup>
                            <m:sSubSupPr>
                              <m:ctrlPr>
                                <a:rPr lang="en-US" altLang="zh-TW" sz="1889" i="1">
                                  <a:solidFill>
                                    <a:schemeClr val="bg1"/>
                                  </a:solidFill>
                                  <a:latin typeface="Cambria Math" panose="02040503050406030204" pitchFamily="18" charset="0"/>
                                </a:rPr>
                              </m:ctrlPr>
                            </m:sSubSupPr>
                            <m:e>
                              <m:r>
                                <a:rPr lang="en-US" altLang="zh-TW" sz="1889" b="1" i="1">
                                  <a:solidFill>
                                    <a:schemeClr val="bg1"/>
                                  </a:solidFill>
                                  <a:latin typeface="Cambria Math" panose="02040503050406030204" pitchFamily="18" charset="0"/>
                                </a:rPr>
                                <m:t>𝒘</m:t>
                              </m:r>
                            </m:e>
                            <m:sub>
                              <m:r>
                                <a:rPr lang="en-US" altLang="zh-TW" sz="1889" i="1">
                                  <a:solidFill>
                                    <a:schemeClr val="bg1"/>
                                  </a:solidFill>
                                  <a:latin typeface="Cambria Math" panose="02040503050406030204" pitchFamily="18" charset="0"/>
                                </a:rPr>
                                <m:t>𝑚</m:t>
                              </m:r>
                            </m:sub>
                            <m:sup>
                              <m:r>
                                <a:rPr lang="en-US" altLang="zh-TW" sz="1889" i="1">
                                  <a:solidFill>
                                    <a:schemeClr val="bg1"/>
                                  </a:solidFill>
                                  <a:latin typeface="Cambria Math" panose="02040503050406030204" pitchFamily="18" charset="0"/>
                                </a:rPr>
                                <m:t>𝑡</m:t>
                              </m:r>
                            </m:sup>
                          </m:sSubSup>
                          <m:r>
                            <a:rPr lang="en-US" altLang="zh-TW" sz="1889" b="1" i="1">
                              <a:solidFill>
                                <a:schemeClr val="bg1"/>
                              </a:solidFill>
                              <a:latin typeface="Cambria Math" panose="02040503050406030204" pitchFamily="18" charset="0"/>
                            </a:rPr>
                            <m:t>𝒛</m:t>
                          </m:r>
                        </m:oMath>
                      </a14:m>
                      <a:r>
                        <a:rPr lang="zh-TW" altLang="en-US" sz="1889" b="1" dirty="0">
                          <a:solidFill>
                            <a:schemeClr val="bg1"/>
                          </a:solidFill>
                        </a:rPr>
                        <a:t> </a:t>
                      </a:r>
                      <a:r>
                        <a:rPr lang="en-US" altLang="zh-TW" sz="1889" dirty="0">
                          <a:solidFill>
                            <a:schemeClr val="bg1"/>
                          </a:solidFill>
                        </a:rPr>
                        <a:t>= 0</a:t>
                      </a:r>
                      <a:endParaRPr lang="zh-TW" altLang="en-US" sz="1889" dirty="0">
                        <a:solidFill>
                          <a:schemeClr val="bg1"/>
                        </a:solidFill>
                      </a:endParaRPr>
                    </a:p>
                  </p:txBody>
                </p:sp>
              </mc:Choice>
              <mc:Fallback xmlns="">
                <p:sp>
                  <p:nvSpPr>
                    <p:cNvPr id="229" name="文字方塊 228"/>
                    <p:cNvSpPr txBox="1">
                      <a:spLocks noRot="1" noChangeAspect="1" noMove="1" noResize="1" noEditPoints="1" noAdjustHandles="1" noChangeArrowheads="1" noChangeShapeType="1" noTextEdit="1"/>
                    </p:cNvSpPr>
                    <p:nvPr/>
                  </p:nvSpPr>
                  <p:spPr>
                    <a:xfrm>
                      <a:off x="12763022" y="4529142"/>
                      <a:ext cx="1264228" cy="335323"/>
                    </a:xfrm>
                    <a:prstGeom prst="rect">
                      <a:avLst/>
                    </a:prstGeom>
                    <a:blipFill rotWithShape="0">
                      <a:blip r:embed="rId5"/>
                      <a:stretch>
                        <a:fillRect l="-5556" t="-27660" r="-12222" b="-51064"/>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25" name="文字方塊 224"/>
                  <p:cNvSpPr txBox="1"/>
                  <p:nvPr/>
                </p:nvSpPr>
                <p:spPr>
                  <a:xfrm>
                    <a:off x="13369276" y="3459845"/>
                    <a:ext cx="1840432" cy="484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89" i="1" smtClean="0">
                                  <a:solidFill>
                                    <a:schemeClr val="bg1"/>
                                  </a:solidFill>
                                  <a:latin typeface="Cambria Math" panose="02040503050406030204" pitchFamily="18" charset="0"/>
                                </a:rPr>
                              </m:ctrlPr>
                            </m:sSupPr>
                            <m:e>
                              <m:func>
                                <m:funcPr>
                                  <m:ctrlPr>
                                    <a:rPr lang="en-US" altLang="zh-TW" sz="1889" i="1">
                                      <a:solidFill>
                                        <a:schemeClr val="bg1"/>
                                      </a:solidFill>
                                      <a:latin typeface="Cambria Math" panose="02040503050406030204" pitchFamily="18" charset="0"/>
                                    </a:rPr>
                                  </m:ctrlPr>
                                </m:funcPr>
                                <m:fName>
                                  <m:limLow>
                                    <m:limLowPr>
                                      <m:ctrlPr>
                                        <a:rPr lang="en-US" altLang="zh-TW" sz="1889" i="1">
                                          <a:solidFill>
                                            <a:schemeClr val="bg1"/>
                                          </a:solidFill>
                                          <a:latin typeface="Cambria Math" panose="02040503050406030204" pitchFamily="18" charset="0"/>
                                        </a:rPr>
                                      </m:ctrlPr>
                                    </m:limLowPr>
                                    <m:e>
                                      <m:r>
                                        <m:rPr>
                                          <m:sty m:val="p"/>
                                        </m:rPr>
                                        <a:rPr lang="en-US" altLang="zh-TW" sz="1889">
                                          <a:solidFill>
                                            <a:schemeClr val="bg1"/>
                                          </a:solidFill>
                                          <a:latin typeface="Cambria Math" panose="02040503050406030204" pitchFamily="18" charset="0"/>
                                        </a:rPr>
                                        <m:t>min</m:t>
                                      </m:r>
                                    </m:e>
                                    <m:lim>
                                      <m:r>
                                        <a:rPr lang="en-US" altLang="zh-TW" sz="1889" b="1" i="1">
                                          <a:solidFill>
                                            <a:schemeClr val="bg1"/>
                                          </a:solidFill>
                                          <a:latin typeface="Cambria Math" panose="02040503050406030204" pitchFamily="18" charset="0"/>
                                        </a:rPr>
                                        <m:t>𝒛</m:t>
                                      </m:r>
                                      <m:r>
                                        <a:rPr lang="en-US" altLang="zh-TW" sz="1889" i="1">
                                          <a:solidFill>
                                            <a:schemeClr val="bg1"/>
                                          </a:solidFill>
                                          <a:latin typeface="Cambria Math" panose="02040503050406030204" pitchFamily="18" charset="0"/>
                                        </a:rPr>
                                        <m:t> </m:t>
                                      </m:r>
                                      <m:r>
                                        <a:rPr lang="en-US" altLang="zh-TW" sz="1889" i="1">
                                          <a:solidFill>
                                            <a:schemeClr val="bg1"/>
                                          </a:solidFill>
                                          <a:latin typeface="Cambria Math" panose="02040503050406030204" pitchFamily="18" charset="0"/>
                                          <a:ea typeface="Cambria Math" panose="02040503050406030204" pitchFamily="18" charset="0"/>
                                        </a:rPr>
                                        <m:t>∈ </m:t>
                                      </m:r>
                                      <m:sSub>
                                        <m:sSubPr>
                                          <m:ctrlPr>
                                            <a:rPr lang="en-US" altLang="zh-TW" sz="1889" i="1">
                                              <a:solidFill>
                                                <a:schemeClr val="bg1"/>
                                              </a:solidFill>
                                              <a:latin typeface="Cambria Math" panose="02040503050406030204" pitchFamily="18" charset="0"/>
                                              <a:ea typeface="Cambria Math" panose="02040503050406030204" pitchFamily="18" charset="0"/>
                                            </a:rPr>
                                          </m:ctrlPr>
                                        </m:sSubPr>
                                        <m:e>
                                          <m:r>
                                            <a:rPr lang="en-US" altLang="zh-TW" sz="1889" i="1">
                                              <a:solidFill>
                                                <a:schemeClr val="bg1"/>
                                              </a:solidFill>
                                              <a:latin typeface="Cambria Math" panose="02040503050406030204" pitchFamily="18" charset="0"/>
                                              <a:ea typeface="Cambria Math" panose="02040503050406030204" pitchFamily="18" charset="0"/>
                                            </a:rPr>
                                            <m:t>𝑡</m:t>
                                          </m:r>
                                        </m:e>
                                        <m:sub>
                                          <m:r>
                                            <a:rPr lang="en-US" altLang="zh-TW" sz="1889" i="1">
                                              <a:solidFill>
                                                <a:schemeClr val="bg1"/>
                                              </a:solidFill>
                                              <a:latin typeface="Cambria Math" panose="02040503050406030204" pitchFamily="18" charset="0"/>
                                              <a:ea typeface="Cambria Math" panose="02040503050406030204" pitchFamily="18" charset="0"/>
                                            </a:rPr>
                                            <m:t>𝑚</m:t>
                                          </m:r>
                                        </m:sub>
                                      </m:sSub>
                                    </m:lim>
                                  </m:limLow>
                                </m:fName>
                                <m:e>
                                  <m:d>
                                    <m:dPr>
                                      <m:begChr m:val="‖"/>
                                      <m:endChr m:val="‖"/>
                                      <m:ctrlPr>
                                        <a:rPr lang="en-US" altLang="zh-TW" sz="1889" i="1">
                                          <a:solidFill>
                                            <a:schemeClr val="bg1"/>
                                          </a:solidFill>
                                          <a:latin typeface="Cambria Math" panose="02040503050406030204" pitchFamily="18" charset="0"/>
                                        </a:rPr>
                                      </m:ctrlPr>
                                    </m:dPr>
                                    <m:e>
                                      <m:sSub>
                                        <m:sSubPr>
                                          <m:ctrlPr>
                                            <a:rPr lang="en-US" altLang="zh-TW" sz="1889" i="1">
                                              <a:solidFill>
                                                <a:schemeClr val="bg1"/>
                                              </a:solidFill>
                                              <a:latin typeface="Cambria Math" panose="02040503050406030204" pitchFamily="18" charset="0"/>
                                            </a:rPr>
                                          </m:ctrlPr>
                                        </m:sSubPr>
                                        <m:e>
                                          <m:r>
                                            <a:rPr lang="en-US" altLang="zh-TW" sz="1889" b="1" i="1">
                                              <a:solidFill>
                                                <a:schemeClr val="bg1"/>
                                              </a:solidFill>
                                              <a:latin typeface="Cambria Math" panose="02040503050406030204" pitchFamily="18" charset="0"/>
                                            </a:rPr>
                                            <m:t>𝒛</m:t>
                                          </m:r>
                                        </m:e>
                                        <m:sub>
                                          <m:r>
                                            <a:rPr lang="en-US" altLang="zh-TW" sz="1889" i="1">
                                              <a:solidFill>
                                                <a:schemeClr val="bg1"/>
                                              </a:solidFill>
                                              <a:latin typeface="Cambria Math" panose="02040503050406030204" pitchFamily="18" charset="0"/>
                                            </a:rPr>
                                            <m:t>𝑘</m:t>
                                          </m:r>
                                        </m:sub>
                                      </m:sSub>
                                      <m:r>
                                        <a:rPr lang="en-US" altLang="zh-TW" sz="1889" i="1">
                                          <a:solidFill>
                                            <a:schemeClr val="bg1"/>
                                          </a:solidFill>
                                          <a:latin typeface="Cambria Math" panose="02040503050406030204" pitchFamily="18" charset="0"/>
                                        </a:rPr>
                                        <m:t>−</m:t>
                                      </m:r>
                                      <m:r>
                                        <a:rPr lang="en-US" altLang="zh-TW" sz="1889" b="1" i="1">
                                          <a:solidFill>
                                            <a:schemeClr val="bg1"/>
                                          </a:solidFill>
                                          <a:latin typeface="Cambria Math" panose="02040503050406030204" pitchFamily="18" charset="0"/>
                                        </a:rPr>
                                        <m:t>𝒛</m:t>
                                      </m:r>
                                    </m:e>
                                  </m:d>
                                </m:e>
                              </m:func>
                            </m:e>
                            <m:sup>
                              <m:r>
                                <a:rPr lang="en-US" altLang="zh-TW" sz="1889" i="1">
                                  <a:solidFill>
                                    <a:schemeClr val="bg1"/>
                                  </a:solidFill>
                                  <a:latin typeface="Cambria Math" panose="02040503050406030204" pitchFamily="18" charset="0"/>
                                </a:rPr>
                                <m:t>2</m:t>
                              </m:r>
                            </m:sup>
                          </m:sSup>
                        </m:oMath>
                      </m:oMathPara>
                    </a14:m>
                    <a:endParaRPr lang="zh-TW" altLang="en-US" sz="1889" dirty="0">
                      <a:solidFill>
                        <a:schemeClr val="bg1"/>
                      </a:solidFill>
                    </a:endParaRPr>
                  </a:p>
                </p:txBody>
              </p:sp>
            </mc:Choice>
            <mc:Fallback xmlns="">
              <p:sp>
                <p:nvSpPr>
                  <p:cNvPr id="225" name="文字方塊 224"/>
                  <p:cNvSpPr txBox="1">
                    <a:spLocks noRot="1" noChangeAspect="1" noMove="1" noResize="1" noEditPoints="1" noAdjustHandles="1" noChangeArrowheads="1" noChangeShapeType="1" noTextEdit="1"/>
                  </p:cNvSpPr>
                  <p:nvPr/>
                </p:nvSpPr>
                <p:spPr>
                  <a:xfrm>
                    <a:off x="13369276" y="3459845"/>
                    <a:ext cx="1840432" cy="484864"/>
                  </a:xfrm>
                  <a:prstGeom prst="rect">
                    <a:avLst/>
                  </a:prstGeom>
                  <a:blipFill rotWithShape="0">
                    <a:blip r:embed="rId6"/>
                    <a:stretch>
                      <a:fillRect l="-382" r="-763" b="-8824"/>
                    </a:stretch>
                  </a:blipFill>
                </p:spPr>
                <p:txBody>
                  <a:bodyPr/>
                  <a:lstStyle/>
                  <a:p>
                    <a:r>
                      <a:rPr lang="zh-TW" altLang="en-US">
                        <a:noFill/>
                      </a:rPr>
                      <a:t> </a:t>
                    </a:r>
                  </a:p>
                </p:txBody>
              </p:sp>
            </mc:Fallback>
          </mc:AlternateContent>
        </p:grpSp>
        <p:cxnSp>
          <p:nvCxnSpPr>
            <p:cNvPr id="199" name="直線單箭頭接點 198"/>
            <p:cNvCxnSpPr/>
            <p:nvPr/>
          </p:nvCxnSpPr>
          <p:spPr>
            <a:xfrm>
              <a:off x="16844403" y="8401939"/>
              <a:ext cx="2107080" cy="1214850"/>
            </a:xfrm>
            <a:prstGeom prst="straightConnector1">
              <a:avLst/>
            </a:prstGeom>
            <a:ln w="412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p:nvPr/>
          </p:nvCxnSpPr>
          <p:spPr>
            <a:xfrm flipV="1">
              <a:off x="16844403" y="12836138"/>
              <a:ext cx="2145259" cy="1320025"/>
            </a:xfrm>
            <a:prstGeom prst="straightConnector1">
              <a:avLst/>
            </a:prstGeom>
            <a:ln w="412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01" name="群組 200"/>
            <p:cNvGrpSpPr/>
            <p:nvPr/>
          </p:nvGrpSpPr>
          <p:grpSpPr>
            <a:xfrm>
              <a:off x="28245331" y="8683271"/>
              <a:ext cx="4728010" cy="5454996"/>
              <a:chOff x="12296138" y="3332180"/>
              <a:chExt cx="1907889" cy="2201249"/>
            </a:xfrm>
          </p:grpSpPr>
          <p:pic>
            <p:nvPicPr>
              <p:cNvPr id="222" name="圖片 2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97583" y="3628429"/>
                <a:ext cx="1905000" cy="1905000"/>
              </a:xfrm>
              <a:prstGeom prst="rect">
                <a:avLst/>
              </a:prstGeom>
            </p:spPr>
          </p:pic>
          <p:sp>
            <p:nvSpPr>
              <p:cNvPr id="223" name="文字方塊 222"/>
              <p:cNvSpPr txBox="1"/>
              <p:nvPr/>
            </p:nvSpPr>
            <p:spPr>
              <a:xfrm>
                <a:off x="12296138" y="3332180"/>
                <a:ext cx="1907889" cy="330146"/>
              </a:xfrm>
              <a:prstGeom prst="rect">
                <a:avLst/>
              </a:prstGeom>
              <a:noFill/>
            </p:spPr>
            <p:txBody>
              <a:bodyPr wrap="square" rtlCol="0">
                <a:spAutoFit/>
              </a:bodyPr>
              <a:lstStyle/>
              <a:p>
                <a:pPr algn="ctr"/>
                <a:r>
                  <a:rPr lang="en-US" altLang="zh-TW" sz="1260" dirty="0">
                    <a:solidFill>
                      <a:schemeClr val="bg1"/>
                    </a:solidFill>
                    <a:latin typeface="Arial" panose="020B0604020202020204" pitchFamily="34" charset="0"/>
                    <a:cs typeface="Arial" panose="020B0604020202020204" pitchFamily="34" charset="0"/>
                  </a:rPr>
                  <a:t>F</a:t>
                </a:r>
                <a:r>
                  <a:rPr lang="en-US" altLang="zh-CN" sz="1260" dirty="0">
                    <a:solidFill>
                      <a:schemeClr val="bg1"/>
                    </a:solidFill>
                    <a:latin typeface="Arial" panose="020B0604020202020204" pitchFamily="34" charset="0"/>
                    <a:cs typeface="Arial" panose="020B0604020202020204" pitchFamily="34" charset="0"/>
                  </a:rPr>
                  <a:t>iltered Curves</a:t>
                </a:r>
                <a:endParaRPr lang="zh-TW" altLang="en-US" sz="1260" dirty="0">
                  <a:solidFill>
                    <a:schemeClr val="bg1"/>
                  </a:solidFill>
                  <a:latin typeface="Arial" panose="020B0604020202020204" pitchFamily="34" charset="0"/>
                  <a:cs typeface="Arial" panose="020B0604020202020204" pitchFamily="34" charset="0"/>
                </a:endParaRPr>
              </a:p>
            </p:txBody>
          </p:sp>
        </p:grpSp>
        <p:grpSp>
          <p:nvGrpSpPr>
            <p:cNvPr id="202" name="群組 201"/>
            <p:cNvGrpSpPr/>
            <p:nvPr/>
          </p:nvGrpSpPr>
          <p:grpSpPr>
            <a:xfrm>
              <a:off x="906305" y="11953202"/>
              <a:ext cx="8398130" cy="5454693"/>
              <a:chOff x="7464452" y="4924406"/>
              <a:chExt cx="3388889" cy="2201127"/>
            </a:xfrm>
          </p:grpSpPr>
          <p:grpSp>
            <p:nvGrpSpPr>
              <p:cNvPr id="218" name="群組 217"/>
              <p:cNvGrpSpPr/>
              <p:nvPr/>
            </p:nvGrpSpPr>
            <p:grpSpPr>
              <a:xfrm>
                <a:off x="7464452" y="4924406"/>
                <a:ext cx="3388889" cy="2201127"/>
                <a:chOff x="3516197" y="4868756"/>
                <a:chExt cx="3388889" cy="2201127"/>
              </a:xfrm>
            </p:grpSpPr>
            <p:pic>
              <p:nvPicPr>
                <p:cNvPr id="220" name="圖片 2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4614" y="5164883"/>
                  <a:ext cx="1905000" cy="1905000"/>
                </a:xfrm>
                <a:prstGeom prst="rect">
                  <a:avLst/>
                </a:prstGeom>
              </p:spPr>
            </p:pic>
            <p:sp>
              <p:nvSpPr>
                <p:cNvPr id="221" name="文字方塊 220"/>
                <p:cNvSpPr txBox="1"/>
                <p:nvPr/>
              </p:nvSpPr>
              <p:spPr>
                <a:xfrm>
                  <a:off x="3516197" y="4868756"/>
                  <a:ext cx="3388889" cy="330146"/>
                </a:xfrm>
                <a:prstGeom prst="rect">
                  <a:avLst/>
                </a:prstGeom>
                <a:noFill/>
              </p:spPr>
              <p:txBody>
                <a:bodyPr wrap="square" rtlCol="0">
                  <a:spAutoFit/>
                </a:bodyPr>
                <a:lstStyle/>
                <a:p>
                  <a:pPr algn="ctr"/>
                  <a:r>
                    <a:rPr lang="en-US" altLang="zh-TW" sz="1260" dirty="0">
                      <a:solidFill>
                        <a:schemeClr val="bg1"/>
                      </a:solidFill>
                      <a:latin typeface="Arial" panose="020B0604020202020204" pitchFamily="34" charset="0"/>
                      <a:cs typeface="Arial" panose="020B0604020202020204" pitchFamily="34" charset="0"/>
                    </a:rPr>
                    <a:t>Deterministic Component  </a:t>
                  </a:r>
                  <a:endParaRPr lang="zh-TW" altLang="en-US" sz="1260" dirty="0">
                    <a:solidFill>
                      <a:schemeClr val="bg1"/>
                    </a:solidFill>
                    <a:latin typeface="Arial" panose="020B0604020202020204" pitchFamily="34" charset="0"/>
                    <a:cs typeface="Arial" panose="020B0604020202020204" pitchFamily="34" charset="0"/>
                  </a:endParaRPr>
                </a:p>
              </p:txBody>
            </p:sp>
          </p:grpSp>
          <p:pic>
            <p:nvPicPr>
              <p:cNvPr id="219" name="圖片 2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8692" y="4941309"/>
                <a:ext cx="484253" cy="191873"/>
              </a:xfrm>
              <a:prstGeom prst="rect">
                <a:avLst/>
              </a:prstGeom>
            </p:spPr>
          </p:pic>
        </p:grpSp>
        <p:grpSp>
          <p:nvGrpSpPr>
            <p:cNvPr id="203" name="群組 202"/>
            <p:cNvGrpSpPr/>
            <p:nvPr/>
          </p:nvGrpSpPr>
          <p:grpSpPr>
            <a:xfrm>
              <a:off x="2944700" y="6157236"/>
              <a:ext cx="5826550" cy="5507099"/>
              <a:chOff x="8218564" y="2311698"/>
              <a:chExt cx="2351182" cy="2222274"/>
            </a:xfrm>
          </p:grpSpPr>
          <p:grpSp>
            <p:nvGrpSpPr>
              <p:cNvPr id="214" name="群組 213"/>
              <p:cNvGrpSpPr/>
              <p:nvPr/>
            </p:nvGrpSpPr>
            <p:grpSpPr>
              <a:xfrm>
                <a:off x="8218564" y="2311698"/>
                <a:ext cx="2351182" cy="2222274"/>
                <a:chOff x="4207011" y="2418594"/>
                <a:chExt cx="2351182" cy="2222274"/>
              </a:xfrm>
            </p:grpSpPr>
            <p:pic>
              <p:nvPicPr>
                <p:cNvPr id="216" name="圖片 2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45788" y="2735868"/>
                  <a:ext cx="1905000" cy="1905000"/>
                </a:xfrm>
                <a:prstGeom prst="rect">
                  <a:avLst/>
                </a:prstGeom>
              </p:spPr>
            </p:pic>
            <p:sp>
              <p:nvSpPr>
                <p:cNvPr id="217" name="文字方塊 216"/>
                <p:cNvSpPr txBox="1"/>
                <p:nvPr/>
              </p:nvSpPr>
              <p:spPr>
                <a:xfrm>
                  <a:off x="4207011" y="2418594"/>
                  <a:ext cx="2351182" cy="454395"/>
                </a:xfrm>
                <a:prstGeom prst="rect">
                  <a:avLst/>
                </a:prstGeom>
                <a:noFill/>
              </p:spPr>
              <p:txBody>
                <a:bodyPr wrap="square" rtlCol="0">
                  <a:spAutoFit/>
                </a:bodyPr>
                <a:lstStyle/>
                <a:p>
                  <a:r>
                    <a:rPr lang="en-US" altLang="zh-TW" sz="1260" dirty="0">
                      <a:solidFill>
                        <a:schemeClr val="bg1"/>
                      </a:solidFill>
                      <a:latin typeface="Arial" panose="020B0604020202020204" pitchFamily="34" charset="0"/>
                      <a:cs typeface="Arial" panose="020B0604020202020204" pitchFamily="34" charset="0"/>
                    </a:rPr>
                    <a:t>Ground Truth Image</a:t>
                  </a:r>
                </a:p>
                <a:p>
                  <a:endParaRPr lang="zh-TW" altLang="en-US" sz="700" b="1" dirty="0">
                    <a:solidFill>
                      <a:schemeClr val="bg1"/>
                    </a:solidFill>
                  </a:endParaRPr>
                </a:p>
              </p:txBody>
            </p:sp>
          </p:grpSp>
          <p:pic>
            <p:nvPicPr>
              <p:cNvPr id="215" name="圖片 2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606" y="2333123"/>
                <a:ext cx="341003" cy="191873"/>
              </a:xfrm>
              <a:prstGeom prst="rect">
                <a:avLst/>
              </a:prstGeom>
            </p:spPr>
          </p:pic>
        </p:grpSp>
        <p:grpSp>
          <p:nvGrpSpPr>
            <p:cNvPr id="204" name="群組 203"/>
            <p:cNvGrpSpPr/>
            <p:nvPr/>
          </p:nvGrpSpPr>
          <p:grpSpPr>
            <a:xfrm>
              <a:off x="11135376" y="6251120"/>
              <a:ext cx="5786712" cy="5413215"/>
              <a:chOff x="6102974" y="2066008"/>
              <a:chExt cx="2335106" cy="2184389"/>
            </a:xfrm>
          </p:grpSpPr>
          <p:pic>
            <p:nvPicPr>
              <p:cNvPr id="211" name="圖片 2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13717" y="2345397"/>
                <a:ext cx="1905000" cy="1905000"/>
              </a:xfrm>
              <a:prstGeom prst="rect">
                <a:avLst/>
              </a:prstGeom>
            </p:spPr>
          </p:pic>
          <p:sp>
            <p:nvSpPr>
              <p:cNvPr id="212" name="文字方塊 211"/>
              <p:cNvSpPr txBox="1"/>
              <p:nvPr/>
            </p:nvSpPr>
            <p:spPr>
              <a:xfrm>
                <a:off x="6102974" y="2066008"/>
                <a:ext cx="2335106" cy="330146"/>
              </a:xfrm>
              <a:prstGeom prst="rect">
                <a:avLst/>
              </a:prstGeom>
              <a:noFill/>
            </p:spPr>
            <p:txBody>
              <a:bodyPr wrap="square" rtlCol="0">
                <a:spAutoFit/>
              </a:bodyPr>
              <a:lstStyle/>
              <a:p>
                <a:r>
                  <a:rPr lang="en-US" altLang="zh-TW" sz="1260" dirty="0">
                    <a:solidFill>
                      <a:schemeClr val="bg1"/>
                    </a:solidFill>
                    <a:latin typeface="Arial" panose="020B0604020202020204" pitchFamily="34" charset="0"/>
                    <a:cs typeface="Arial" panose="020B0604020202020204" pitchFamily="34" charset="0"/>
                  </a:rPr>
                  <a:t>Detected Curves of</a:t>
                </a:r>
                <a:endParaRPr lang="zh-TW" altLang="en-US" sz="1260" dirty="0">
                  <a:solidFill>
                    <a:schemeClr val="bg1"/>
                  </a:solidFill>
                  <a:latin typeface="Arial" panose="020B0604020202020204" pitchFamily="34" charset="0"/>
                  <a:cs typeface="Arial" panose="020B0604020202020204" pitchFamily="34" charset="0"/>
                </a:endParaRPr>
              </a:p>
            </p:txBody>
          </p:sp>
          <p:pic>
            <p:nvPicPr>
              <p:cNvPr id="213" name="圖片 2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01940" y="2086790"/>
                <a:ext cx="341003" cy="191873"/>
              </a:xfrm>
              <a:prstGeom prst="rect">
                <a:avLst/>
              </a:prstGeom>
            </p:spPr>
          </p:pic>
        </p:grpSp>
        <p:grpSp>
          <p:nvGrpSpPr>
            <p:cNvPr id="205" name="群組 204"/>
            <p:cNvGrpSpPr/>
            <p:nvPr/>
          </p:nvGrpSpPr>
          <p:grpSpPr>
            <a:xfrm>
              <a:off x="11135376" y="11995089"/>
              <a:ext cx="6173353" cy="5412806"/>
              <a:chOff x="5777336" y="5089352"/>
              <a:chExt cx="2491127" cy="2184224"/>
            </a:xfrm>
          </p:grpSpPr>
          <p:pic>
            <p:nvPicPr>
              <p:cNvPr id="208" name="图片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88079" y="5368576"/>
                <a:ext cx="1905000" cy="1905000"/>
              </a:xfrm>
              <a:prstGeom prst="rect">
                <a:avLst/>
              </a:prstGeom>
            </p:spPr>
          </p:pic>
          <p:sp>
            <p:nvSpPr>
              <p:cNvPr id="209" name="文字方塊 208"/>
              <p:cNvSpPr txBox="1"/>
              <p:nvPr/>
            </p:nvSpPr>
            <p:spPr>
              <a:xfrm>
                <a:off x="5777336" y="5089352"/>
                <a:ext cx="2491127" cy="330146"/>
              </a:xfrm>
              <a:prstGeom prst="rect">
                <a:avLst/>
              </a:prstGeom>
              <a:noFill/>
            </p:spPr>
            <p:txBody>
              <a:bodyPr wrap="square" rtlCol="0">
                <a:spAutoFit/>
              </a:bodyPr>
              <a:lstStyle/>
              <a:p>
                <a:r>
                  <a:rPr lang="en-US" altLang="zh-TW" sz="1260" dirty="0">
                    <a:solidFill>
                      <a:schemeClr val="bg1"/>
                    </a:solidFill>
                    <a:latin typeface="Arial" panose="020B0604020202020204" pitchFamily="34" charset="0"/>
                    <a:cs typeface="Arial" panose="020B0604020202020204" pitchFamily="34" charset="0"/>
                  </a:rPr>
                  <a:t>Detected Curves of</a:t>
                </a:r>
                <a:endParaRPr lang="zh-TW" altLang="en-US" sz="1260" dirty="0">
                  <a:solidFill>
                    <a:schemeClr val="bg1"/>
                  </a:solidFill>
                  <a:latin typeface="Arial" panose="020B0604020202020204" pitchFamily="34" charset="0"/>
                  <a:cs typeface="Arial" panose="020B0604020202020204" pitchFamily="34" charset="0"/>
                </a:endParaRPr>
              </a:p>
            </p:txBody>
          </p:sp>
          <p:pic>
            <p:nvPicPr>
              <p:cNvPr id="210" name="圖片 20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76303" y="5106919"/>
                <a:ext cx="484252" cy="191873"/>
              </a:xfrm>
              <a:prstGeom prst="rect">
                <a:avLst/>
              </a:prstGeom>
            </p:spPr>
          </p:pic>
        </p:grpSp>
        <p:sp>
          <p:nvSpPr>
            <p:cNvPr id="206" name="文本框 208"/>
            <p:cNvSpPr txBox="1"/>
            <p:nvPr/>
          </p:nvSpPr>
          <p:spPr>
            <a:xfrm>
              <a:off x="20147545" y="4559154"/>
              <a:ext cx="4448644" cy="1557120"/>
            </a:xfrm>
            <a:prstGeom prst="rect">
              <a:avLst/>
            </a:prstGeom>
            <a:noFill/>
          </p:spPr>
          <p:txBody>
            <a:bodyPr wrap="square" rtlCol="0">
              <a:spAutoFit/>
            </a:bodyPr>
            <a:lstStyle/>
            <a:p>
              <a:pPr algn="ctr"/>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(c) Curve Filtering </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07" name="文本框 208"/>
            <p:cNvSpPr txBox="1"/>
            <p:nvPr/>
          </p:nvSpPr>
          <p:spPr>
            <a:xfrm>
              <a:off x="26508074" y="4559154"/>
              <a:ext cx="8202525" cy="910519"/>
            </a:xfrm>
            <a:prstGeom prst="rect">
              <a:avLst/>
            </a:prstGeom>
            <a:noFill/>
          </p:spPr>
          <p:txBody>
            <a:bodyPr wrap="square" rtlCol="0">
              <a:spAutoFit/>
            </a:bodyPr>
            <a:lstStyle/>
            <a:p>
              <a:pPr algn="ctr"/>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(d) Detected Image Structures </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grpSp>
      <p:sp>
        <p:nvSpPr>
          <p:cNvPr id="52" name="제목 1"/>
          <p:cNvSpPr txBox="1">
            <a:spLocks/>
          </p:cNvSpPr>
          <p:nvPr/>
        </p:nvSpPr>
        <p:spPr>
          <a:xfrm>
            <a:off x="746050" y="750153"/>
            <a:ext cx="8362336" cy="475302"/>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Image Structure Detection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25360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887296" y="2221574"/>
            <a:ext cx="10417407" cy="120742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Guided Image Fusion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9130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文本框 206"/>
          <p:cNvSpPr txBox="1"/>
          <p:nvPr/>
        </p:nvSpPr>
        <p:spPr>
          <a:xfrm>
            <a:off x="8670308" y="1766298"/>
            <a:ext cx="2790265" cy="544765"/>
          </a:xfrm>
          <a:prstGeom prst="rect">
            <a:avLst/>
          </a:prstGeom>
          <a:noFill/>
        </p:spPr>
        <p:txBody>
          <a:bodyPr wrap="square" rtlCol="0">
            <a:spAutoFit/>
          </a:bodyPr>
          <a:lstStyle/>
          <a:p>
            <a:pPr algn="ctr"/>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(c) Local Gram Matrix  Loss and Local Correlation Loss</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574" name="弧形 573"/>
          <p:cNvSpPr/>
          <p:nvPr/>
        </p:nvSpPr>
        <p:spPr>
          <a:xfrm>
            <a:off x="4663646" y="548350"/>
            <a:ext cx="4079054" cy="4800717"/>
          </a:xfrm>
          <a:prstGeom prst="arc">
            <a:avLst>
              <a:gd name="adj1" fmla="val 919975"/>
              <a:gd name="adj2" fmla="val 5491890"/>
            </a:avLst>
          </a:prstGeom>
          <a:ln w="31750">
            <a:solidFill>
              <a:srgbClr val="0EB83A"/>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cxnSp>
        <p:nvCxnSpPr>
          <p:cNvPr id="702" name="直接箭头连接符 107"/>
          <p:cNvCxnSpPr/>
          <p:nvPr/>
        </p:nvCxnSpPr>
        <p:spPr>
          <a:xfrm flipH="1">
            <a:off x="9340542" y="4845899"/>
            <a:ext cx="2737" cy="154908"/>
          </a:xfrm>
          <a:prstGeom prst="straightConnector1">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6" name="弧形 705"/>
          <p:cNvSpPr/>
          <p:nvPr/>
        </p:nvSpPr>
        <p:spPr>
          <a:xfrm>
            <a:off x="7865998" y="6098795"/>
            <a:ext cx="1499154" cy="323172"/>
          </a:xfrm>
          <a:prstGeom prst="arc">
            <a:avLst>
              <a:gd name="adj1" fmla="val 204879"/>
              <a:gd name="adj2" fmla="val 10727207"/>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cxnSp>
        <p:nvCxnSpPr>
          <p:cNvPr id="707" name="直接箭头连接符 107"/>
          <p:cNvCxnSpPr/>
          <p:nvPr/>
        </p:nvCxnSpPr>
        <p:spPr>
          <a:xfrm>
            <a:off x="9343346" y="4200445"/>
            <a:ext cx="1587" cy="134016"/>
          </a:xfrm>
          <a:prstGeom prst="straightConnector1">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08" name="直接箭头连接符 107"/>
          <p:cNvCxnSpPr/>
          <p:nvPr/>
        </p:nvCxnSpPr>
        <p:spPr>
          <a:xfrm>
            <a:off x="9344139" y="3524296"/>
            <a:ext cx="1099" cy="172068"/>
          </a:xfrm>
          <a:prstGeom prst="straightConnector1">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09" name="直接箭头连接符 107"/>
          <p:cNvCxnSpPr/>
          <p:nvPr/>
        </p:nvCxnSpPr>
        <p:spPr>
          <a:xfrm>
            <a:off x="9343279" y="5663470"/>
            <a:ext cx="1099" cy="189831"/>
          </a:xfrm>
          <a:prstGeom prst="straightConnector1">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4" name="直接箭头连接符 107"/>
          <p:cNvCxnSpPr/>
          <p:nvPr/>
        </p:nvCxnSpPr>
        <p:spPr>
          <a:xfrm>
            <a:off x="10666985" y="3517003"/>
            <a:ext cx="3147" cy="170285"/>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755" name="群組 754"/>
          <p:cNvGrpSpPr/>
          <p:nvPr/>
        </p:nvGrpSpPr>
        <p:grpSpPr>
          <a:xfrm>
            <a:off x="10258635" y="3693220"/>
            <a:ext cx="1254034" cy="498478"/>
            <a:chOff x="12754641" y="5177423"/>
            <a:chExt cx="1432048" cy="698254"/>
          </a:xfrm>
        </p:grpSpPr>
        <p:grpSp>
          <p:nvGrpSpPr>
            <p:cNvPr id="772" name="群組 771"/>
            <p:cNvGrpSpPr/>
            <p:nvPr/>
          </p:nvGrpSpPr>
          <p:grpSpPr>
            <a:xfrm>
              <a:off x="12754641" y="5177423"/>
              <a:ext cx="1432048" cy="442662"/>
              <a:chOff x="12754641" y="5177423"/>
              <a:chExt cx="1432048" cy="442662"/>
            </a:xfrm>
          </p:grpSpPr>
          <p:sp>
            <p:nvSpPr>
              <p:cNvPr id="774" name="矩形 773"/>
              <p:cNvSpPr/>
              <p:nvPr/>
            </p:nvSpPr>
            <p:spPr>
              <a:xfrm>
                <a:off x="12754641" y="5431768"/>
                <a:ext cx="1432048" cy="18831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Conv1_2 + </a:t>
                </a:r>
                <a:r>
                  <a:rPr lang="en-US" altLang="zh-CN" sz="840" dirty="0" err="1">
                    <a:solidFill>
                      <a:schemeClr val="tx1"/>
                    </a:solidFill>
                  </a:rPr>
                  <a:t>ReLU</a:t>
                </a:r>
                <a:endParaRPr lang="zh-CN" altLang="en-US" sz="840" dirty="0">
                  <a:solidFill>
                    <a:schemeClr val="tx1"/>
                  </a:solidFill>
                </a:endParaRPr>
              </a:p>
            </p:txBody>
          </p:sp>
          <p:sp>
            <p:nvSpPr>
              <p:cNvPr id="775" name="矩形 774"/>
              <p:cNvSpPr/>
              <p:nvPr/>
            </p:nvSpPr>
            <p:spPr>
              <a:xfrm>
                <a:off x="12754641" y="5177423"/>
                <a:ext cx="1432048" cy="18831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Conv1_1 + </a:t>
                </a:r>
                <a:r>
                  <a:rPr lang="en-US" altLang="zh-CN" sz="840" dirty="0" err="1">
                    <a:solidFill>
                      <a:schemeClr val="tx1"/>
                    </a:solidFill>
                  </a:rPr>
                  <a:t>ReLU</a:t>
                </a:r>
                <a:endParaRPr lang="zh-CN" altLang="en-US" sz="840" dirty="0">
                  <a:solidFill>
                    <a:schemeClr val="tx1"/>
                  </a:solidFill>
                </a:endParaRPr>
              </a:p>
            </p:txBody>
          </p:sp>
        </p:grpSp>
        <p:sp>
          <p:nvSpPr>
            <p:cNvPr id="773" name="矩形 772"/>
            <p:cNvSpPr/>
            <p:nvPr/>
          </p:nvSpPr>
          <p:spPr>
            <a:xfrm>
              <a:off x="12861383" y="5679466"/>
              <a:ext cx="1240973" cy="196211"/>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Pool1</a:t>
              </a:r>
              <a:endParaRPr lang="zh-CN" altLang="en-US" sz="840" dirty="0">
                <a:solidFill>
                  <a:schemeClr val="tx1"/>
                </a:solidFill>
              </a:endParaRPr>
            </a:p>
          </p:txBody>
        </p:sp>
      </p:grpSp>
      <p:grpSp>
        <p:nvGrpSpPr>
          <p:cNvPr id="756" name="群組 755"/>
          <p:cNvGrpSpPr/>
          <p:nvPr/>
        </p:nvGrpSpPr>
        <p:grpSpPr>
          <a:xfrm>
            <a:off x="10353024" y="4342180"/>
            <a:ext cx="1086711" cy="501918"/>
            <a:chOff x="12704331" y="5884253"/>
            <a:chExt cx="1738072" cy="676166"/>
          </a:xfrm>
        </p:grpSpPr>
        <p:sp>
          <p:nvSpPr>
            <p:cNvPr id="769" name="矩形 768"/>
            <p:cNvSpPr/>
            <p:nvPr/>
          </p:nvSpPr>
          <p:spPr>
            <a:xfrm>
              <a:off x="12704332" y="5884253"/>
              <a:ext cx="1738071"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Conv2_1 + </a:t>
              </a:r>
              <a:r>
                <a:rPr lang="en-US" altLang="zh-CN" sz="840" dirty="0" err="1">
                  <a:solidFill>
                    <a:schemeClr val="tx1"/>
                  </a:solidFill>
                </a:rPr>
                <a:t>ReLU</a:t>
              </a:r>
              <a:endParaRPr lang="zh-CN" altLang="en-US" sz="840" dirty="0">
                <a:solidFill>
                  <a:schemeClr val="tx1"/>
                </a:solidFill>
              </a:endParaRPr>
            </a:p>
          </p:txBody>
        </p:sp>
        <p:sp>
          <p:nvSpPr>
            <p:cNvPr id="770" name="矩形 769"/>
            <p:cNvSpPr/>
            <p:nvPr/>
          </p:nvSpPr>
          <p:spPr>
            <a:xfrm>
              <a:off x="12843171" y="6382946"/>
              <a:ext cx="1473566" cy="177473"/>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Pool2</a:t>
              </a:r>
              <a:endParaRPr lang="zh-CN" altLang="en-US" sz="840" dirty="0">
                <a:solidFill>
                  <a:schemeClr val="tx1"/>
                </a:solidFill>
              </a:endParaRPr>
            </a:p>
          </p:txBody>
        </p:sp>
        <p:sp>
          <p:nvSpPr>
            <p:cNvPr id="771" name="矩形 770"/>
            <p:cNvSpPr/>
            <p:nvPr/>
          </p:nvSpPr>
          <p:spPr>
            <a:xfrm>
              <a:off x="12704331" y="6136125"/>
              <a:ext cx="1738071"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Conv2_2 + </a:t>
              </a:r>
              <a:r>
                <a:rPr lang="en-US" altLang="zh-CN" sz="840" dirty="0" err="1">
                  <a:solidFill>
                    <a:schemeClr val="tx1"/>
                  </a:solidFill>
                </a:rPr>
                <a:t>ReLU</a:t>
              </a:r>
              <a:endParaRPr lang="zh-CN" altLang="en-US" sz="840" dirty="0">
                <a:solidFill>
                  <a:schemeClr val="tx1"/>
                </a:solidFill>
              </a:endParaRPr>
            </a:p>
          </p:txBody>
        </p:sp>
      </p:grpSp>
      <p:grpSp>
        <p:nvGrpSpPr>
          <p:cNvPr id="757" name="群組 756"/>
          <p:cNvGrpSpPr/>
          <p:nvPr/>
        </p:nvGrpSpPr>
        <p:grpSpPr>
          <a:xfrm>
            <a:off x="10438847" y="4996608"/>
            <a:ext cx="922477" cy="661177"/>
            <a:chOff x="12486622" y="6934636"/>
            <a:chExt cx="1771198" cy="924358"/>
          </a:xfrm>
        </p:grpSpPr>
        <p:sp>
          <p:nvSpPr>
            <p:cNvPr id="765" name="矩形 764"/>
            <p:cNvSpPr/>
            <p:nvPr/>
          </p:nvSpPr>
          <p:spPr>
            <a:xfrm>
              <a:off x="12492090" y="6934636"/>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Conv3_1 + </a:t>
              </a:r>
              <a:r>
                <a:rPr lang="en-US" altLang="zh-CN" sz="840" dirty="0" err="1">
                  <a:solidFill>
                    <a:schemeClr val="tx1"/>
                  </a:solidFill>
                </a:rPr>
                <a:t>ReLU</a:t>
              </a:r>
              <a:endParaRPr lang="zh-CN" altLang="en-US" sz="840" dirty="0">
                <a:solidFill>
                  <a:schemeClr val="tx1"/>
                </a:solidFill>
              </a:endParaRPr>
            </a:p>
          </p:txBody>
        </p:sp>
        <p:sp>
          <p:nvSpPr>
            <p:cNvPr id="766" name="矩形 765"/>
            <p:cNvSpPr/>
            <p:nvPr/>
          </p:nvSpPr>
          <p:spPr>
            <a:xfrm>
              <a:off x="12653302" y="7675987"/>
              <a:ext cx="1486927" cy="18300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Pool3</a:t>
              </a:r>
              <a:endParaRPr lang="zh-CN" altLang="en-US" sz="840" dirty="0">
                <a:solidFill>
                  <a:schemeClr val="tx1"/>
                </a:solidFill>
              </a:endParaRPr>
            </a:p>
          </p:txBody>
        </p:sp>
        <p:sp>
          <p:nvSpPr>
            <p:cNvPr id="767" name="矩形 766"/>
            <p:cNvSpPr/>
            <p:nvPr/>
          </p:nvSpPr>
          <p:spPr>
            <a:xfrm>
              <a:off x="12492092" y="7186508"/>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Conv3_2 + </a:t>
              </a:r>
              <a:r>
                <a:rPr lang="en-US" altLang="zh-CN" sz="840" dirty="0" err="1">
                  <a:solidFill>
                    <a:schemeClr val="tx1"/>
                  </a:solidFill>
                </a:rPr>
                <a:t>ReLU</a:t>
              </a:r>
              <a:endParaRPr lang="zh-CN" altLang="en-US" sz="840" dirty="0">
                <a:solidFill>
                  <a:schemeClr val="tx1"/>
                </a:solidFill>
              </a:endParaRPr>
            </a:p>
          </p:txBody>
        </p:sp>
        <p:sp>
          <p:nvSpPr>
            <p:cNvPr id="768" name="矩形 767"/>
            <p:cNvSpPr/>
            <p:nvPr/>
          </p:nvSpPr>
          <p:spPr>
            <a:xfrm>
              <a:off x="12486622" y="7427392"/>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Conv3_3 + </a:t>
              </a:r>
              <a:r>
                <a:rPr lang="en-US" altLang="zh-CN" sz="840" dirty="0" err="1">
                  <a:solidFill>
                    <a:schemeClr val="tx1"/>
                  </a:solidFill>
                </a:rPr>
                <a:t>ReLU</a:t>
              </a:r>
              <a:endParaRPr lang="zh-CN" altLang="en-US" sz="840" dirty="0">
                <a:solidFill>
                  <a:schemeClr val="tx1"/>
                </a:solidFill>
              </a:endParaRPr>
            </a:p>
          </p:txBody>
        </p:sp>
      </p:grpSp>
      <p:grpSp>
        <p:nvGrpSpPr>
          <p:cNvPr id="758" name="群組 757"/>
          <p:cNvGrpSpPr/>
          <p:nvPr/>
        </p:nvGrpSpPr>
        <p:grpSpPr>
          <a:xfrm>
            <a:off x="10525263" y="5797469"/>
            <a:ext cx="774817" cy="498716"/>
            <a:chOff x="12627625" y="8141029"/>
            <a:chExt cx="1495401" cy="700201"/>
          </a:xfrm>
        </p:grpSpPr>
        <p:sp>
          <p:nvSpPr>
            <p:cNvPr id="762" name="矩形 761"/>
            <p:cNvSpPr/>
            <p:nvPr/>
          </p:nvSpPr>
          <p:spPr>
            <a:xfrm>
              <a:off x="12636098" y="8400203"/>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Conv4_2 + </a:t>
              </a:r>
              <a:r>
                <a:rPr lang="en-US" altLang="zh-CN" sz="840" dirty="0" err="1">
                  <a:solidFill>
                    <a:schemeClr val="tx1"/>
                  </a:solidFill>
                </a:rPr>
                <a:t>ReLU</a:t>
              </a:r>
              <a:endParaRPr lang="zh-CN" altLang="en-US" sz="840" dirty="0">
                <a:solidFill>
                  <a:schemeClr val="tx1"/>
                </a:solidFill>
              </a:endParaRPr>
            </a:p>
          </p:txBody>
        </p:sp>
        <p:sp>
          <p:nvSpPr>
            <p:cNvPr id="763" name="矩形 762"/>
            <p:cNvSpPr/>
            <p:nvPr/>
          </p:nvSpPr>
          <p:spPr>
            <a:xfrm>
              <a:off x="12636100" y="8652075"/>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Conv4_3 + </a:t>
              </a:r>
              <a:r>
                <a:rPr lang="en-US" altLang="zh-CN" sz="840" dirty="0" err="1">
                  <a:solidFill>
                    <a:schemeClr val="tx1"/>
                  </a:solidFill>
                </a:rPr>
                <a:t>ReLU</a:t>
              </a:r>
              <a:endParaRPr lang="zh-CN" altLang="en-US" sz="840" dirty="0">
                <a:solidFill>
                  <a:schemeClr val="tx1"/>
                </a:solidFill>
              </a:endParaRPr>
            </a:p>
          </p:txBody>
        </p:sp>
        <p:sp>
          <p:nvSpPr>
            <p:cNvPr id="764" name="矩形 763"/>
            <p:cNvSpPr/>
            <p:nvPr/>
          </p:nvSpPr>
          <p:spPr>
            <a:xfrm>
              <a:off x="12627625" y="8141029"/>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Conv4_1 + </a:t>
              </a:r>
              <a:r>
                <a:rPr lang="en-US" altLang="zh-CN" sz="840" dirty="0" err="1">
                  <a:solidFill>
                    <a:schemeClr val="tx1"/>
                  </a:solidFill>
                </a:rPr>
                <a:t>ReLU</a:t>
              </a:r>
              <a:endParaRPr lang="zh-CN" altLang="en-US" sz="840" dirty="0">
                <a:solidFill>
                  <a:schemeClr val="tx1"/>
                </a:solidFill>
              </a:endParaRPr>
            </a:p>
          </p:txBody>
        </p:sp>
      </p:grpSp>
      <p:cxnSp>
        <p:nvCxnSpPr>
          <p:cNvPr id="759" name="直線單箭頭接點 758"/>
          <p:cNvCxnSpPr/>
          <p:nvPr/>
        </p:nvCxnSpPr>
        <p:spPr>
          <a:xfrm>
            <a:off x="10673186" y="4191681"/>
            <a:ext cx="916" cy="150482"/>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0" name="直線單箭頭接點 759"/>
          <p:cNvCxnSpPr/>
          <p:nvPr/>
        </p:nvCxnSpPr>
        <p:spPr>
          <a:xfrm>
            <a:off x="10670131" y="4844098"/>
            <a:ext cx="1011" cy="152510"/>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1" name="直線單箭頭接點 760"/>
          <p:cNvCxnSpPr/>
          <p:nvPr/>
        </p:nvCxnSpPr>
        <p:spPr>
          <a:xfrm flipH="1">
            <a:off x="10670793" y="5667737"/>
            <a:ext cx="2393" cy="139685"/>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6" name="直線單箭頭接點 715"/>
          <p:cNvCxnSpPr/>
          <p:nvPr/>
        </p:nvCxnSpPr>
        <p:spPr>
          <a:xfrm flipH="1" flipV="1">
            <a:off x="8044681" y="4801121"/>
            <a:ext cx="2394167" cy="5214"/>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7" name="直線單箭頭接點 716"/>
          <p:cNvCxnSpPr/>
          <p:nvPr/>
        </p:nvCxnSpPr>
        <p:spPr>
          <a:xfrm flipH="1">
            <a:off x="8030250" y="5623158"/>
            <a:ext cx="2489230" cy="6958"/>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8" name="直線單箭頭接點 717"/>
          <p:cNvCxnSpPr/>
          <p:nvPr/>
        </p:nvCxnSpPr>
        <p:spPr>
          <a:xfrm flipH="1">
            <a:off x="8045705" y="6263082"/>
            <a:ext cx="2479206" cy="1173"/>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9" name="直線單箭頭接點 718"/>
          <p:cNvCxnSpPr/>
          <p:nvPr/>
        </p:nvCxnSpPr>
        <p:spPr>
          <a:xfrm flipH="1">
            <a:off x="8044681" y="4748298"/>
            <a:ext cx="922766" cy="3104"/>
          </a:xfrm>
          <a:prstGeom prst="straightConnector1">
            <a:avLst/>
          </a:prstGeom>
          <a:ln w="3175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1" name="直線單箭頭接點 720"/>
          <p:cNvCxnSpPr/>
          <p:nvPr/>
        </p:nvCxnSpPr>
        <p:spPr>
          <a:xfrm flipH="1">
            <a:off x="8037388" y="6185681"/>
            <a:ext cx="1006181" cy="3941"/>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2" name="直接箭头连接符 107"/>
          <p:cNvCxnSpPr/>
          <p:nvPr/>
        </p:nvCxnSpPr>
        <p:spPr>
          <a:xfrm flipH="1">
            <a:off x="9607221" y="3510752"/>
            <a:ext cx="1285" cy="170285"/>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733" name="群組 732"/>
          <p:cNvGrpSpPr/>
          <p:nvPr/>
        </p:nvGrpSpPr>
        <p:grpSpPr>
          <a:xfrm>
            <a:off x="8792805" y="3694589"/>
            <a:ext cx="1253556" cy="497211"/>
            <a:chOff x="12754641" y="5177423"/>
            <a:chExt cx="1432048" cy="691198"/>
          </a:xfrm>
        </p:grpSpPr>
        <p:grpSp>
          <p:nvGrpSpPr>
            <p:cNvPr id="750" name="群組 749"/>
            <p:cNvGrpSpPr/>
            <p:nvPr/>
          </p:nvGrpSpPr>
          <p:grpSpPr>
            <a:xfrm>
              <a:off x="12754641" y="5177423"/>
              <a:ext cx="1432048" cy="442662"/>
              <a:chOff x="12754641" y="5177423"/>
              <a:chExt cx="1432048" cy="442662"/>
            </a:xfrm>
          </p:grpSpPr>
          <p:sp>
            <p:nvSpPr>
              <p:cNvPr id="752" name="矩形 751"/>
              <p:cNvSpPr/>
              <p:nvPr/>
            </p:nvSpPr>
            <p:spPr>
              <a:xfrm>
                <a:off x="12754641" y="5431768"/>
                <a:ext cx="1432048" cy="18831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Conv1_2 + </a:t>
                </a:r>
                <a:r>
                  <a:rPr lang="en-US" altLang="zh-CN" sz="840" dirty="0" err="1">
                    <a:solidFill>
                      <a:schemeClr val="tx1"/>
                    </a:solidFill>
                  </a:rPr>
                  <a:t>ReLU</a:t>
                </a:r>
                <a:endParaRPr lang="zh-CN" altLang="en-US" sz="840" dirty="0">
                  <a:solidFill>
                    <a:schemeClr val="tx1"/>
                  </a:solidFill>
                </a:endParaRPr>
              </a:p>
            </p:txBody>
          </p:sp>
          <p:sp>
            <p:nvSpPr>
              <p:cNvPr id="753" name="矩形 752"/>
              <p:cNvSpPr/>
              <p:nvPr/>
            </p:nvSpPr>
            <p:spPr>
              <a:xfrm>
                <a:off x="12754641" y="5177423"/>
                <a:ext cx="1432048" cy="18831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Conv1_1 + </a:t>
                </a:r>
                <a:r>
                  <a:rPr lang="en-US" altLang="zh-CN" sz="840" dirty="0" err="1">
                    <a:solidFill>
                      <a:schemeClr val="tx1"/>
                    </a:solidFill>
                  </a:rPr>
                  <a:t>ReLU</a:t>
                </a:r>
                <a:endParaRPr lang="zh-CN" altLang="en-US" sz="840" dirty="0">
                  <a:solidFill>
                    <a:schemeClr val="tx1"/>
                  </a:solidFill>
                </a:endParaRPr>
              </a:p>
            </p:txBody>
          </p:sp>
        </p:grpSp>
        <p:sp>
          <p:nvSpPr>
            <p:cNvPr id="751" name="矩形 750"/>
            <p:cNvSpPr/>
            <p:nvPr/>
          </p:nvSpPr>
          <p:spPr>
            <a:xfrm>
              <a:off x="12861383" y="5679466"/>
              <a:ext cx="1240973"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Pool1</a:t>
              </a:r>
              <a:endParaRPr lang="zh-CN" altLang="en-US" sz="840" dirty="0">
                <a:solidFill>
                  <a:schemeClr val="tx1"/>
                </a:solidFill>
              </a:endParaRPr>
            </a:p>
          </p:txBody>
        </p:sp>
      </p:grpSp>
      <p:grpSp>
        <p:nvGrpSpPr>
          <p:cNvPr id="734" name="群組 733"/>
          <p:cNvGrpSpPr/>
          <p:nvPr/>
        </p:nvGrpSpPr>
        <p:grpSpPr>
          <a:xfrm>
            <a:off x="8884643" y="4340021"/>
            <a:ext cx="1087897" cy="501577"/>
            <a:chOff x="12704331" y="5884253"/>
            <a:chExt cx="1738072" cy="681700"/>
          </a:xfrm>
        </p:grpSpPr>
        <p:sp>
          <p:nvSpPr>
            <p:cNvPr id="747" name="矩形 746"/>
            <p:cNvSpPr/>
            <p:nvPr/>
          </p:nvSpPr>
          <p:spPr>
            <a:xfrm>
              <a:off x="12704332" y="5884253"/>
              <a:ext cx="1738071"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Conv2_1 + </a:t>
              </a:r>
              <a:r>
                <a:rPr lang="en-US" altLang="zh-CN" sz="840" dirty="0" err="1">
                  <a:solidFill>
                    <a:schemeClr val="tx1"/>
                  </a:solidFill>
                </a:rPr>
                <a:t>ReLU</a:t>
              </a:r>
              <a:endParaRPr lang="zh-CN" altLang="en-US" sz="840" dirty="0">
                <a:solidFill>
                  <a:schemeClr val="tx1"/>
                </a:solidFill>
              </a:endParaRPr>
            </a:p>
          </p:txBody>
        </p:sp>
        <p:sp>
          <p:nvSpPr>
            <p:cNvPr id="748" name="矩形 747"/>
            <p:cNvSpPr/>
            <p:nvPr/>
          </p:nvSpPr>
          <p:spPr>
            <a:xfrm>
              <a:off x="12843171" y="6382946"/>
              <a:ext cx="1463637" cy="18300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Pool2</a:t>
              </a:r>
              <a:endParaRPr lang="zh-CN" altLang="en-US" sz="840" dirty="0">
                <a:solidFill>
                  <a:schemeClr val="tx1"/>
                </a:solidFill>
              </a:endParaRPr>
            </a:p>
          </p:txBody>
        </p:sp>
        <p:sp>
          <p:nvSpPr>
            <p:cNvPr id="749" name="矩形 748"/>
            <p:cNvSpPr/>
            <p:nvPr/>
          </p:nvSpPr>
          <p:spPr>
            <a:xfrm>
              <a:off x="12704331" y="6136125"/>
              <a:ext cx="1738071"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Conv2_2 + </a:t>
              </a:r>
              <a:r>
                <a:rPr lang="en-US" altLang="zh-CN" sz="840" dirty="0" err="1">
                  <a:solidFill>
                    <a:schemeClr val="tx1"/>
                  </a:solidFill>
                </a:rPr>
                <a:t>ReLU</a:t>
              </a:r>
              <a:endParaRPr lang="zh-CN" altLang="en-US" sz="840" dirty="0">
                <a:solidFill>
                  <a:schemeClr val="tx1"/>
                </a:solidFill>
              </a:endParaRPr>
            </a:p>
          </p:txBody>
        </p:sp>
      </p:grpSp>
      <p:grpSp>
        <p:nvGrpSpPr>
          <p:cNvPr id="735" name="群組 734"/>
          <p:cNvGrpSpPr/>
          <p:nvPr/>
        </p:nvGrpSpPr>
        <p:grpSpPr>
          <a:xfrm>
            <a:off x="8968855" y="4998058"/>
            <a:ext cx="917083" cy="659978"/>
            <a:chOff x="12486622" y="6934636"/>
            <a:chExt cx="1771198" cy="924369"/>
          </a:xfrm>
        </p:grpSpPr>
        <p:sp>
          <p:nvSpPr>
            <p:cNvPr id="743" name="矩形 742"/>
            <p:cNvSpPr/>
            <p:nvPr/>
          </p:nvSpPr>
          <p:spPr>
            <a:xfrm>
              <a:off x="12492090" y="6934636"/>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Conv3_1 + </a:t>
              </a:r>
              <a:r>
                <a:rPr lang="en-US" altLang="zh-CN" sz="840" dirty="0" err="1">
                  <a:solidFill>
                    <a:schemeClr val="tx1"/>
                  </a:solidFill>
                </a:rPr>
                <a:t>ReLU</a:t>
              </a:r>
              <a:endParaRPr lang="zh-CN" altLang="en-US" sz="840" dirty="0">
                <a:solidFill>
                  <a:schemeClr val="tx1"/>
                </a:solidFill>
              </a:endParaRPr>
            </a:p>
          </p:txBody>
        </p:sp>
        <p:sp>
          <p:nvSpPr>
            <p:cNvPr id="744" name="矩形 743"/>
            <p:cNvSpPr/>
            <p:nvPr/>
          </p:nvSpPr>
          <p:spPr>
            <a:xfrm>
              <a:off x="12633537" y="7675998"/>
              <a:ext cx="1482835" cy="18300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Pool3</a:t>
              </a:r>
              <a:endParaRPr lang="zh-CN" altLang="en-US" sz="840" dirty="0">
                <a:solidFill>
                  <a:schemeClr val="tx1"/>
                </a:solidFill>
              </a:endParaRPr>
            </a:p>
          </p:txBody>
        </p:sp>
        <p:sp>
          <p:nvSpPr>
            <p:cNvPr id="745" name="矩形 744"/>
            <p:cNvSpPr/>
            <p:nvPr/>
          </p:nvSpPr>
          <p:spPr>
            <a:xfrm>
              <a:off x="12492092" y="7186508"/>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Conv3_2 + </a:t>
              </a:r>
              <a:r>
                <a:rPr lang="en-US" altLang="zh-CN" sz="840" dirty="0" err="1">
                  <a:solidFill>
                    <a:schemeClr val="tx1"/>
                  </a:solidFill>
                </a:rPr>
                <a:t>ReLU</a:t>
              </a:r>
              <a:endParaRPr lang="zh-CN" altLang="en-US" sz="840" dirty="0">
                <a:solidFill>
                  <a:schemeClr val="tx1"/>
                </a:solidFill>
              </a:endParaRPr>
            </a:p>
          </p:txBody>
        </p:sp>
        <p:sp>
          <p:nvSpPr>
            <p:cNvPr id="746" name="矩形 745"/>
            <p:cNvSpPr/>
            <p:nvPr/>
          </p:nvSpPr>
          <p:spPr>
            <a:xfrm>
              <a:off x="12486622" y="7427392"/>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Conv3_3 + </a:t>
              </a:r>
              <a:r>
                <a:rPr lang="en-US" altLang="zh-CN" sz="840" dirty="0" err="1">
                  <a:solidFill>
                    <a:schemeClr val="tx1"/>
                  </a:solidFill>
                </a:rPr>
                <a:t>ReLU</a:t>
              </a:r>
              <a:endParaRPr lang="zh-CN" altLang="en-US" sz="840" dirty="0">
                <a:solidFill>
                  <a:schemeClr val="tx1"/>
                </a:solidFill>
              </a:endParaRPr>
            </a:p>
          </p:txBody>
        </p:sp>
      </p:grpSp>
      <p:grpSp>
        <p:nvGrpSpPr>
          <p:cNvPr id="736" name="群組 735"/>
          <p:cNvGrpSpPr/>
          <p:nvPr/>
        </p:nvGrpSpPr>
        <p:grpSpPr>
          <a:xfrm>
            <a:off x="9043944" y="5795711"/>
            <a:ext cx="770895" cy="497050"/>
            <a:chOff x="12627626" y="8141030"/>
            <a:chExt cx="1495400" cy="700200"/>
          </a:xfrm>
        </p:grpSpPr>
        <p:sp>
          <p:nvSpPr>
            <p:cNvPr id="740" name="矩形 739"/>
            <p:cNvSpPr/>
            <p:nvPr/>
          </p:nvSpPr>
          <p:spPr>
            <a:xfrm>
              <a:off x="12636098" y="8400203"/>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Conv4_2 + </a:t>
              </a:r>
              <a:r>
                <a:rPr lang="en-US" altLang="zh-CN" sz="840" dirty="0" err="1">
                  <a:solidFill>
                    <a:schemeClr val="tx1"/>
                  </a:solidFill>
                </a:rPr>
                <a:t>ReLU</a:t>
              </a:r>
              <a:endParaRPr lang="zh-CN" altLang="en-US" sz="840" dirty="0">
                <a:solidFill>
                  <a:schemeClr val="tx1"/>
                </a:solidFill>
              </a:endParaRPr>
            </a:p>
          </p:txBody>
        </p:sp>
        <p:sp>
          <p:nvSpPr>
            <p:cNvPr id="741" name="矩形 740"/>
            <p:cNvSpPr/>
            <p:nvPr/>
          </p:nvSpPr>
          <p:spPr>
            <a:xfrm>
              <a:off x="12636100" y="8652075"/>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Conv4_3 + </a:t>
              </a:r>
              <a:r>
                <a:rPr lang="en-US" altLang="zh-CN" sz="840" dirty="0" err="1">
                  <a:solidFill>
                    <a:schemeClr val="tx1"/>
                  </a:solidFill>
                </a:rPr>
                <a:t>ReLU</a:t>
              </a:r>
              <a:endParaRPr lang="zh-CN" altLang="en-US" sz="840" dirty="0">
                <a:solidFill>
                  <a:schemeClr val="tx1"/>
                </a:solidFill>
              </a:endParaRPr>
            </a:p>
          </p:txBody>
        </p:sp>
        <p:sp>
          <p:nvSpPr>
            <p:cNvPr id="742" name="矩形 741"/>
            <p:cNvSpPr/>
            <p:nvPr/>
          </p:nvSpPr>
          <p:spPr>
            <a:xfrm>
              <a:off x="12627626" y="8141030"/>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Conv4_1 + </a:t>
              </a:r>
              <a:r>
                <a:rPr lang="en-US" altLang="zh-CN" sz="840" dirty="0" err="1">
                  <a:solidFill>
                    <a:schemeClr val="tx1"/>
                  </a:solidFill>
                </a:rPr>
                <a:t>ReLU</a:t>
              </a:r>
              <a:endParaRPr lang="zh-CN" altLang="en-US" sz="840" dirty="0">
                <a:solidFill>
                  <a:schemeClr val="tx1"/>
                </a:solidFill>
              </a:endParaRPr>
            </a:p>
          </p:txBody>
        </p:sp>
      </p:grpSp>
      <p:cxnSp>
        <p:nvCxnSpPr>
          <p:cNvPr id="737" name="直線單箭頭接點 736"/>
          <p:cNvCxnSpPr/>
          <p:nvPr/>
        </p:nvCxnSpPr>
        <p:spPr>
          <a:xfrm flipH="1">
            <a:off x="9606422" y="4195839"/>
            <a:ext cx="799" cy="148221"/>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8" name="直線單箭頭接點 737"/>
          <p:cNvCxnSpPr/>
          <p:nvPr/>
        </p:nvCxnSpPr>
        <p:spPr>
          <a:xfrm flipH="1">
            <a:off x="9606422" y="4841598"/>
            <a:ext cx="796" cy="156460"/>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9" name="直線單箭頭接點 738"/>
          <p:cNvCxnSpPr/>
          <p:nvPr/>
        </p:nvCxnSpPr>
        <p:spPr>
          <a:xfrm flipH="1">
            <a:off x="9604817" y="5663470"/>
            <a:ext cx="1604" cy="137676"/>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3" name="文字方塊 722"/>
              <p:cNvSpPr txBox="1"/>
              <p:nvPr/>
            </p:nvSpPr>
            <p:spPr>
              <a:xfrm>
                <a:off x="10040490" y="5360064"/>
                <a:ext cx="241669" cy="227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𝐺</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3</m:t>
                          </m:r>
                        </m:sup>
                      </m:sSubSup>
                    </m:oMath>
                  </m:oMathPara>
                </a14:m>
                <a:endParaRPr lang="zh-TW" altLang="en-US" sz="630" dirty="0">
                  <a:solidFill>
                    <a:schemeClr val="bg1"/>
                  </a:solidFill>
                </a:endParaRPr>
              </a:p>
            </p:txBody>
          </p:sp>
        </mc:Choice>
        <mc:Fallback xmlns="">
          <p:sp>
            <p:nvSpPr>
              <p:cNvPr id="723" name="文字方塊 722"/>
              <p:cNvSpPr txBox="1">
                <a:spLocks noRot="1" noChangeAspect="1" noMove="1" noResize="1" noEditPoints="1" noAdjustHandles="1" noChangeArrowheads="1" noChangeShapeType="1" noTextEdit="1"/>
              </p:cNvSpPr>
              <p:nvPr/>
            </p:nvSpPr>
            <p:spPr>
              <a:xfrm>
                <a:off x="10040490" y="5360064"/>
                <a:ext cx="241669" cy="227435"/>
              </a:xfrm>
              <a:prstGeom prst="rect">
                <a:avLst/>
              </a:prstGeom>
              <a:blipFill rotWithShape="0">
                <a:blip r:embed="rId3"/>
                <a:stretch>
                  <a:fillRect l="-15000" t="-15789" r="-45000" b="-21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4" name="文字方塊 723"/>
              <p:cNvSpPr txBox="1"/>
              <p:nvPr/>
            </p:nvSpPr>
            <p:spPr>
              <a:xfrm>
                <a:off x="10051760" y="6001938"/>
                <a:ext cx="241669" cy="2269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𝐺</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4</m:t>
                          </m:r>
                        </m:sup>
                      </m:sSubSup>
                    </m:oMath>
                  </m:oMathPara>
                </a14:m>
                <a:endParaRPr lang="zh-TW" altLang="en-US" sz="630" dirty="0">
                  <a:solidFill>
                    <a:schemeClr val="bg1"/>
                  </a:solidFill>
                </a:endParaRPr>
              </a:p>
            </p:txBody>
          </p:sp>
        </mc:Choice>
        <mc:Fallback xmlns="">
          <p:sp>
            <p:nvSpPr>
              <p:cNvPr id="724" name="文字方塊 723"/>
              <p:cNvSpPr txBox="1">
                <a:spLocks noRot="1" noChangeAspect="1" noMove="1" noResize="1" noEditPoints="1" noAdjustHandles="1" noChangeArrowheads="1" noChangeShapeType="1" noTextEdit="1"/>
              </p:cNvSpPr>
              <p:nvPr/>
            </p:nvSpPr>
            <p:spPr>
              <a:xfrm>
                <a:off x="10051760" y="6001938"/>
                <a:ext cx="241669" cy="226922"/>
              </a:xfrm>
              <a:prstGeom prst="rect">
                <a:avLst/>
              </a:prstGeom>
              <a:blipFill rotWithShape="0">
                <a:blip r:embed="rId4"/>
                <a:stretch>
                  <a:fillRect l="-15000" t="-18919" r="-42500" b="-243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5" name="文字方塊 724"/>
              <p:cNvSpPr txBox="1"/>
              <p:nvPr/>
            </p:nvSpPr>
            <p:spPr>
              <a:xfrm>
                <a:off x="10004561" y="4515736"/>
                <a:ext cx="319511" cy="248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𝑅</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2,</m:t>
                          </m:r>
                          <m:r>
                            <a:rPr lang="en-US" altLang="zh-TW" sz="1260" i="1">
                              <a:solidFill>
                                <a:schemeClr val="bg1"/>
                              </a:solidFill>
                              <a:latin typeface="Cambria Math" panose="02040503050406030204" pitchFamily="18" charset="0"/>
                            </a:rPr>
                            <m:t>𝑘</m:t>
                          </m:r>
                        </m:sup>
                      </m:sSubSup>
                    </m:oMath>
                  </m:oMathPara>
                </a14:m>
                <a:endParaRPr lang="zh-TW" altLang="en-US" sz="630" dirty="0">
                  <a:solidFill>
                    <a:schemeClr val="bg1"/>
                  </a:solidFill>
                </a:endParaRPr>
              </a:p>
            </p:txBody>
          </p:sp>
        </mc:Choice>
        <mc:Fallback xmlns="">
          <p:sp>
            <p:nvSpPr>
              <p:cNvPr id="725" name="文字方塊 724"/>
              <p:cNvSpPr txBox="1">
                <a:spLocks noRot="1" noChangeAspect="1" noMove="1" noResize="1" noEditPoints="1" noAdjustHandles="1" noChangeArrowheads="1" noChangeShapeType="1" noTextEdit="1"/>
              </p:cNvSpPr>
              <p:nvPr/>
            </p:nvSpPr>
            <p:spPr>
              <a:xfrm>
                <a:off x="10004561" y="4515736"/>
                <a:ext cx="319511" cy="248914"/>
              </a:xfrm>
              <a:prstGeom prst="rect">
                <a:avLst/>
              </a:prstGeom>
              <a:blipFill rotWithShape="0">
                <a:blip r:embed="rId5"/>
                <a:stretch>
                  <a:fillRect l="-11321" t="-12195" r="-15094" b="-219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6" name="文字方塊 725"/>
              <p:cNvSpPr txBox="1"/>
              <p:nvPr/>
            </p:nvSpPr>
            <p:spPr>
              <a:xfrm>
                <a:off x="8338893" y="4483973"/>
                <a:ext cx="319511" cy="248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𝑅</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2,</m:t>
                          </m:r>
                          <m:r>
                            <a:rPr lang="en-US" altLang="zh-TW" sz="1260" i="1">
                              <a:solidFill>
                                <a:schemeClr val="bg1"/>
                              </a:solidFill>
                              <a:latin typeface="Cambria Math" panose="02040503050406030204" pitchFamily="18" charset="0"/>
                            </a:rPr>
                            <m:t>𝑘</m:t>
                          </m:r>
                        </m:sup>
                      </m:sSubSup>
                    </m:oMath>
                  </m:oMathPara>
                </a14:m>
                <a:endParaRPr lang="zh-TW" altLang="en-US" sz="630" dirty="0">
                  <a:solidFill>
                    <a:schemeClr val="bg1"/>
                  </a:solidFill>
                </a:endParaRPr>
              </a:p>
            </p:txBody>
          </p:sp>
        </mc:Choice>
        <mc:Fallback xmlns="">
          <p:sp>
            <p:nvSpPr>
              <p:cNvPr id="726" name="文字方塊 725"/>
              <p:cNvSpPr txBox="1">
                <a:spLocks noRot="1" noChangeAspect="1" noMove="1" noResize="1" noEditPoints="1" noAdjustHandles="1" noChangeArrowheads="1" noChangeShapeType="1" noTextEdit="1"/>
              </p:cNvSpPr>
              <p:nvPr/>
            </p:nvSpPr>
            <p:spPr>
              <a:xfrm>
                <a:off x="8338893" y="4483973"/>
                <a:ext cx="319511" cy="248914"/>
              </a:xfrm>
              <a:prstGeom prst="rect">
                <a:avLst/>
              </a:prstGeom>
              <a:blipFill rotWithShape="0">
                <a:blip r:embed="rId6"/>
                <a:stretch>
                  <a:fillRect l="-11538" t="-12500" r="-15385" b="-2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7" name="文字方塊 726"/>
              <p:cNvSpPr txBox="1"/>
              <p:nvPr/>
            </p:nvSpPr>
            <p:spPr>
              <a:xfrm>
                <a:off x="8338653" y="5306478"/>
                <a:ext cx="241669" cy="227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𝐺</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3</m:t>
                          </m:r>
                        </m:sup>
                      </m:sSubSup>
                    </m:oMath>
                  </m:oMathPara>
                </a14:m>
                <a:endParaRPr lang="zh-TW" altLang="en-US" sz="630" dirty="0">
                  <a:solidFill>
                    <a:schemeClr val="bg1"/>
                  </a:solidFill>
                </a:endParaRPr>
              </a:p>
            </p:txBody>
          </p:sp>
        </mc:Choice>
        <mc:Fallback xmlns="">
          <p:sp>
            <p:nvSpPr>
              <p:cNvPr id="727" name="文字方塊 726"/>
              <p:cNvSpPr txBox="1">
                <a:spLocks noRot="1" noChangeAspect="1" noMove="1" noResize="1" noEditPoints="1" noAdjustHandles="1" noChangeArrowheads="1" noChangeShapeType="1" noTextEdit="1"/>
              </p:cNvSpPr>
              <p:nvPr/>
            </p:nvSpPr>
            <p:spPr>
              <a:xfrm>
                <a:off x="8338653" y="5306478"/>
                <a:ext cx="241669" cy="227435"/>
              </a:xfrm>
              <a:prstGeom prst="rect">
                <a:avLst/>
              </a:prstGeom>
              <a:blipFill rotWithShape="0">
                <a:blip r:embed="rId7"/>
                <a:stretch>
                  <a:fillRect l="-15000" t="-15789" r="-42500" b="-21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8" name="文字方塊 727"/>
              <p:cNvSpPr txBox="1"/>
              <p:nvPr/>
            </p:nvSpPr>
            <p:spPr>
              <a:xfrm>
                <a:off x="8338239" y="5930311"/>
                <a:ext cx="241669" cy="2269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𝐺</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4</m:t>
                          </m:r>
                        </m:sup>
                      </m:sSubSup>
                    </m:oMath>
                  </m:oMathPara>
                </a14:m>
                <a:endParaRPr lang="zh-TW" altLang="en-US" sz="630" dirty="0">
                  <a:solidFill>
                    <a:schemeClr val="bg1"/>
                  </a:solidFill>
                </a:endParaRPr>
              </a:p>
            </p:txBody>
          </p:sp>
        </mc:Choice>
        <mc:Fallback xmlns="">
          <p:sp>
            <p:nvSpPr>
              <p:cNvPr id="728" name="文字方塊 727"/>
              <p:cNvSpPr txBox="1">
                <a:spLocks noRot="1" noChangeAspect="1" noMove="1" noResize="1" noEditPoints="1" noAdjustHandles="1" noChangeArrowheads="1" noChangeShapeType="1" noTextEdit="1"/>
              </p:cNvSpPr>
              <p:nvPr/>
            </p:nvSpPr>
            <p:spPr>
              <a:xfrm>
                <a:off x="8338239" y="5930311"/>
                <a:ext cx="241669" cy="226922"/>
              </a:xfrm>
              <a:prstGeom prst="rect">
                <a:avLst/>
              </a:prstGeom>
              <a:blipFill rotWithShape="0">
                <a:blip r:embed="rId4"/>
                <a:stretch>
                  <a:fillRect l="-15385" t="-18919" r="-46154" b="-243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9" name="文字方塊 728"/>
              <p:cNvSpPr txBox="1"/>
              <p:nvPr/>
            </p:nvSpPr>
            <p:spPr>
              <a:xfrm>
                <a:off x="7540707" y="4674006"/>
                <a:ext cx="494431" cy="193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260" i="1" smtClean="0">
                          <a:solidFill>
                            <a:schemeClr val="bg1"/>
                          </a:solidFill>
                          <a:latin typeface="Cambria Math" panose="02040503050406030204" pitchFamily="18" charset="0"/>
                        </a:rPr>
                        <m:t>𝜕</m:t>
                      </m:r>
                      <m:sSubSup>
                        <m:sSubSupPr>
                          <m:ctrlPr>
                            <a:rPr lang="en-US" altLang="zh-TW" sz="1260" i="1">
                              <a:solidFill>
                                <a:schemeClr val="bg1"/>
                              </a:solidFill>
                              <a:latin typeface="Cambria Math" panose="02040503050406030204" pitchFamily="18" charset="0"/>
                            </a:rPr>
                          </m:ctrlPr>
                        </m:sSubSupPr>
                        <m:e>
                          <m:r>
                            <a:rPr lang="en-US" altLang="zh-TW" sz="1260" i="1">
                              <a:solidFill>
                                <a:schemeClr val="bg1"/>
                              </a:solidFill>
                              <a:latin typeface="Cambria Math" panose="02040503050406030204" pitchFamily="18" charset="0"/>
                              <a:ea typeface="Cambria Math" panose="02040503050406030204" pitchFamily="18" charset="0"/>
                            </a:rPr>
                            <m:t>ℒ</m:t>
                          </m:r>
                        </m:e>
                        <m:sub>
                          <m:r>
                            <a:rPr lang="en-US" altLang="zh-TW" sz="1260" i="1">
                              <a:solidFill>
                                <a:schemeClr val="bg1"/>
                              </a:solidFill>
                              <a:latin typeface="Cambria Math" panose="02040503050406030204" pitchFamily="18" charset="0"/>
                            </a:rPr>
                            <m:t>𝑐𝑜𝑟𝑟</m:t>
                          </m:r>
                        </m:sub>
                        <m:sup>
                          <m:r>
                            <a:rPr lang="en-US" altLang="zh-TW" sz="1260" i="1">
                              <a:solidFill>
                                <a:schemeClr val="bg1"/>
                              </a:solidFill>
                              <a:latin typeface="Cambria Math" panose="02040503050406030204" pitchFamily="18" charset="0"/>
                            </a:rPr>
                            <m:t>2</m:t>
                          </m:r>
                        </m:sup>
                      </m:sSubSup>
                    </m:oMath>
                  </m:oMathPara>
                </a14:m>
                <a:endParaRPr lang="zh-TW" altLang="en-US" sz="630" dirty="0">
                  <a:solidFill>
                    <a:schemeClr val="bg1"/>
                  </a:solidFill>
                </a:endParaRPr>
              </a:p>
            </p:txBody>
          </p:sp>
        </mc:Choice>
        <mc:Fallback xmlns="">
          <p:sp>
            <p:nvSpPr>
              <p:cNvPr id="729" name="文字方塊 728"/>
              <p:cNvSpPr txBox="1">
                <a:spLocks noRot="1" noChangeAspect="1" noMove="1" noResize="1" noEditPoints="1" noAdjustHandles="1" noChangeArrowheads="1" noChangeShapeType="1" noTextEdit="1"/>
              </p:cNvSpPr>
              <p:nvPr/>
            </p:nvSpPr>
            <p:spPr>
              <a:xfrm>
                <a:off x="7540707" y="4674006"/>
                <a:ext cx="494431" cy="193899"/>
              </a:xfrm>
              <a:prstGeom prst="rect">
                <a:avLst/>
              </a:prstGeom>
              <a:blipFill rotWithShape="0">
                <a:blip r:embed="rId8"/>
                <a:stretch>
                  <a:fillRect l="-8642" t="-3125" b="-93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0" name="文字方塊 729"/>
              <p:cNvSpPr txBox="1"/>
              <p:nvPr/>
            </p:nvSpPr>
            <p:spPr>
              <a:xfrm>
                <a:off x="7478681" y="5472551"/>
                <a:ext cx="557973" cy="213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260" i="1" smtClean="0">
                          <a:solidFill>
                            <a:schemeClr val="bg1"/>
                          </a:solidFill>
                          <a:latin typeface="Cambria Math" panose="02040503050406030204" pitchFamily="18" charset="0"/>
                        </a:rPr>
                        <m:t>𝜕</m:t>
                      </m:r>
                      <m:sSubSup>
                        <m:sSubSupPr>
                          <m:ctrlPr>
                            <a:rPr lang="en-US" altLang="zh-TW" sz="1260" i="1">
                              <a:solidFill>
                                <a:schemeClr val="bg1"/>
                              </a:solidFill>
                              <a:latin typeface="Cambria Math" panose="02040503050406030204" pitchFamily="18" charset="0"/>
                            </a:rPr>
                          </m:ctrlPr>
                        </m:sSubSupPr>
                        <m:e>
                          <m:r>
                            <a:rPr lang="en-US" altLang="zh-TW" sz="1260" i="1">
                              <a:solidFill>
                                <a:schemeClr val="bg1"/>
                              </a:solidFill>
                              <a:latin typeface="Cambria Math" panose="02040503050406030204" pitchFamily="18" charset="0"/>
                              <a:ea typeface="Cambria Math" panose="02040503050406030204" pitchFamily="18" charset="0"/>
                            </a:rPr>
                            <m:t>ℒ</m:t>
                          </m:r>
                        </m:e>
                        <m:sub>
                          <m:r>
                            <a:rPr lang="en-US" altLang="zh-TW" sz="1260" i="1">
                              <a:solidFill>
                                <a:schemeClr val="bg1"/>
                              </a:solidFill>
                              <a:latin typeface="Cambria Math" panose="02040503050406030204" pitchFamily="18" charset="0"/>
                            </a:rPr>
                            <m:t>𝑔𝑟𝑎𝑚</m:t>
                          </m:r>
                        </m:sub>
                        <m:sup>
                          <m:r>
                            <a:rPr lang="en-US" altLang="zh-TW" sz="1260" i="1">
                              <a:solidFill>
                                <a:schemeClr val="bg1"/>
                              </a:solidFill>
                              <a:latin typeface="Cambria Math" panose="02040503050406030204" pitchFamily="18" charset="0"/>
                            </a:rPr>
                            <m:t>3</m:t>
                          </m:r>
                        </m:sup>
                      </m:sSubSup>
                    </m:oMath>
                  </m:oMathPara>
                </a14:m>
                <a:endParaRPr lang="zh-TW" altLang="en-US" sz="630" dirty="0">
                  <a:solidFill>
                    <a:schemeClr val="bg1"/>
                  </a:solidFill>
                </a:endParaRPr>
              </a:p>
            </p:txBody>
          </p:sp>
        </mc:Choice>
        <mc:Fallback xmlns="">
          <p:sp>
            <p:nvSpPr>
              <p:cNvPr id="730" name="文字方塊 729"/>
              <p:cNvSpPr txBox="1">
                <a:spLocks noRot="1" noChangeAspect="1" noMove="1" noResize="1" noEditPoints="1" noAdjustHandles="1" noChangeArrowheads="1" noChangeShapeType="1" noTextEdit="1"/>
              </p:cNvSpPr>
              <p:nvPr/>
            </p:nvSpPr>
            <p:spPr>
              <a:xfrm>
                <a:off x="7478681" y="5472551"/>
                <a:ext cx="557973" cy="213520"/>
              </a:xfrm>
              <a:prstGeom prst="rect">
                <a:avLst/>
              </a:prstGeom>
              <a:blipFill rotWithShape="0">
                <a:blip r:embed="rId9"/>
                <a:stretch>
                  <a:fillRect l="-7692" r="-3297" b="-2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1" name="文字方塊 730"/>
              <p:cNvSpPr txBox="1"/>
              <p:nvPr/>
            </p:nvSpPr>
            <p:spPr>
              <a:xfrm>
                <a:off x="7479908" y="6080551"/>
                <a:ext cx="557973" cy="212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260" i="1" smtClean="0">
                          <a:solidFill>
                            <a:schemeClr val="bg1"/>
                          </a:solidFill>
                          <a:latin typeface="Cambria Math" panose="02040503050406030204" pitchFamily="18" charset="0"/>
                        </a:rPr>
                        <m:t>𝜕</m:t>
                      </m:r>
                      <m:sSubSup>
                        <m:sSubSupPr>
                          <m:ctrlPr>
                            <a:rPr lang="en-US" altLang="zh-TW" sz="1260" i="1">
                              <a:solidFill>
                                <a:schemeClr val="bg1"/>
                              </a:solidFill>
                              <a:latin typeface="Cambria Math" panose="02040503050406030204" pitchFamily="18" charset="0"/>
                            </a:rPr>
                          </m:ctrlPr>
                        </m:sSubSupPr>
                        <m:e>
                          <m:r>
                            <a:rPr lang="en-US" altLang="zh-TW" sz="1260" i="1">
                              <a:solidFill>
                                <a:schemeClr val="bg1"/>
                              </a:solidFill>
                              <a:latin typeface="Cambria Math" panose="02040503050406030204" pitchFamily="18" charset="0"/>
                              <a:ea typeface="Cambria Math" panose="02040503050406030204" pitchFamily="18" charset="0"/>
                            </a:rPr>
                            <m:t>ℒ</m:t>
                          </m:r>
                        </m:e>
                        <m:sub>
                          <m:r>
                            <a:rPr lang="en-US" altLang="zh-TW" sz="1260" i="1">
                              <a:solidFill>
                                <a:schemeClr val="bg1"/>
                              </a:solidFill>
                              <a:latin typeface="Cambria Math" panose="02040503050406030204" pitchFamily="18" charset="0"/>
                            </a:rPr>
                            <m:t>𝑔𝑟𝑎𝑚</m:t>
                          </m:r>
                        </m:sub>
                        <m:sup>
                          <m:r>
                            <a:rPr lang="en-US" altLang="zh-TW" sz="1260" i="1">
                              <a:solidFill>
                                <a:schemeClr val="bg1"/>
                              </a:solidFill>
                              <a:latin typeface="Cambria Math" panose="02040503050406030204" pitchFamily="18" charset="0"/>
                            </a:rPr>
                            <m:t>4</m:t>
                          </m:r>
                        </m:sup>
                      </m:sSubSup>
                    </m:oMath>
                  </m:oMathPara>
                </a14:m>
                <a:endParaRPr lang="zh-TW" altLang="en-US" sz="630" dirty="0">
                  <a:solidFill>
                    <a:schemeClr val="bg1"/>
                  </a:solidFill>
                </a:endParaRPr>
              </a:p>
            </p:txBody>
          </p:sp>
        </mc:Choice>
        <mc:Fallback xmlns="">
          <p:sp>
            <p:nvSpPr>
              <p:cNvPr id="731" name="文字方塊 730"/>
              <p:cNvSpPr txBox="1">
                <a:spLocks noRot="1" noChangeAspect="1" noMove="1" noResize="1" noEditPoints="1" noAdjustHandles="1" noChangeArrowheads="1" noChangeShapeType="1" noTextEdit="1"/>
              </p:cNvSpPr>
              <p:nvPr/>
            </p:nvSpPr>
            <p:spPr>
              <a:xfrm>
                <a:off x="7479908" y="6080551"/>
                <a:ext cx="557973" cy="212751"/>
              </a:xfrm>
              <a:prstGeom prst="rect">
                <a:avLst/>
              </a:prstGeom>
              <a:blipFill rotWithShape="0">
                <a:blip r:embed="rId10"/>
                <a:stretch>
                  <a:fillRect l="-6522" r="-2174" b="-17143"/>
                </a:stretch>
              </a:blipFill>
            </p:spPr>
            <p:txBody>
              <a:bodyPr/>
              <a:lstStyle/>
              <a:p>
                <a:r>
                  <a:rPr lang="zh-TW" altLang="en-US">
                    <a:noFill/>
                  </a:rPr>
                  <a:t> </a:t>
                </a:r>
              </a:p>
            </p:txBody>
          </p:sp>
        </mc:Fallback>
      </mc:AlternateContent>
      <p:pic>
        <p:nvPicPr>
          <p:cNvPr id="712" name="圖片 7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12299" y="2736185"/>
            <a:ext cx="751328" cy="751328"/>
          </a:xfrm>
          <a:prstGeom prst="rect">
            <a:avLst/>
          </a:prstGeom>
        </p:spPr>
      </p:pic>
      <p:sp>
        <p:nvSpPr>
          <p:cNvPr id="713" name="弧形 712"/>
          <p:cNvSpPr/>
          <p:nvPr/>
        </p:nvSpPr>
        <p:spPr>
          <a:xfrm>
            <a:off x="7624142" y="3062067"/>
            <a:ext cx="1800762" cy="1690640"/>
          </a:xfrm>
          <a:prstGeom prst="arc">
            <a:avLst>
              <a:gd name="adj1" fmla="val 17268836"/>
              <a:gd name="adj2" fmla="val 20150761"/>
            </a:avLst>
          </a:prstGeom>
          <a:ln w="31750">
            <a:solidFill>
              <a:srgbClr val="0EB83A"/>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pic>
        <p:nvPicPr>
          <p:cNvPr id="714" name="圖片 7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28673" y="2736185"/>
            <a:ext cx="751328" cy="751328"/>
          </a:xfrm>
          <a:prstGeom prst="rect">
            <a:avLst/>
          </a:prstGeom>
        </p:spPr>
      </p:pic>
      <p:cxnSp>
        <p:nvCxnSpPr>
          <p:cNvPr id="692" name="直線單箭頭接點 691"/>
          <p:cNvCxnSpPr>
            <a:stCxn id="691" idx="2"/>
            <a:endCxn id="700" idx="0"/>
          </p:cNvCxnSpPr>
          <p:nvPr/>
        </p:nvCxnSpPr>
        <p:spPr>
          <a:xfrm flipH="1">
            <a:off x="1426487" y="4985453"/>
            <a:ext cx="756" cy="148104"/>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5" name="直線單箭頭接點 694"/>
          <p:cNvCxnSpPr>
            <a:stCxn id="701" idx="2"/>
            <a:endCxn id="698" idx="0"/>
          </p:cNvCxnSpPr>
          <p:nvPr/>
        </p:nvCxnSpPr>
        <p:spPr>
          <a:xfrm flipH="1">
            <a:off x="1426666" y="5468207"/>
            <a:ext cx="180" cy="131854"/>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6" name="直線單箭頭接點 695"/>
          <p:cNvCxnSpPr>
            <a:stCxn id="699" idx="2"/>
            <a:endCxn id="688" idx="2"/>
          </p:cNvCxnSpPr>
          <p:nvPr/>
        </p:nvCxnSpPr>
        <p:spPr>
          <a:xfrm>
            <a:off x="1426666" y="5933852"/>
            <a:ext cx="218" cy="128350"/>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7" name="直線單箭頭接點 696"/>
          <p:cNvCxnSpPr>
            <a:stCxn id="688" idx="6"/>
            <a:endCxn id="689" idx="0"/>
          </p:cNvCxnSpPr>
          <p:nvPr/>
        </p:nvCxnSpPr>
        <p:spPr>
          <a:xfrm>
            <a:off x="1426884" y="6262054"/>
            <a:ext cx="359" cy="115664"/>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9" name="群組 58"/>
          <p:cNvGrpSpPr/>
          <p:nvPr/>
        </p:nvGrpSpPr>
        <p:grpSpPr>
          <a:xfrm>
            <a:off x="798909" y="4203356"/>
            <a:ext cx="1636495" cy="2351758"/>
            <a:chOff x="2858526" y="10334424"/>
            <a:chExt cx="4677648" cy="6722107"/>
          </a:xfrm>
        </p:grpSpPr>
        <p:sp>
          <p:nvSpPr>
            <p:cNvPr id="688" name="流程圖: 或 687"/>
            <p:cNvSpPr>
              <a:spLocks noChangeAspect="1"/>
            </p:cNvSpPr>
            <p:nvPr/>
          </p:nvSpPr>
          <p:spPr>
            <a:xfrm rot="5400000">
              <a:off x="4367865" y="15645210"/>
              <a:ext cx="571244" cy="576072"/>
            </a:xfrm>
            <a:prstGeom prst="flowChartOr">
              <a:avLst/>
            </a:prstGeom>
            <a:noFill/>
            <a:ln w="31750">
              <a:solidFill>
                <a:srgbClr val="38A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689" name="矩形 688"/>
            <p:cNvSpPr/>
            <p:nvPr/>
          </p:nvSpPr>
          <p:spPr>
            <a:xfrm>
              <a:off x="3307847" y="16549475"/>
              <a:ext cx="2693330" cy="507056"/>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a:solidFill>
                    <a:schemeClr val="bg1"/>
                  </a:solidFill>
                </a:rPr>
                <a:t>RB d+1</a:t>
              </a:r>
              <a:endParaRPr lang="zh-CN" altLang="en-US" sz="1120" dirty="0">
                <a:solidFill>
                  <a:schemeClr val="bg1"/>
                </a:solidFill>
              </a:endParaRPr>
            </a:p>
          </p:txBody>
        </p:sp>
        <p:cxnSp>
          <p:nvCxnSpPr>
            <p:cNvPr id="690" name="肘形接點 689"/>
            <p:cNvCxnSpPr>
              <a:endCxn id="688" idx="4"/>
            </p:cNvCxnSpPr>
            <p:nvPr/>
          </p:nvCxnSpPr>
          <p:spPr>
            <a:xfrm rot="5400000">
              <a:off x="2897606" y="14182645"/>
              <a:ext cx="3218447" cy="282755"/>
            </a:xfrm>
            <a:prstGeom prst="bentConnector4">
              <a:avLst>
                <a:gd name="adj1" fmla="val 541"/>
                <a:gd name="adj2" fmla="val 441355"/>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91" name="矩形 690"/>
            <p:cNvSpPr/>
            <p:nvPr/>
          </p:nvSpPr>
          <p:spPr>
            <a:xfrm>
              <a:off x="3307847" y="12004563"/>
              <a:ext cx="2693330" cy="565356"/>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a:solidFill>
                    <a:schemeClr val="bg1"/>
                  </a:solidFill>
                </a:rPr>
                <a:t>RB d-1</a:t>
              </a:r>
              <a:endParaRPr lang="zh-CN" altLang="en-US" sz="1120" dirty="0">
                <a:solidFill>
                  <a:schemeClr val="bg1"/>
                </a:solidFill>
              </a:endParaRPr>
            </a:p>
          </p:txBody>
        </p:sp>
        <p:grpSp>
          <p:nvGrpSpPr>
            <p:cNvPr id="43" name="群組 42"/>
            <p:cNvGrpSpPr/>
            <p:nvPr/>
          </p:nvGrpSpPr>
          <p:grpSpPr>
            <a:xfrm>
              <a:off x="3656183" y="12993248"/>
              <a:ext cx="1993363" cy="956541"/>
              <a:chOff x="3657318" y="12886337"/>
              <a:chExt cx="1993363" cy="956541"/>
            </a:xfrm>
          </p:grpSpPr>
          <p:sp>
            <p:nvSpPr>
              <p:cNvPr id="700" name="矩形 699"/>
              <p:cNvSpPr/>
              <p:nvPr/>
            </p:nvSpPr>
            <p:spPr>
              <a:xfrm>
                <a:off x="3657318" y="12886337"/>
                <a:ext cx="1992338" cy="43100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err="1">
                    <a:solidFill>
                      <a:schemeClr val="bg1"/>
                    </a:solidFill>
                  </a:rPr>
                  <a:t>Conv</a:t>
                </a:r>
                <a:r>
                  <a:rPr lang="en-US" altLang="zh-CN" sz="1120" dirty="0">
                    <a:solidFill>
                      <a:schemeClr val="bg1"/>
                    </a:solidFill>
                  </a:rPr>
                  <a:t> 1</a:t>
                </a:r>
                <a:endParaRPr lang="zh-CN" altLang="en-US" sz="1120" dirty="0">
                  <a:solidFill>
                    <a:schemeClr val="bg1"/>
                  </a:solidFill>
                </a:endParaRPr>
              </a:p>
            </p:txBody>
          </p:sp>
          <p:sp>
            <p:nvSpPr>
              <p:cNvPr id="701" name="矩形 700"/>
              <p:cNvSpPr/>
              <p:nvPr/>
            </p:nvSpPr>
            <p:spPr>
              <a:xfrm>
                <a:off x="3658343" y="13411869"/>
                <a:ext cx="1992338" cy="43100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err="1">
                    <a:solidFill>
                      <a:schemeClr val="bg1"/>
                    </a:solidFill>
                  </a:rPr>
                  <a:t>PReLU</a:t>
                </a:r>
                <a:endParaRPr lang="zh-CN" altLang="en-US" sz="1120" dirty="0">
                  <a:solidFill>
                    <a:schemeClr val="bg1"/>
                  </a:solidFill>
                </a:endParaRPr>
              </a:p>
            </p:txBody>
          </p:sp>
        </p:grpSp>
        <p:grpSp>
          <p:nvGrpSpPr>
            <p:cNvPr id="36" name="群組 35"/>
            <p:cNvGrpSpPr/>
            <p:nvPr/>
          </p:nvGrpSpPr>
          <p:grpSpPr>
            <a:xfrm>
              <a:off x="3656696" y="14326671"/>
              <a:ext cx="1992338" cy="954085"/>
              <a:chOff x="3658349" y="14277931"/>
              <a:chExt cx="1992338" cy="954085"/>
            </a:xfrm>
          </p:grpSpPr>
          <p:sp>
            <p:nvSpPr>
              <p:cNvPr id="698" name="矩形 697"/>
              <p:cNvSpPr/>
              <p:nvPr/>
            </p:nvSpPr>
            <p:spPr>
              <a:xfrm>
                <a:off x="3658349" y="14277931"/>
                <a:ext cx="1992338" cy="431010"/>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err="1">
                    <a:solidFill>
                      <a:schemeClr val="bg1"/>
                    </a:solidFill>
                  </a:rPr>
                  <a:t>Conv</a:t>
                </a:r>
                <a:r>
                  <a:rPr lang="en-US" altLang="zh-CN" sz="1120" dirty="0">
                    <a:solidFill>
                      <a:schemeClr val="bg1"/>
                    </a:solidFill>
                  </a:rPr>
                  <a:t> 1</a:t>
                </a:r>
                <a:endParaRPr lang="zh-CN" altLang="en-US" sz="1120" dirty="0">
                  <a:solidFill>
                    <a:schemeClr val="bg1"/>
                  </a:solidFill>
                </a:endParaRPr>
              </a:p>
            </p:txBody>
          </p:sp>
          <p:sp>
            <p:nvSpPr>
              <p:cNvPr id="699" name="矩形 698"/>
              <p:cNvSpPr/>
              <p:nvPr/>
            </p:nvSpPr>
            <p:spPr>
              <a:xfrm>
                <a:off x="3658349" y="14801006"/>
                <a:ext cx="1992338" cy="431010"/>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err="1">
                    <a:solidFill>
                      <a:schemeClr val="bg1"/>
                    </a:solidFill>
                  </a:rPr>
                  <a:t>PReLU</a:t>
                </a:r>
                <a:endParaRPr lang="zh-CN" altLang="en-US" sz="1120" dirty="0">
                  <a:solidFill>
                    <a:schemeClr val="bg1"/>
                  </a:solidFill>
                </a:endParaRPr>
              </a:p>
            </p:txBody>
          </p:sp>
        </p:grpSp>
        <p:sp>
          <p:nvSpPr>
            <p:cNvPr id="675" name="文本框 206"/>
            <p:cNvSpPr txBox="1"/>
            <p:nvPr/>
          </p:nvSpPr>
          <p:spPr>
            <a:xfrm>
              <a:off x="2858526" y="10334424"/>
              <a:ext cx="4677648" cy="1557120"/>
            </a:xfrm>
            <a:prstGeom prst="rect">
              <a:avLst/>
            </a:prstGeom>
            <a:noFill/>
          </p:spPr>
          <p:txBody>
            <a:bodyPr wrap="square" rtlCol="0">
              <a:spAutoFit/>
            </a:bodyPr>
            <a:lstStyle/>
            <a:p>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(d) Residual Block</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grpSp>
      <p:sp>
        <p:nvSpPr>
          <p:cNvPr id="677" name="文本框 206"/>
          <p:cNvSpPr txBox="1"/>
          <p:nvPr/>
        </p:nvSpPr>
        <p:spPr>
          <a:xfrm>
            <a:off x="3424033" y="4167952"/>
            <a:ext cx="3993432" cy="318549"/>
          </a:xfrm>
          <a:prstGeom prst="rect">
            <a:avLst/>
          </a:prstGeom>
          <a:noFill/>
        </p:spPr>
        <p:txBody>
          <a:bodyPr wrap="square" rtlCol="0">
            <a:spAutoFit/>
          </a:bodyPr>
          <a:lstStyle/>
          <a:p>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(f) Guided Regression Loss for Image Fusion</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grpSp>
        <p:nvGrpSpPr>
          <p:cNvPr id="678" name="群組 677"/>
          <p:cNvGrpSpPr/>
          <p:nvPr/>
        </p:nvGrpSpPr>
        <p:grpSpPr>
          <a:xfrm>
            <a:off x="3897095" y="4166001"/>
            <a:ext cx="3305682" cy="2853689"/>
            <a:chOff x="9398537" y="9781217"/>
            <a:chExt cx="8381595" cy="7235561"/>
          </a:xfrm>
        </p:grpSpPr>
        <p:sp>
          <p:nvSpPr>
            <p:cNvPr id="679" name="弧形 678"/>
            <p:cNvSpPr/>
            <p:nvPr/>
          </p:nvSpPr>
          <p:spPr>
            <a:xfrm rot="10800000">
              <a:off x="11183840" y="10339913"/>
              <a:ext cx="6596292" cy="2359247"/>
            </a:xfrm>
            <a:prstGeom prst="arc">
              <a:avLst>
                <a:gd name="adj1" fmla="val 16158459"/>
                <a:gd name="adj2" fmla="val 21241820"/>
              </a:avLst>
            </a:prstGeom>
            <a:ln w="41275">
              <a:solidFill>
                <a:srgbClr val="0000FF"/>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680" name="弧形 679"/>
            <p:cNvSpPr/>
            <p:nvPr/>
          </p:nvSpPr>
          <p:spPr>
            <a:xfrm rot="10800000">
              <a:off x="11070339" y="12855992"/>
              <a:ext cx="6248716" cy="3617780"/>
            </a:xfrm>
            <a:prstGeom prst="arc">
              <a:avLst>
                <a:gd name="adj1" fmla="val 870573"/>
                <a:gd name="adj2" fmla="val 5966870"/>
              </a:avLst>
            </a:prstGeom>
            <a:ln w="41275">
              <a:solidFill>
                <a:srgbClr val="FF0000"/>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681" name="弧形 680"/>
            <p:cNvSpPr/>
            <p:nvPr/>
          </p:nvSpPr>
          <p:spPr>
            <a:xfrm rot="10800000">
              <a:off x="11183840" y="9781217"/>
              <a:ext cx="6596292" cy="2359247"/>
            </a:xfrm>
            <a:prstGeom prst="arc">
              <a:avLst>
                <a:gd name="adj1" fmla="val 16158459"/>
                <a:gd name="adj2" fmla="val 21241820"/>
              </a:avLst>
            </a:prstGeom>
            <a:ln w="41275">
              <a:solidFill>
                <a:srgbClr val="0000FF"/>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682" name="弧形 681"/>
            <p:cNvSpPr/>
            <p:nvPr/>
          </p:nvSpPr>
          <p:spPr>
            <a:xfrm rot="10800000">
              <a:off x="11058315" y="13398998"/>
              <a:ext cx="6248716" cy="3617780"/>
            </a:xfrm>
            <a:prstGeom prst="arc">
              <a:avLst>
                <a:gd name="adj1" fmla="val 870573"/>
                <a:gd name="adj2" fmla="val 5966870"/>
              </a:avLst>
            </a:prstGeom>
            <a:ln w="41275">
              <a:solidFill>
                <a:srgbClr val="FF0000"/>
              </a:solidFil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grpSp>
          <p:nvGrpSpPr>
            <p:cNvPr id="683" name="群組 682"/>
            <p:cNvGrpSpPr/>
            <p:nvPr/>
          </p:nvGrpSpPr>
          <p:grpSpPr>
            <a:xfrm>
              <a:off x="9398537" y="10814440"/>
              <a:ext cx="7010262" cy="3957215"/>
              <a:chOff x="9398537" y="10814440"/>
              <a:chExt cx="7010262" cy="3957215"/>
            </a:xfrm>
          </p:grpSpPr>
          <p:pic>
            <p:nvPicPr>
              <p:cNvPr id="684" name="圖片 68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99907" y="10814440"/>
                <a:ext cx="1905000" cy="1905000"/>
              </a:xfrm>
              <a:prstGeom prst="rect">
                <a:avLst/>
              </a:prstGeom>
            </p:spPr>
          </p:pic>
          <p:pic>
            <p:nvPicPr>
              <p:cNvPr id="685" name="圖片 6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98537" y="12866655"/>
                <a:ext cx="1905000" cy="1905000"/>
              </a:xfrm>
              <a:prstGeom prst="rect">
                <a:avLst/>
              </a:prstGeom>
            </p:spPr>
          </p:pic>
          <p:pic>
            <p:nvPicPr>
              <p:cNvPr id="686" name="圖片 6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503799" y="11854768"/>
                <a:ext cx="1905000" cy="1905000"/>
              </a:xfrm>
              <a:prstGeom prst="rect">
                <a:avLst/>
              </a:prstGeom>
            </p:spPr>
          </p:pic>
          <p:pic>
            <p:nvPicPr>
              <p:cNvPr id="687" name="圖片 6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921721" y="11851601"/>
                <a:ext cx="1905000" cy="1905000"/>
              </a:xfrm>
              <a:prstGeom prst="rect">
                <a:avLst/>
              </a:prstGeom>
            </p:spPr>
          </p:pic>
        </p:grpSp>
      </p:grpSp>
      <mc:AlternateContent xmlns:mc="http://schemas.openxmlformats.org/markup-compatibility/2006" xmlns:a14="http://schemas.microsoft.com/office/drawing/2010/main">
        <mc:Choice Requires="a14">
          <p:sp>
            <p:nvSpPr>
              <p:cNvPr id="673" name="文字方塊 672"/>
              <p:cNvSpPr txBox="1"/>
              <p:nvPr/>
            </p:nvSpPr>
            <p:spPr>
              <a:xfrm>
                <a:off x="5200724" y="4807414"/>
                <a:ext cx="221086" cy="193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260" i="1" smtClean="0">
                          <a:solidFill>
                            <a:schemeClr val="bg1"/>
                          </a:solidFill>
                          <a:latin typeface="Cambria Math" panose="02040503050406030204" pitchFamily="18" charset="0"/>
                          <a:ea typeface="Cambria Math" panose="02040503050406030204" pitchFamily="18" charset="0"/>
                        </a:rPr>
                        <m:t>ℳ</m:t>
                      </m:r>
                    </m:oMath>
                  </m:oMathPara>
                </a14:m>
                <a:endParaRPr lang="zh-TW" altLang="en-US" sz="840" dirty="0">
                  <a:solidFill>
                    <a:schemeClr val="bg1"/>
                  </a:solidFill>
                </a:endParaRPr>
              </a:p>
            </p:txBody>
          </p:sp>
        </mc:Choice>
        <mc:Fallback xmlns="">
          <p:sp>
            <p:nvSpPr>
              <p:cNvPr id="673" name="文字方塊 672"/>
              <p:cNvSpPr txBox="1">
                <a:spLocks noRot="1" noChangeAspect="1" noMove="1" noResize="1" noEditPoints="1" noAdjustHandles="1" noChangeArrowheads="1" noChangeShapeType="1" noTextEdit="1"/>
              </p:cNvSpPr>
              <p:nvPr/>
            </p:nvSpPr>
            <p:spPr>
              <a:xfrm>
                <a:off x="5200724" y="4807414"/>
                <a:ext cx="221086" cy="193899"/>
              </a:xfrm>
              <a:prstGeom prst="rect">
                <a:avLst/>
              </a:prstGeom>
              <a:blipFill rotWithShape="0">
                <a:blip r:embed="rId16"/>
                <a:stretch>
                  <a:fillRect l="-16667" r="-13889" b="-9677"/>
                </a:stretch>
              </a:blipFill>
            </p:spPr>
            <p:txBody>
              <a:bodyPr/>
              <a:lstStyle/>
              <a:p>
                <a:r>
                  <a:rPr lang="zh-TW" altLang="en-US">
                    <a:noFill/>
                  </a:rPr>
                  <a:t> </a:t>
                </a:r>
              </a:p>
            </p:txBody>
          </p:sp>
        </mc:Fallback>
      </mc:AlternateContent>
      <p:pic>
        <p:nvPicPr>
          <p:cNvPr id="577" name="圖片 57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70131" y="2527866"/>
            <a:ext cx="295645" cy="166351"/>
          </a:xfrm>
          <a:prstGeom prst="rect">
            <a:avLst/>
          </a:prstGeom>
        </p:spPr>
      </p:pic>
      <p:pic>
        <p:nvPicPr>
          <p:cNvPr id="578" name="圖片 57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01040" y="4893281"/>
            <a:ext cx="419840" cy="166351"/>
          </a:xfrm>
          <a:prstGeom prst="rect">
            <a:avLst/>
          </a:prstGeom>
        </p:spPr>
      </p:pic>
      <p:sp>
        <p:nvSpPr>
          <p:cNvPr id="579" name="文本框 206"/>
          <p:cNvSpPr txBox="1"/>
          <p:nvPr/>
        </p:nvSpPr>
        <p:spPr>
          <a:xfrm>
            <a:off x="660669" y="1720132"/>
            <a:ext cx="1590072" cy="318549"/>
          </a:xfrm>
          <a:prstGeom prst="rect">
            <a:avLst/>
          </a:prstGeom>
          <a:noFill/>
        </p:spPr>
        <p:txBody>
          <a:bodyPr wrap="square" rtlCol="0">
            <a:spAutoFit/>
          </a:bodyPr>
          <a:lstStyle/>
          <a:p>
            <a:pPr algn="ctr"/>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(a) Triple Inputs</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grpSp>
        <p:nvGrpSpPr>
          <p:cNvPr id="651" name="群組 650"/>
          <p:cNvGrpSpPr/>
          <p:nvPr/>
        </p:nvGrpSpPr>
        <p:grpSpPr>
          <a:xfrm>
            <a:off x="2850859" y="3411062"/>
            <a:ext cx="357670" cy="649411"/>
            <a:chOff x="8158818" y="1136147"/>
            <a:chExt cx="593900" cy="1083153"/>
          </a:xfrm>
        </p:grpSpPr>
        <p:sp>
          <p:nvSpPr>
            <p:cNvPr id="670" name="矩形 669"/>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71" name="矩形 670"/>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7</a:t>
              </a:r>
              <a:endParaRPr lang="zh-CN" altLang="en-US" sz="980" dirty="0">
                <a:solidFill>
                  <a:schemeClr val="bg1"/>
                </a:solidFill>
              </a:endParaRPr>
            </a:p>
          </p:txBody>
        </p:sp>
      </p:grpSp>
      <p:sp>
        <p:nvSpPr>
          <p:cNvPr id="652" name="矩形 651"/>
          <p:cNvSpPr/>
          <p:nvPr/>
        </p:nvSpPr>
        <p:spPr>
          <a:xfrm rot="16200000">
            <a:off x="2180308" y="3654321"/>
            <a:ext cx="748582" cy="161120"/>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Stochastic</a:t>
            </a:r>
            <a:r>
              <a:rPr lang="en-US" altLang="zh-CN" sz="700" dirty="0">
                <a:solidFill>
                  <a:schemeClr val="bg1"/>
                </a:solidFill>
              </a:rPr>
              <a:t> </a:t>
            </a:r>
            <a:endParaRPr lang="zh-CN" altLang="en-US" sz="700" dirty="0">
              <a:solidFill>
                <a:schemeClr val="bg1"/>
              </a:solidFill>
            </a:endParaRPr>
          </a:p>
        </p:txBody>
      </p:sp>
      <p:cxnSp>
        <p:nvCxnSpPr>
          <p:cNvPr id="653" name="直線單箭頭接點 652"/>
          <p:cNvCxnSpPr>
            <a:stCxn id="652" idx="2"/>
            <a:endCxn id="671" idx="0"/>
          </p:cNvCxnSpPr>
          <p:nvPr/>
        </p:nvCxnSpPr>
        <p:spPr>
          <a:xfrm>
            <a:off x="2635159" y="3734881"/>
            <a:ext cx="215700" cy="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54" name="群組 653"/>
          <p:cNvGrpSpPr/>
          <p:nvPr/>
        </p:nvGrpSpPr>
        <p:grpSpPr>
          <a:xfrm>
            <a:off x="3425453" y="3411233"/>
            <a:ext cx="357670" cy="649411"/>
            <a:chOff x="8158818" y="1136147"/>
            <a:chExt cx="593900" cy="1083153"/>
          </a:xfrm>
        </p:grpSpPr>
        <p:sp>
          <p:nvSpPr>
            <p:cNvPr id="668" name="矩形 667"/>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69" name="矩形 668"/>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8</a:t>
              </a:r>
              <a:endParaRPr lang="zh-CN" altLang="en-US" sz="980" dirty="0">
                <a:solidFill>
                  <a:schemeClr val="bg1"/>
                </a:solidFill>
              </a:endParaRPr>
            </a:p>
          </p:txBody>
        </p:sp>
      </p:grpSp>
      <p:cxnSp>
        <p:nvCxnSpPr>
          <p:cNvPr id="655" name="直線單箭頭接點 654"/>
          <p:cNvCxnSpPr>
            <a:stCxn id="670" idx="2"/>
            <a:endCxn id="669" idx="0"/>
          </p:cNvCxnSpPr>
          <p:nvPr/>
        </p:nvCxnSpPr>
        <p:spPr>
          <a:xfrm flipV="1">
            <a:off x="3208530" y="3735053"/>
            <a:ext cx="216923" cy="160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56" name="矩形 655"/>
          <p:cNvSpPr/>
          <p:nvPr/>
        </p:nvSpPr>
        <p:spPr>
          <a:xfrm rot="16200000">
            <a:off x="3745735" y="3654602"/>
            <a:ext cx="646212" cy="163057"/>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5</a:t>
            </a:r>
            <a:endParaRPr lang="zh-CN" altLang="en-US" sz="980" dirty="0">
              <a:solidFill>
                <a:schemeClr val="bg1"/>
              </a:solidFill>
            </a:endParaRPr>
          </a:p>
        </p:txBody>
      </p:sp>
      <p:cxnSp>
        <p:nvCxnSpPr>
          <p:cNvPr id="657" name="直線單箭頭接點 656"/>
          <p:cNvCxnSpPr>
            <a:stCxn id="668" idx="2"/>
            <a:endCxn id="656" idx="0"/>
          </p:cNvCxnSpPr>
          <p:nvPr/>
        </p:nvCxnSpPr>
        <p:spPr>
          <a:xfrm flipV="1">
            <a:off x="3783123" y="3736131"/>
            <a:ext cx="204190" cy="693"/>
          </a:xfrm>
          <a:prstGeom prst="straightConnector1">
            <a:avLst/>
          </a:prstGeom>
          <a:ln w="317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8" name="矩形 657"/>
          <p:cNvSpPr/>
          <p:nvPr/>
        </p:nvSpPr>
        <p:spPr>
          <a:xfrm rot="16200000">
            <a:off x="4123534" y="3654067"/>
            <a:ext cx="646212" cy="163057"/>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6</a:t>
            </a:r>
            <a:endParaRPr lang="zh-CN" altLang="en-US" sz="980" dirty="0">
              <a:solidFill>
                <a:schemeClr val="bg1"/>
              </a:solidFill>
            </a:endParaRPr>
          </a:p>
        </p:txBody>
      </p:sp>
      <p:cxnSp>
        <p:nvCxnSpPr>
          <p:cNvPr id="659" name="直線單箭頭接點 658"/>
          <p:cNvCxnSpPr>
            <a:stCxn id="656" idx="2"/>
            <a:endCxn id="658" idx="0"/>
          </p:cNvCxnSpPr>
          <p:nvPr/>
        </p:nvCxnSpPr>
        <p:spPr>
          <a:xfrm flipV="1">
            <a:off x="4150369" y="3735595"/>
            <a:ext cx="214742" cy="536"/>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60" name="群組 659"/>
          <p:cNvGrpSpPr/>
          <p:nvPr/>
        </p:nvGrpSpPr>
        <p:grpSpPr>
          <a:xfrm>
            <a:off x="4746502" y="3411062"/>
            <a:ext cx="357670" cy="649411"/>
            <a:chOff x="8158818" y="1136146"/>
            <a:chExt cx="593900" cy="1083154"/>
          </a:xfrm>
        </p:grpSpPr>
        <p:sp>
          <p:nvSpPr>
            <p:cNvPr id="666" name="矩形 665"/>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67" name="矩形 666"/>
            <p:cNvSpPr/>
            <p:nvPr/>
          </p:nvSpPr>
          <p:spPr>
            <a:xfrm rot="16200000">
              <a:off x="7754093" y="1540871"/>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9</a:t>
              </a:r>
              <a:endParaRPr lang="zh-CN" altLang="en-US" sz="980" dirty="0">
                <a:solidFill>
                  <a:schemeClr val="bg1"/>
                </a:solidFill>
              </a:endParaRPr>
            </a:p>
          </p:txBody>
        </p:sp>
      </p:grpSp>
      <p:cxnSp>
        <p:nvCxnSpPr>
          <p:cNvPr id="661" name="直線單箭頭接點 660"/>
          <p:cNvCxnSpPr>
            <a:stCxn id="658" idx="2"/>
            <a:endCxn id="667" idx="0"/>
          </p:cNvCxnSpPr>
          <p:nvPr/>
        </p:nvCxnSpPr>
        <p:spPr>
          <a:xfrm flipV="1">
            <a:off x="4528168" y="3734881"/>
            <a:ext cx="218334" cy="714"/>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62" name="群組 661"/>
          <p:cNvGrpSpPr/>
          <p:nvPr/>
        </p:nvGrpSpPr>
        <p:grpSpPr>
          <a:xfrm>
            <a:off x="5308344" y="3411062"/>
            <a:ext cx="357670" cy="649411"/>
            <a:chOff x="8158818" y="1136147"/>
            <a:chExt cx="593900" cy="1083153"/>
          </a:xfrm>
        </p:grpSpPr>
        <p:sp>
          <p:nvSpPr>
            <p:cNvPr id="664" name="矩形 663"/>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65" name="矩形 664"/>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10</a:t>
              </a:r>
              <a:endParaRPr lang="zh-CN" altLang="en-US" sz="980" dirty="0">
                <a:solidFill>
                  <a:schemeClr val="bg1"/>
                </a:solidFill>
              </a:endParaRPr>
            </a:p>
          </p:txBody>
        </p:sp>
      </p:grpSp>
      <p:cxnSp>
        <p:nvCxnSpPr>
          <p:cNvPr id="663" name="直線單箭頭接點 662"/>
          <p:cNvCxnSpPr>
            <a:stCxn id="666" idx="2"/>
            <a:endCxn id="665" idx="0"/>
          </p:cNvCxnSpPr>
          <p:nvPr/>
        </p:nvCxnSpPr>
        <p:spPr>
          <a:xfrm flipV="1">
            <a:off x="5104172" y="3734882"/>
            <a:ext cx="204172" cy="1771"/>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6" name="群組 165"/>
          <p:cNvGrpSpPr/>
          <p:nvPr/>
        </p:nvGrpSpPr>
        <p:grpSpPr>
          <a:xfrm>
            <a:off x="2472770" y="2110810"/>
            <a:ext cx="3191668" cy="747576"/>
            <a:chOff x="7568801" y="5339977"/>
            <a:chExt cx="9122850" cy="2136820"/>
          </a:xfrm>
        </p:grpSpPr>
        <p:grpSp>
          <p:nvGrpSpPr>
            <p:cNvPr id="630" name="群組 629"/>
            <p:cNvGrpSpPr/>
            <p:nvPr/>
          </p:nvGrpSpPr>
          <p:grpSpPr>
            <a:xfrm>
              <a:off x="8647288" y="5479075"/>
              <a:ext cx="1003275" cy="1858621"/>
              <a:chOff x="8158818" y="1136147"/>
              <a:chExt cx="593900" cy="1083153"/>
            </a:xfrm>
          </p:grpSpPr>
          <p:sp>
            <p:nvSpPr>
              <p:cNvPr id="649" name="矩形 648"/>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50" name="矩形 649"/>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1</a:t>
                </a:r>
                <a:endParaRPr lang="zh-CN" altLang="en-US" sz="980" dirty="0">
                  <a:solidFill>
                    <a:schemeClr val="bg1"/>
                  </a:solidFill>
                </a:endParaRPr>
              </a:p>
            </p:txBody>
          </p:sp>
        </p:grpSp>
        <p:sp>
          <p:nvSpPr>
            <p:cNvPr id="631" name="矩形 630"/>
            <p:cNvSpPr/>
            <p:nvPr/>
          </p:nvSpPr>
          <p:spPr>
            <a:xfrm rot="16200000">
              <a:off x="6728991" y="6179787"/>
              <a:ext cx="2136820" cy="457200"/>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Deterministic</a:t>
              </a:r>
              <a:r>
                <a:rPr lang="en-US" altLang="zh-CN" sz="700" dirty="0">
                  <a:solidFill>
                    <a:schemeClr val="bg1"/>
                  </a:solidFill>
                </a:rPr>
                <a:t> </a:t>
              </a:r>
              <a:endParaRPr lang="zh-CN" altLang="en-US" sz="700" dirty="0">
                <a:solidFill>
                  <a:schemeClr val="bg1"/>
                </a:solidFill>
              </a:endParaRPr>
            </a:p>
          </p:txBody>
        </p:sp>
        <p:cxnSp>
          <p:nvCxnSpPr>
            <p:cNvPr id="632" name="直線單箭頭接點 631"/>
            <p:cNvCxnSpPr>
              <a:stCxn id="631" idx="2"/>
              <a:endCxn id="650" idx="0"/>
            </p:cNvCxnSpPr>
            <p:nvPr/>
          </p:nvCxnSpPr>
          <p:spPr>
            <a:xfrm flipV="1">
              <a:off x="8026001" y="6405851"/>
              <a:ext cx="621287" cy="2536"/>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33" name="群組 632"/>
            <p:cNvGrpSpPr/>
            <p:nvPr/>
          </p:nvGrpSpPr>
          <p:grpSpPr>
            <a:xfrm>
              <a:off x="10276969" y="5476396"/>
              <a:ext cx="1003275" cy="1856232"/>
              <a:chOff x="8158818" y="1136147"/>
              <a:chExt cx="593900" cy="1083153"/>
            </a:xfrm>
          </p:grpSpPr>
          <p:sp>
            <p:nvSpPr>
              <p:cNvPr id="647" name="矩形 646"/>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48" name="矩形 647"/>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2</a:t>
                </a:r>
                <a:endParaRPr lang="zh-CN" altLang="en-US" sz="980" dirty="0">
                  <a:solidFill>
                    <a:schemeClr val="bg1"/>
                  </a:solidFill>
                </a:endParaRPr>
              </a:p>
            </p:txBody>
          </p:sp>
        </p:grpSp>
        <p:cxnSp>
          <p:nvCxnSpPr>
            <p:cNvPr id="634" name="直線單箭頭接點 633"/>
            <p:cNvCxnSpPr>
              <a:stCxn id="649" idx="2"/>
              <a:endCxn id="648" idx="0"/>
            </p:cNvCxnSpPr>
            <p:nvPr/>
          </p:nvCxnSpPr>
          <p:spPr>
            <a:xfrm flipV="1">
              <a:off x="9650563" y="6401981"/>
              <a:ext cx="626406" cy="8939"/>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35" name="矩形 634"/>
            <p:cNvSpPr/>
            <p:nvPr/>
          </p:nvSpPr>
          <p:spPr>
            <a:xfrm rot="16200000">
              <a:off x="11206728" y="6173930"/>
              <a:ext cx="1847088" cy="457378"/>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1</a:t>
              </a:r>
              <a:endParaRPr lang="zh-CN" altLang="en-US" sz="980" dirty="0">
                <a:solidFill>
                  <a:schemeClr val="bg1"/>
                </a:solidFill>
              </a:endParaRPr>
            </a:p>
          </p:txBody>
        </p:sp>
        <p:cxnSp>
          <p:nvCxnSpPr>
            <p:cNvPr id="636" name="直線單箭頭接點 635"/>
            <p:cNvCxnSpPr>
              <a:stCxn id="647" idx="2"/>
              <a:endCxn id="635" idx="0"/>
            </p:cNvCxnSpPr>
            <p:nvPr/>
          </p:nvCxnSpPr>
          <p:spPr>
            <a:xfrm flipV="1">
              <a:off x="11280244" y="6402619"/>
              <a:ext cx="621339" cy="4424"/>
            </a:xfrm>
            <a:prstGeom prst="straightConnector1">
              <a:avLst/>
            </a:prstGeom>
            <a:ln w="317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37" name="矩形 636"/>
            <p:cNvSpPr/>
            <p:nvPr/>
          </p:nvSpPr>
          <p:spPr>
            <a:xfrm rot="16200000">
              <a:off x="12292152" y="6180395"/>
              <a:ext cx="1847088" cy="457378"/>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2</a:t>
              </a:r>
              <a:endParaRPr lang="zh-CN" altLang="en-US" sz="980" dirty="0">
                <a:solidFill>
                  <a:schemeClr val="bg1"/>
                </a:solidFill>
              </a:endParaRPr>
            </a:p>
          </p:txBody>
        </p:sp>
        <p:cxnSp>
          <p:nvCxnSpPr>
            <p:cNvPr id="638" name="直線單箭頭接點 637"/>
            <p:cNvCxnSpPr>
              <a:stCxn id="635" idx="2"/>
              <a:endCxn id="637" idx="0"/>
            </p:cNvCxnSpPr>
            <p:nvPr/>
          </p:nvCxnSpPr>
          <p:spPr>
            <a:xfrm>
              <a:off x="12358961" y="6402619"/>
              <a:ext cx="628046" cy="6465"/>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39" name="群組 638"/>
            <p:cNvGrpSpPr/>
            <p:nvPr/>
          </p:nvGrpSpPr>
          <p:grpSpPr>
            <a:xfrm>
              <a:off x="14068377" y="5481239"/>
              <a:ext cx="1003006" cy="1851389"/>
              <a:chOff x="8158815" y="1136147"/>
              <a:chExt cx="593741" cy="1080327"/>
            </a:xfrm>
          </p:grpSpPr>
          <p:sp>
            <p:nvSpPr>
              <p:cNvPr id="645" name="矩形 644"/>
              <p:cNvSpPr/>
              <p:nvPr/>
            </p:nvSpPr>
            <p:spPr>
              <a:xfrm rot="16200000">
                <a:off x="8077082" y="1541000"/>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46" name="矩形 645"/>
              <p:cNvSpPr/>
              <p:nvPr/>
            </p:nvSpPr>
            <p:spPr>
              <a:xfrm rot="16200000">
                <a:off x="7754090"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3</a:t>
                </a:r>
                <a:endParaRPr lang="zh-CN" altLang="en-US" sz="980" dirty="0">
                  <a:solidFill>
                    <a:schemeClr val="bg1"/>
                  </a:solidFill>
                </a:endParaRPr>
              </a:p>
            </p:txBody>
          </p:sp>
        </p:grpSp>
        <p:cxnSp>
          <p:nvCxnSpPr>
            <p:cNvPr id="640" name="直線單箭頭接點 639"/>
            <p:cNvCxnSpPr>
              <a:stCxn id="637" idx="2"/>
              <a:endCxn id="646" idx="0"/>
            </p:cNvCxnSpPr>
            <p:nvPr/>
          </p:nvCxnSpPr>
          <p:spPr>
            <a:xfrm flipV="1">
              <a:off x="13444385" y="6406824"/>
              <a:ext cx="623997" cy="226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41" name="群組 640"/>
            <p:cNvGrpSpPr/>
            <p:nvPr/>
          </p:nvGrpSpPr>
          <p:grpSpPr>
            <a:xfrm>
              <a:off x="15688376" y="5477009"/>
              <a:ext cx="1003275" cy="1856232"/>
              <a:chOff x="8158818" y="1136147"/>
              <a:chExt cx="593900" cy="1083153"/>
            </a:xfrm>
          </p:grpSpPr>
          <p:sp>
            <p:nvSpPr>
              <p:cNvPr id="643" name="矩形 642"/>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44" name="矩形 643"/>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4</a:t>
                </a:r>
                <a:endParaRPr lang="zh-CN" altLang="en-US" sz="980" dirty="0">
                  <a:solidFill>
                    <a:schemeClr val="bg1"/>
                  </a:solidFill>
                </a:endParaRPr>
              </a:p>
            </p:txBody>
          </p:sp>
        </p:grpSp>
        <p:cxnSp>
          <p:nvCxnSpPr>
            <p:cNvPr id="642" name="直線單箭頭接點 641"/>
            <p:cNvCxnSpPr>
              <a:stCxn id="645" idx="2"/>
              <a:endCxn id="644" idx="0"/>
            </p:cNvCxnSpPr>
            <p:nvPr/>
          </p:nvCxnSpPr>
          <p:spPr>
            <a:xfrm flipV="1">
              <a:off x="15071383" y="6402594"/>
              <a:ext cx="616993" cy="4449"/>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82" name="直線單箭頭接點 581"/>
          <p:cNvCxnSpPr>
            <a:stCxn id="643" idx="2"/>
          </p:cNvCxnSpPr>
          <p:nvPr/>
        </p:nvCxnSpPr>
        <p:spPr>
          <a:xfrm>
            <a:off x="5664438" y="2484342"/>
            <a:ext cx="304047" cy="288925"/>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13" name="矩形 612"/>
          <p:cNvSpPr/>
          <p:nvPr/>
        </p:nvSpPr>
        <p:spPr>
          <a:xfrm rot="16200000">
            <a:off x="5656963" y="3031580"/>
            <a:ext cx="642753" cy="159954"/>
          </a:xfrm>
          <a:prstGeom prst="rect">
            <a:avLst/>
          </a:prstGeom>
          <a:solidFill>
            <a:srgbClr val="FCD5B5">
              <a:alpha val="10000"/>
            </a:srgbClr>
          </a:solidFill>
          <a:ln w="31750">
            <a:solidFill>
              <a:srgbClr val="FCD5B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err="1">
                <a:solidFill>
                  <a:schemeClr val="bg1"/>
                </a:solidFill>
              </a:rPr>
              <a:t>Concat</a:t>
            </a:r>
            <a:endParaRPr lang="zh-CN" altLang="en-US" sz="980" dirty="0">
              <a:solidFill>
                <a:schemeClr val="bg1"/>
              </a:solidFill>
            </a:endParaRPr>
          </a:p>
        </p:txBody>
      </p:sp>
      <p:sp>
        <p:nvSpPr>
          <p:cNvPr id="614" name="矩形 613"/>
          <p:cNvSpPr/>
          <p:nvPr/>
        </p:nvSpPr>
        <p:spPr>
          <a:xfrm rot="16200000">
            <a:off x="6017369" y="3032818"/>
            <a:ext cx="642754" cy="160213"/>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7</a:t>
            </a:r>
            <a:endParaRPr lang="zh-CN" altLang="en-US" sz="980" dirty="0">
              <a:solidFill>
                <a:schemeClr val="bg1"/>
              </a:solidFill>
            </a:endParaRPr>
          </a:p>
        </p:txBody>
      </p:sp>
      <p:cxnSp>
        <p:nvCxnSpPr>
          <p:cNvPr id="615" name="直線單箭頭接點 614"/>
          <p:cNvCxnSpPr>
            <a:stCxn id="613" idx="2"/>
            <a:endCxn id="614" idx="0"/>
          </p:cNvCxnSpPr>
          <p:nvPr/>
        </p:nvCxnSpPr>
        <p:spPr>
          <a:xfrm>
            <a:off x="6058317" y="3111557"/>
            <a:ext cx="200322" cy="1368"/>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16" name="矩形 615"/>
          <p:cNvSpPr/>
          <p:nvPr/>
        </p:nvSpPr>
        <p:spPr>
          <a:xfrm rot="16200000">
            <a:off x="6376978" y="3029640"/>
            <a:ext cx="642754" cy="160213"/>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8 </a:t>
            </a:r>
            <a:endParaRPr lang="zh-CN" altLang="en-US" sz="980" dirty="0">
              <a:solidFill>
                <a:schemeClr val="bg1"/>
              </a:solidFill>
            </a:endParaRPr>
          </a:p>
        </p:txBody>
      </p:sp>
      <p:cxnSp>
        <p:nvCxnSpPr>
          <p:cNvPr id="617" name="直線單箭頭接點 616"/>
          <p:cNvCxnSpPr/>
          <p:nvPr/>
        </p:nvCxnSpPr>
        <p:spPr>
          <a:xfrm flipV="1">
            <a:off x="6428175" y="3109746"/>
            <a:ext cx="186645" cy="2494"/>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18" name="矩形 617"/>
          <p:cNvSpPr/>
          <p:nvPr/>
        </p:nvSpPr>
        <p:spPr>
          <a:xfrm rot="16200000">
            <a:off x="6738785" y="3032134"/>
            <a:ext cx="642754" cy="160213"/>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d</a:t>
            </a:r>
            <a:endParaRPr lang="zh-CN" altLang="en-US" sz="980" dirty="0">
              <a:solidFill>
                <a:schemeClr val="bg1"/>
              </a:solidFill>
            </a:endParaRPr>
          </a:p>
        </p:txBody>
      </p:sp>
      <p:cxnSp>
        <p:nvCxnSpPr>
          <p:cNvPr id="619" name="直線單箭頭接點 618"/>
          <p:cNvCxnSpPr>
            <a:endCxn id="618" idx="0"/>
          </p:cNvCxnSpPr>
          <p:nvPr/>
        </p:nvCxnSpPr>
        <p:spPr>
          <a:xfrm>
            <a:off x="6787289" y="3112240"/>
            <a:ext cx="192765" cy="0"/>
          </a:xfrm>
          <a:prstGeom prst="straightConnector1">
            <a:avLst/>
          </a:prstGeom>
          <a:ln w="31750">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620" name="矩形 619"/>
          <p:cNvSpPr/>
          <p:nvPr/>
        </p:nvSpPr>
        <p:spPr>
          <a:xfrm rot="16200000">
            <a:off x="7097614" y="3029198"/>
            <a:ext cx="642754" cy="160213"/>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D</a:t>
            </a:r>
            <a:endParaRPr lang="zh-CN" altLang="en-US" sz="980" dirty="0">
              <a:solidFill>
                <a:schemeClr val="bg1"/>
              </a:solidFill>
            </a:endParaRPr>
          </a:p>
        </p:txBody>
      </p:sp>
      <p:cxnSp>
        <p:nvCxnSpPr>
          <p:cNvPr id="621" name="直線單箭頭接點 620"/>
          <p:cNvCxnSpPr>
            <a:stCxn id="618" idx="2"/>
            <a:endCxn id="620" idx="0"/>
          </p:cNvCxnSpPr>
          <p:nvPr/>
        </p:nvCxnSpPr>
        <p:spPr>
          <a:xfrm flipV="1">
            <a:off x="7140268" y="3109305"/>
            <a:ext cx="198616" cy="2935"/>
          </a:xfrm>
          <a:prstGeom prst="straightConnector1">
            <a:avLst/>
          </a:prstGeom>
          <a:ln w="31750">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nvGrpSpPr>
          <p:cNvPr id="622" name="群組 621"/>
          <p:cNvGrpSpPr/>
          <p:nvPr/>
        </p:nvGrpSpPr>
        <p:grpSpPr>
          <a:xfrm>
            <a:off x="7697714" y="2792563"/>
            <a:ext cx="347992" cy="637987"/>
            <a:chOff x="8163447" y="1775028"/>
            <a:chExt cx="621874" cy="1604830"/>
          </a:xfrm>
        </p:grpSpPr>
        <p:sp>
          <p:nvSpPr>
            <p:cNvPr id="628" name="矩形 627"/>
            <p:cNvSpPr/>
            <p:nvPr/>
          </p:nvSpPr>
          <p:spPr>
            <a:xfrm rot="16200000">
              <a:off x="7502838" y="2435640"/>
              <a:ext cx="1604827" cy="283610"/>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err="1">
                  <a:solidFill>
                    <a:schemeClr val="bg1"/>
                  </a:solidFill>
                </a:rPr>
                <a:t>Conv</a:t>
              </a:r>
              <a:r>
                <a:rPr lang="en-US" altLang="zh-CN" sz="980" dirty="0">
                  <a:solidFill>
                    <a:schemeClr val="bg1"/>
                  </a:solidFill>
                </a:rPr>
                <a:t> 11</a:t>
              </a:r>
              <a:endParaRPr lang="zh-CN" altLang="en-US" sz="980" dirty="0">
                <a:solidFill>
                  <a:schemeClr val="bg1"/>
                </a:solidFill>
              </a:endParaRPr>
            </a:p>
          </p:txBody>
        </p:sp>
        <p:sp>
          <p:nvSpPr>
            <p:cNvPr id="629" name="矩形 628"/>
            <p:cNvSpPr/>
            <p:nvPr/>
          </p:nvSpPr>
          <p:spPr>
            <a:xfrm rot="16200000">
              <a:off x="7839985" y="2434522"/>
              <a:ext cx="1604829" cy="285842"/>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err="1">
                  <a:solidFill>
                    <a:schemeClr val="bg1"/>
                  </a:solidFill>
                </a:rPr>
                <a:t>PReLU</a:t>
              </a:r>
              <a:endParaRPr lang="zh-CN" altLang="en-US" sz="980" dirty="0">
                <a:solidFill>
                  <a:schemeClr val="bg1"/>
                </a:solidFill>
              </a:endParaRPr>
            </a:p>
          </p:txBody>
        </p:sp>
      </p:grpSp>
      <p:cxnSp>
        <p:nvCxnSpPr>
          <p:cNvPr id="623" name="直線單箭頭接點 622"/>
          <p:cNvCxnSpPr>
            <a:stCxn id="620" idx="2"/>
            <a:endCxn id="628" idx="0"/>
          </p:cNvCxnSpPr>
          <p:nvPr/>
        </p:nvCxnSpPr>
        <p:spPr>
          <a:xfrm>
            <a:off x="7499097" y="3109305"/>
            <a:ext cx="198616" cy="2252"/>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24" name="矩形 623"/>
          <p:cNvSpPr/>
          <p:nvPr/>
        </p:nvSpPr>
        <p:spPr>
          <a:xfrm rot="16200000">
            <a:off x="8011274" y="3025878"/>
            <a:ext cx="637986" cy="171357"/>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err="1">
                <a:solidFill>
                  <a:schemeClr val="bg1"/>
                </a:solidFill>
              </a:rPr>
              <a:t>Conv</a:t>
            </a:r>
            <a:r>
              <a:rPr lang="en-US" altLang="zh-CN" sz="980" dirty="0">
                <a:solidFill>
                  <a:schemeClr val="bg1"/>
                </a:solidFill>
              </a:rPr>
              <a:t> 12</a:t>
            </a:r>
            <a:endParaRPr lang="zh-CN" altLang="en-US" sz="980" dirty="0">
              <a:solidFill>
                <a:schemeClr val="bg1"/>
              </a:solidFill>
            </a:endParaRPr>
          </a:p>
        </p:txBody>
      </p:sp>
      <p:cxnSp>
        <p:nvCxnSpPr>
          <p:cNvPr id="625" name="直線單箭頭接點 624"/>
          <p:cNvCxnSpPr>
            <a:stCxn id="629" idx="2"/>
            <a:endCxn id="624" idx="0"/>
          </p:cNvCxnSpPr>
          <p:nvPr/>
        </p:nvCxnSpPr>
        <p:spPr>
          <a:xfrm>
            <a:off x="8045705" y="3111556"/>
            <a:ext cx="198883" cy="1"/>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26" name="矩形 625"/>
          <p:cNvSpPr/>
          <p:nvPr/>
        </p:nvSpPr>
        <p:spPr>
          <a:xfrm rot="16200000">
            <a:off x="8321261" y="3027303"/>
            <a:ext cx="748582" cy="159954"/>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Synthesised</a:t>
            </a:r>
            <a:r>
              <a:rPr lang="en-US" altLang="zh-CN" sz="700" dirty="0">
                <a:solidFill>
                  <a:schemeClr val="bg1"/>
                </a:solidFill>
              </a:rPr>
              <a:t> </a:t>
            </a:r>
            <a:endParaRPr lang="zh-CN" altLang="en-US" sz="700" dirty="0">
              <a:solidFill>
                <a:schemeClr val="bg1"/>
              </a:solidFill>
            </a:endParaRPr>
          </a:p>
        </p:txBody>
      </p:sp>
      <p:cxnSp>
        <p:nvCxnSpPr>
          <p:cNvPr id="627" name="直線單箭頭接點 626"/>
          <p:cNvCxnSpPr>
            <a:stCxn id="624" idx="2"/>
            <a:endCxn id="626" idx="0"/>
          </p:cNvCxnSpPr>
          <p:nvPr/>
        </p:nvCxnSpPr>
        <p:spPr>
          <a:xfrm flipV="1">
            <a:off x="8415945" y="3107280"/>
            <a:ext cx="199630" cy="4277"/>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584" name="文本框 206"/>
          <p:cNvSpPr txBox="1"/>
          <p:nvPr/>
        </p:nvSpPr>
        <p:spPr>
          <a:xfrm>
            <a:off x="2890862" y="1720132"/>
            <a:ext cx="5139325" cy="318549"/>
          </a:xfrm>
          <a:prstGeom prst="rect">
            <a:avLst/>
          </a:prstGeom>
          <a:noFill/>
        </p:spPr>
        <p:txBody>
          <a:bodyPr wrap="square" rtlCol="0">
            <a:spAutoFit/>
          </a:bodyPr>
          <a:lstStyle/>
          <a:p>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(b) Image Fusion and Local Statistical Rectification Network</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pic>
        <p:nvPicPr>
          <p:cNvPr id="585" name="圖片 58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1749" y="2136282"/>
            <a:ext cx="751328" cy="751328"/>
          </a:xfrm>
          <a:prstGeom prst="rect">
            <a:avLst/>
          </a:prstGeom>
        </p:spPr>
      </p:pic>
      <p:pic>
        <p:nvPicPr>
          <p:cNvPr id="586" name="圖片 5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1749" y="3334642"/>
            <a:ext cx="751328" cy="751328"/>
          </a:xfrm>
          <a:prstGeom prst="rect">
            <a:avLst/>
          </a:prstGeom>
        </p:spPr>
      </p:pic>
      <p:cxnSp>
        <p:nvCxnSpPr>
          <p:cNvPr id="587" name="直線單箭頭接點 586"/>
          <p:cNvCxnSpPr>
            <a:stCxn id="664" idx="2"/>
          </p:cNvCxnSpPr>
          <p:nvPr/>
        </p:nvCxnSpPr>
        <p:spPr>
          <a:xfrm flipV="1">
            <a:off x="5666015" y="3447728"/>
            <a:ext cx="304836" cy="288925"/>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pic>
        <p:nvPicPr>
          <p:cNvPr id="588" name="圖片 58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68174" y="2923594"/>
            <a:ext cx="375063" cy="375063"/>
          </a:xfrm>
          <a:prstGeom prst="rect">
            <a:avLst/>
          </a:prstGeom>
        </p:spPr>
      </p:pic>
      <p:grpSp>
        <p:nvGrpSpPr>
          <p:cNvPr id="599" name="群組 598"/>
          <p:cNvGrpSpPr/>
          <p:nvPr/>
        </p:nvGrpSpPr>
        <p:grpSpPr>
          <a:xfrm>
            <a:off x="3659658" y="2896943"/>
            <a:ext cx="353143" cy="420675"/>
            <a:chOff x="8139686" y="1136145"/>
            <a:chExt cx="576203" cy="1080200"/>
          </a:xfrm>
        </p:grpSpPr>
        <p:sp>
          <p:nvSpPr>
            <p:cNvPr id="611" name="矩形 610"/>
            <p:cNvSpPr/>
            <p:nvPr/>
          </p:nvSpPr>
          <p:spPr>
            <a:xfrm rot="16200000">
              <a:off x="8045296" y="1545751"/>
              <a:ext cx="1080199" cy="260987"/>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12" name="矩形 611"/>
            <p:cNvSpPr/>
            <p:nvPr/>
          </p:nvSpPr>
          <p:spPr>
            <a:xfrm rot="16200000">
              <a:off x="7730080" y="1545752"/>
              <a:ext cx="1080199" cy="260987"/>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5</a:t>
              </a:r>
              <a:endParaRPr lang="zh-CN" altLang="en-US" sz="980" dirty="0">
                <a:solidFill>
                  <a:schemeClr val="bg1"/>
                </a:solidFill>
              </a:endParaRPr>
            </a:p>
          </p:txBody>
        </p:sp>
      </p:grpSp>
      <p:sp>
        <p:nvSpPr>
          <p:cNvPr id="600" name="矩形 599"/>
          <p:cNvSpPr/>
          <p:nvPr/>
        </p:nvSpPr>
        <p:spPr>
          <a:xfrm rot="16200000">
            <a:off x="3165493" y="3027303"/>
            <a:ext cx="421825" cy="159953"/>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LR</a:t>
            </a:r>
            <a:r>
              <a:rPr lang="en-US" altLang="zh-CN" sz="700" dirty="0">
                <a:solidFill>
                  <a:schemeClr val="bg1"/>
                </a:solidFill>
              </a:rPr>
              <a:t> </a:t>
            </a:r>
            <a:endParaRPr lang="zh-CN" altLang="en-US" sz="700" dirty="0">
              <a:solidFill>
                <a:schemeClr val="bg1"/>
              </a:solidFill>
            </a:endParaRPr>
          </a:p>
        </p:txBody>
      </p:sp>
      <p:cxnSp>
        <p:nvCxnSpPr>
          <p:cNvPr id="601" name="直線單箭頭接點 600"/>
          <p:cNvCxnSpPr>
            <a:stCxn id="600" idx="2"/>
            <a:endCxn id="612" idx="0"/>
          </p:cNvCxnSpPr>
          <p:nvPr/>
        </p:nvCxnSpPr>
        <p:spPr>
          <a:xfrm>
            <a:off x="3456383" y="3107280"/>
            <a:ext cx="203276" cy="1"/>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02" name="群組 601"/>
          <p:cNvGrpSpPr/>
          <p:nvPr/>
        </p:nvGrpSpPr>
        <p:grpSpPr>
          <a:xfrm>
            <a:off x="4215942" y="2896943"/>
            <a:ext cx="350040" cy="421463"/>
            <a:chOff x="8115119" y="1138859"/>
            <a:chExt cx="571140" cy="1082223"/>
          </a:xfrm>
        </p:grpSpPr>
        <p:sp>
          <p:nvSpPr>
            <p:cNvPr id="609" name="矩形 608"/>
            <p:cNvSpPr/>
            <p:nvPr/>
          </p:nvSpPr>
          <p:spPr>
            <a:xfrm rot="16200000">
              <a:off x="8015666" y="1550489"/>
              <a:ext cx="1080199" cy="260987"/>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10" name="矩形 609"/>
            <p:cNvSpPr/>
            <p:nvPr/>
          </p:nvSpPr>
          <p:spPr>
            <a:xfrm rot="16200000">
              <a:off x="7705513" y="1548465"/>
              <a:ext cx="1080199" cy="260987"/>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6</a:t>
              </a:r>
              <a:endParaRPr lang="zh-CN" altLang="en-US" sz="980" dirty="0">
                <a:solidFill>
                  <a:schemeClr val="bg1"/>
                </a:solidFill>
              </a:endParaRPr>
            </a:p>
          </p:txBody>
        </p:sp>
      </p:grpSp>
      <p:cxnSp>
        <p:nvCxnSpPr>
          <p:cNvPr id="603" name="直線單箭頭接點 602"/>
          <p:cNvCxnSpPr>
            <a:stCxn id="611" idx="2"/>
            <a:endCxn id="610" idx="0"/>
          </p:cNvCxnSpPr>
          <p:nvPr/>
        </p:nvCxnSpPr>
        <p:spPr>
          <a:xfrm>
            <a:off x="4012801" y="3107280"/>
            <a:ext cx="203141" cy="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04" name="矩形 603"/>
          <p:cNvSpPr/>
          <p:nvPr/>
        </p:nvSpPr>
        <p:spPr>
          <a:xfrm rot="16200000">
            <a:off x="4640491" y="3025024"/>
            <a:ext cx="420675" cy="165937"/>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3</a:t>
            </a:r>
            <a:endParaRPr lang="zh-CN" altLang="en-US" sz="980" dirty="0">
              <a:solidFill>
                <a:schemeClr val="bg1"/>
              </a:solidFill>
            </a:endParaRPr>
          </a:p>
        </p:txBody>
      </p:sp>
      <p:cxnSp>
        <p:nvCxnSpPr>
          <p:cNvPr id="605" name="直線單箭頭接點 604"/>
          <p:cNvCxnSpPr>
            <a:stCxn id="609" idx="2"/>
            <a:endCxn id="604" idx="0"/>
          </p:cNvCxnSpPr>
          <p:nvPr/>
        </p:nvCxnSpPr>
        <p:spPr>
          <a:xfrm flipV="1">
            <a:off x="4565981" y="3107992"/>
            <a:ext cx="201879" cy="77"/>
          </a:xfrm>
          <a:prstGeom prst="straightConnector1">
            <a:avLst/>
          </a:prstGeom>
          <a:ln w="317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6" name="矩形 605"/>
          <p:cNvSpPr/>
          <p:nvPr/>
        </p:nvSpPr>
        <p:spPr>
          <a:xfrm rot="16200000">
            <a:off x="5008090" y="3025024"/>
            <a:ext cx="420675" cy="165937"/>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4</a:t>
            </a:r>
            <a:endParaRPr lang="zh-CN" altLang="en-US" sz="980" dirty="0">
              <a:solidFill>
                <a:schemeClr val="bg1"/>
              </a:solidFill>
            </a:endParaRPr>
          </a:p>
        </p:txBody>
      </p:sp>
      <p:cxnSp>
        <p:nvCxnSpPr>
          <p:cNvPr id="607" name="直線單箭頭接點 606"/>
          <p:cNvCxnSpPr>
            <a:stCxn id="604" idx="2"/>
            <a:endCxn id="606" idx="0"/>
          </p:cNvCxnSpPr>
          <p:nvPr/>
        </p:nvCxnSpPr>
        <p:spPr>
          <a:xfrm>
            <a:off x="4933797" y="3107992"/>
            <a:ext cx="201662" cy="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8" name="直線單箭頭接點 607"/>
          <p:cNvCxnSpPr/>
          <p:nvPr/>
        </p:nvCxnSpPr>
        <p:spPr>
          <a:xfrm>
            <a:off x="5309880" y="3109305"/>
            <a:ext cx="189918" cy="156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590" name="矩形 412"/>
          <p:cNvSpPr/>
          <p:nvPr/>
        </p:nvSpPr>
        <p:spPr>
          <a:xfrm rot="16200000">
            <a:off x="5324276" y="3028918"/>
            <a:ext cx="515625" cy="161656"/>
          </a:xfrm>
          <a:custGeom>
            <a:avLst/>
            <a:gdLst>
              <a:gd name="connsiteX0" fmla="*/ 0 w 1445795"/>
              <a:gd name="connsiteY0" fmla="*/ 0 h 222887"/>
              <a:gd name="connsiteX1" fmla="*/ 1445795 w 1445795"/>
              <a:gd name="connsiteY1" fmla="*/ 0 h 222887"/>
              <a:gd name="connsiteX2" fmla="*/ 1445795 w 1445795"/>
              <a:gd name="connsiteY2" fmla="*/ 222887 h 222887"/>
              <a:gd name="connsiteX3" fmla="*/ 0 w 1445795"/>
              <a:gd name="connsiteY3" fmla="*/ 222887 h 222887"/>
              <a:gd name="connsiteX4" fmla="*/ 0 w 1445795"/>
              <a:gd name="connsiteY4" fmla="*/ 0 h 222887"/>
              <a:gd name="connsiteX0" fmla="*/ 0 w 1445795"/>
              <a:gd name="connsiteY0" fmla="*/ 0 h 222887"/>
              <a:gd name="connsiteX1" fmla="*/ 1066972 w 1445795"/>
              <a:gd name="connsiteY1" fmla="*/ 0 h 222887"/>
              <a:gd name="connsiteX2" fmla="*/ 1445795 w 1445795"/>
              <a:gd name="connsiteY2" fmla="*/ 222887 h 222887"/>
              <a:gd name="connsiteX3" fmla="*/ 0 w 1445795"/>
              <a:gd name="connsiteY3" fmla="*/ 222887 h 222887"/>
              <a:gd name="connsiteX4" fmla="*/ 0 w 1445795"/>
              <a:gd name="connsiteY4" fmla="*/ 0 h 222887"/>
              <a:gd name="connsiteX0" fmla="*/ 404949 w 1445795"/>
              <a:gd name="connsiteY0" fmla="*/ 0 h 222887"/>
              <a:gd name="connsiteX1" fmla="*/ 1066972 w 1445795"/>
              <a:gd name="connsiteY1" fmla="*/ 0 h 222887"/>
              <a:gd name="connsiteX2" fmla="*/ 1445795 w 1445795"/>
              <a:gd name="connsiteY2" fmla="*/ 222887 h 222887"/>
              <a:gd name="connsiteX3" fmla="*/ 0 w 1445795"/>
              <a:gd name="connsiteY3" fmla="*/ 222887 h 222887"/>
              <a:gd name="connsiteX4" fmla="*/ 404949 w 1445795"/>
              <a:gd name="connsiteY4" fmla="*/ 0 h 22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95" h="222887">
                <a:moveTo>
                  <a:pt x="404949" y="0"/>
                </a:moveTo>
                <a:lnTo>
                  <a:pt x="1066972" y="0"/>
                </a:lnTo>
                <a:lnTo>
                  <a:pt x="1445795" y="222887"/>
                </a:lnTo>
                <a:lnTo>
                  <a:pt x="0" y="222887"/>
                </a:lnTo>
                <a:lnTo>
                  <a:pt x="404949" y="0"/>
                </a:lnTo>
                <a:close/>
              </a:path>
            </a:pathLst>
          </a:custGeom>
          <a:solidFill>
            <a:srgbClr val="8D4BBB">
              <a:alpha val="10000"/>
            </a:srgbClr>
          </a:solidFill>
          <a:ln w="31750">
            <a:solidFill>
              <a:srgbClr val="8D4BB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a:solidFill>
                  <a:schemeClr val="bg1"/>
                </a:solidFill>
              </a:rPr>
              <a:t>Upscale</a:t>
            </a:r>
            <a:endParaRPr lang="zh-CN" altLang="en-US" sz="980" dirty="0">
              <a:solidFill>
                <a:schemeClr val="bg1"/>
              </a:solidFill>
            </a:endParaRPr>
          </a:p>
        </p:txBody>
      </p:sp>
      <p:cxnSp>
        <p:nvCxnSpPr>
          <p:cNvPr id="591" name="直線單箭頭接點 590"/>
          <p:cNvCxnSpPr/>
          <p:nvPr/>
        </p:nvCxnSpPr>
        <p:spPr>
          <a:xfrm>
            <a:off x="5669483" y="3111848"/>
            <a:ext cx="216569" cy="2152"/>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pic>
        <p:nvPicPr>
          <p:cNvPr id="592" name="圖片 59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79623" y="2997395"/>
            <a:ext cx="262308" cy="166351"/>
          </a:xfrm>
          <a:prstGeom prst="rect">
            <a:avLst/>
          </a:prstGeom>
        </p:spPr>
      </p:pic>
      <p:pic>
        <p:nvPicPr>
          <p:cNvPr id="593" name="圖片 59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71491" y="2401646"/>
            <a:ext cx="418709" cy="165904"/>
          </a:xfrm>
          <a:prstGeom prst="rect">
            <a:avLst/>
          </a:prstGeom>
        </p:spPr>
      </p:pic>
      <p:pic>
        <p:nvPicPr>
          <p:cNvPr id="594" name="圖片 59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304137" y="2525249"/>
            <a:ext cx="400400" cy="166351"/>
          </a:xfrm>
          <a:prstGeom prst="rect">
            <a:avLst/>
          </a:prstGeom>
        </p:spPr>
      </p:pic>
      <p:pic>
        <p:nvPicPr>
          <p:cNvPr id="595" name="圖片 59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165180" y="4789181"/>
            <a:ext cx="400400" cy="166351"/>
          </a:xfrm>
          <a:prstGeom prst="rect">
            <a:avLst/>
          </a:prstGeom>
        </p:spPr>
      </p:pic>
      <mc:AlternateContent xmlns:mc="http://schemas.openxmlformats.org/markup-compatibility/2006" xmlns:a14="http://schemas.microsoft.com/office/drawing/2010/main">
        <mc:Choice Requires="a14">
          <p:sp>
            <p:nvSpPr>
              <p:cNvPr id="596" name="文字方塊 595"/>
              <p:cNvSpPr txBox="1"/>
              <p:nvPr/>
            </p:nvSpPr>
            <p:spPr>
              <a:xfrm>
                <a:off x="6724447" y="5214213"/>
                <a:ext cx="516295" cy="209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260" i="1" smtClean="0">
                          <a:solidFill>
                            <a:schemeClr val="bg1"/>
                          </a:solidFill>
                          <a:latin typeface="Cambria Math" panose="02040503050406030204" pitchFamily="18" charset="0"/>
                        </a:rPr>
                        <m:t>𝜕</m:t>
                      </m:r>
                      <m:sSub>
                        <m:sSubPr>
                          <m:ctrlPr>
                            <a:rPr lang="en-US" altLang="zh-TW" sz="1260" i="1">
                              <a:solidFill>
                                <a:schemeClr val="bg1"/>
                              </a:solidFill>
                              <a:latin typeface="Cambria Math" panose="02040503050406030204" pitchFamily="18" charset="0"/>
                            </a:rPr>
                          </m:ctrlPr>
                        </m:sSubPr>
                        <m:e>
                          <m:r>
                            <a:rPr lang="en-US" altLang="zh-TW" sz="1260" i="1">
                              <a:solidFill>
                                <a:schemeClr val="bg1"/>
                              </a:solidFill>
                              <a:latin typeface="Cambria Math" panose="02040503050406030204" pitchFamily="18" charset="0"/>
                              <a:ea typeface="Cambria Math" panose="02040503050406030204" pitchFamily="18" charset="0"/>
                            </a:rPr>
                            <m:t>ℒ</m:t>
                          </m:r>
                        </m:e>
                        <m:sub>
                          <m:r>
                            <a:rPr lang="en-US" altLang="zh-TW" sz="1260" i="1">
                              <a:solidFill>
                                <a:schemeClr val="bg1"/>
                              </a:solidFill>
                              <a:latin typeface="Cambria Math" panose="02040503050406030204" pitchFamily="18" charset="0"/>
                            </a:rPr>
                            <m:t>𝑔𝑟𝑒𝑔</m:t>
                          </m:r>
                        </m:sub>
                      </m:sSub>
                    </m:oMath>
                  </m:oMathPara>
                </a14:m>
                <a:endParaRPr lang="zh-TW" altLang="en-US" sz="630" dirty="0">
                  <a:solidFill>
                    <a:schemeClr val="bg1"/>
                  </a:solidFill>
                </a:endParaRPr>
              </a:p>
            </p:txBody>
          </p:sp>
        </mc:Choice>
        <mc:Fallback xmlns="">
          <p:sp>
            <p:nvSpPr>
              <p:cNvPr id="596" name="文字方塊 595"/>
              <p:cNvSpPr txBox="1">
                <a:spLocks noRot="1" noChangeAspect="1" noMove="1" noResize="1" noEditPoints="1" noAdjustHandles="1" noChangeArrowheads="1" noChangeShapeType="1" noTextEdit="1"/>
              </p:cNvSpPr>
              <p:nvPr/>
            </p:nvSpPr>
            <p:spPr>
              <a:xfrm>
                <a:off x="6724447" y="5214213"/>
                <a:ext cx="516295" cy="209609"/>
              </a:xfrm>
              <a:prstGeom prst="rect">
                <a:avLst/>
              </a:prstGeom>
              <a:blipFill rotWithShape="0">
                <a:blip r:embed="rId22"/>
                <a:stretch>
                  <a:fillRect l="-7059" r="-2353" b="-17143"/>
                </a:stretch>
              </a:blipFill>
            </p:spPr>
            <p:txBody>
              <a:bodyPr/>
              <a:lstStyle/>
              <a:p>
                <a:r>
                  <a:rPr lang="zh-TW" altLang="en-US">
                    <a:noFill/>
                  </a:rPr>
                  <a:t> </a:t>
                </a:r>
              </a:p>
            </p:txBody>
          </p:sp>
        </mc:Fallback>
      </mc:AlternateContent>
      <p:pic>
        <p:nvPicPr>
          <p:cNvPr id="597" name="圖片 59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71987" y="3627130"/>
            <a:ext cx="369124" cy="166351"/>
          </a:xfrm>
          <a:prstGeom prst="rect">
            <a:avLst/>
          </a:prstGeom>
        </p:spPr>
      </p:pic>
      <p:pic>
        <p:nvPicPr>
          <p:cNvPr id="598" name="圖片 59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906011" y="5683180"/>
            <a:ext cx="966637" cy="166351"/>
          </a:xfrm>
          <a:prstGeom prst="rect">
            <a:avLst/>
          </a:prstGeom>
        </p:spPr>
      </p:pic>
      <p:cxnSp>
        <p:nvCxnSpPr>
          <p:cNvPr id="848" name="直線單箭頭接點 847"/>
          <p:cNvCxnSpPr/>
          <p:nvPr/>
        </p:nvCxnSpPr>
        <p:spPr>
          <a:xfrm flipH="1">
            <a:off x="8030187" y="5554178"/>
            <a:ext cx="1006181" cy="3941"/>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852" name="弧形 851"/>
          <p:cNvSpPr/>
          <p:nvPr/>
        </p:nvSpPr>
        <p:spPr>
          <a:xfrm>
            <a:off x="7861468" y="5472419"/>
            <a:ext cx="1499154" cy="323172"/>
          </a:xfrm>
          <a:prstGeom prst="arc">
            <a:avLst>
              <a:gd name="adj1" fmla="val 204879"/>
              <a:gd name="adj2" fmla="val 10727207"/>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854" name="弧形 853"/>
          <p:cNvSpPr/>
          <p:nvPr/>
        </p:nvSpPr>
        <p:spPr>
          <a:xfrm>
            <a:off x="7865998" y="4646072"/>
            <a:ext cx="1499154" cy="323172"/>
          </a:xfrm>
          <a:prstGeom prst="arc">
            <a:avLst>
              <a:gd name="adj1" fmla="val 204879"/>
              <a:gd name="adj2" fmla="val 10727207"/>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196" name="제목 1"/>
          <p:cNvSpPr txBox="1">
            <a:spLocks/>
          </p:cNvSpPr>
          <p:nvPr/>
        </p:nvSpPr>
        <p:spPr>
          <a:xfrm>
            <a:off x="797423" y="704356"/>
            <a:ext cx="10245012"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Image Fusion and Local Statistical Rectification Network</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60325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文本框 206"/>
          <p:cNvSpPr txBox="1"/>
          <p:nvPr/>
        </p:nvSpPr>
        <p:spPr>
          <a:xfrm>
            <a:off x="1070516" y="1966032"/>
            <a:ext cx="3792066"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rPr>
              <a:t>(a) Guided Regression Loss:</a:t>
            </a:r>
            <a:endParaRPr lang="zh-CN" altLang="en-US" sz="2400"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8656" y="2771742"/>
            <a:ext cx="4526580" cy="1314517"/>
          </a:xfrm>
          <a:prstGeom prst="rect">
            <a:avLst/>
          </a:prstGeom>
        </p:spPr>
      </p:pic>
      <p:sp>
        <p:nvSpPr>
          <p:cNvPr id="6" name="제목 1"/>
          <p:cNvSpPr txBox="1">
            <a:spLocks/>
          </p:cNvSpPr>
          <p:nvPr/>
        </p:nvSpPr>
        <p:spPr>
          <a:xfrm>
            <a:off x="634481" y="674040"/>
            <a:ext cx="10254343" cy="901652"/>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Image Fusion and Local Statistical Rectification Network</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4272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887296" y="2221574"/>
            <a:ext cx="10417407" cy="120742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Method: Local Statistical Rectification</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8992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文本框 206"/>
          <p:cNvSpPr txBox="1"/>
          <p:nvPr/>
        </p:nvSpPr>
        <p:spPr>
          <a:xfrm>
            <a:off x="8670308" y="1766298"/>
            <a:ext cx="2790265" cy="544765"/>
          </a:xfrm>
          <a:prstGeom prst="rect">
            <a:avLst/>
          </a:prstGeom>
          <a:noFill/>
        </p:spPr>
        <p:txBody>
          <a:bodyPr wrap="square" rtlCol="0">
            <a:spAutoFit/>
          </a:bodyPr>
          <a:lstStyle/>
          <a:p>
            <a:pPr algn="ctr"/>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(c) Local Gram Matrix  Loss and Local Correlation Loss</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574" name="弧形 573"/>
          <p:cNvSpPr/>
          <p:nvPr/>
        </p:nvSpPr>
        <p:spPr>
          <a:xfrm>
            <a:off x="4663646" y="548350"/>
            <a:ext cx="4079054" cy="4800717"/>
          </a:xfrm>
          <a:prstGeom prst="arc">
            <a:avLst>
              <a:gd name="adj1" fmla="val 919975"/>
              <a:gd name="adj2" fmla="val 5491890"/>
            </a:avLst>
          </a:prstGeom>
          <a:ln w="31750">
            <a:solidFill>
              <a:srgbClr val="0EB83A"/>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cxnSp>
        <p:nvCxnSpPr>
          <p:cNvPr id="702" name="直接箭头连接符 107"/>
          <p:cNvCxnSpPr/>
          <p:nvPr/>
        </p:nvCxnSpPr>
        <p:spPr>
          <a:xfrm flipH="1">
            <a:off x="9340542" y="4845899"/>
            <a:ext cx="2737" cy="154908"/>
          </a:xfrm>
          <a:prstGeom prst="straightConnector1">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6" name="弧形 705"/>
          <p:cNvSpPr/>
          <p:nvPr/>
        </p:nvSpPr>
        <p:spPr>
          <a:xfrm>
            <a:off x="7865998" y="6098795"/>
            <a:ext cx="1499154" cy="323172"/>
          </a:xfrm>
          <a:prstGeom prst="arc">
            <a:avLst>
              <a:gd name="adj1" fmla="val 204879"/>
              <a:gd name="adj2" fmla="val 10727207"/>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cxnSp>
        <p:nvCxnSpPr>
          <p:cNvPr id="707" name="直接箭头连接符 107"/>
          <p:cNvCxnSpPr/>
          <p:nvPr/>
        </p:nvCxnSpPr>
        <p:spPr>
          <a:xfrm>
            <a:off x="9343346" y="4200445"/>
            <a:ext cx="1587" cy="134016"/>
          </a:xfrm>
          <a:prstGeom prst="straightConnector1">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08" name="直接箭头连接符 107"/>
          <p:cNvCxnSpPr/>
          <p:nvPr/>
        </p:nvCxnSpPr>
        <p:spPr>
          <a:xfrm>
            <a:off x="9344139" y="3524296"/>
            <a:ext cx="1099" cy="172068"/>
          </a:xfrm>
          <a:prstGeom prst="straightConnector1">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09" name="直接箭头连接符 107"/>
          <p:cNvCxnSpPr/>
          <p:nvPr/>
        </p:nvCxnSpPr>
        <p:spPr>
          <a:xfrm>
            <a:off x="9343279" y="5663470"/>
            <a:ext cx="1099" cy="189831"/>
          </a:xfrm>
          <a:prstGeom prst="straightConnector1">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4" name="直接箭头连接符 107"/>
          <p:cNvCxnSpPr/>
          <p:nvPr/>
        </p:nvCxnSpPr>
        <p:spPr>
          <a:xfrm>
            <a:off x="10666985" y="3517003"/>
            <a:ext cx="3147" cy="170285"/>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755" name="群組 754"/>
          <p:cNvGrpSpPr/>
          <p:nvPr/>
        </p:nvGrpSpPr>
        <p:grpSpPr>
          <a:xfrm>
            <a:off x="10258635" y="3693220"/>
            <a:ext cx="1254034" cy="498478"/>
            <a:chOff x="12754641" y="5177423"/>
            <a:chExt cx="1432048" cy="698254"/>
          </a:xfrm>
        </p:grpSpPr>
        <p:grpSp>
          <p:nvGrpSpPr>
            <p:cNvPr id="772" name="群組 771"/>
            <p:cNvGrpSpPr/>
            <p:nvPr/>
          </p:nvGrpSpPr>
          <p:grpSpPr>
            <a:xfrm>
              <a:off x="12754641" y="5177423"/>
              <a:ext cx="1432048" cy="442662"/>
              <a:chOff x="12754641" y="5177423"/>
              <a:chExt cx="1432048" cy="442662"/>
            </a:xfrm>
          </p:grpSpPr>
          <p:sp>
            <p:nvSpPr>
              <p:cNvPr id="774" name="矩形 773"/>
              <p:cNvSpPr/>
              <p:nvPr/>
            </p:nvSpPr>
            <p:spPr>
              <a:xfrm>
                <a:off x="12754641" y="5431768"/>
                <a:ext cx="1432048" cy="18831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Conv1_2 + </a:t>
                </a:r>
                <a:r>
                  <a:rPr lang="en-US" altLang="zh-CN" sz="840" dirty="0" err="1">
                    <a:solidFill>
                      <a:schemeClr val="tx1"/>
                    </a:solidFill>
                  </a:rPr>
                  <a:t>ReLU</a:t>
                </a:r>
                <a:endParaRPr lang="zh-CN" altLang="en-US" sz="840" dirty="0">
                  <a:solidFill>
                    <a:schemeClr val="tx1"/>
                  </a:solidFill>
                </a:endParaRPr>
              </a:p>
            </p:txBody>
          </p:sp>
          <p:sp>
            <p:nvSpPr>
              <p:cNvPr id="775" name="矩形 774"/>
              <p:cNvSpPr/>
              <p:nvPr/>
            </p:nvSpPr>
            <p:spPr>
              <a:xfrm>
                <a:off x="12754641" y="5177423"/>
                <a:ext cx="1432048" cy="18831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Conv1_1 + </a:t>
                </a:r>
                <a:r>
                  <a:rPr lang="en-US" altLang="zh-CN" sz="840" dirty="0" err="1">
                    <a:solidFill>
                      <a:schemeClr val="tx1"/>
                    </a:solidFill>
                  </a:rPr>
                  <a:t>ReLU</a:t>
                </a:r>
                <a:endParaRPr lang="zh-CN" altLang="en-US" sz="840" dirty="0">
                  <a:solidFill>
                    <a:schemeClr val="tx1"/>
                  </a:solidFill>
                </a:endParaRPr>
              </a:p>
            </p:txBody>
          </p:sp>
        </p:grpSp>
        <p:sp>
          <p:nvSpPr>
            <p:cNvPr id="773" name="矩形 772"/>
            <p:cNvSpPr/>
            <p:nvPr/>
          </p:nvSpPr>
          <p:spPr>
            <a:xfrm>
              <a:off x="12861383" y="5679466"/>
              <a:ext cx="1240973" cy="196211"/>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Pool1</a:t>
              </a:r>
              <a:endParaRPr lang="zh-CN" altLang="en-US" sz="840" dirty="0">
                <a:solidFill>
                  <a:schemeClr val="tx1"/>
                </a:solidFill>
              </a:endParaRPr>
            </a:p>
          </p:txBody>
        </p:sp>
      </p:grpSp>
      <p:grpSp>
        <p:nvGrpSpPr>
          <p:cNvPr id="756" name="群組 755"/>
          <p:cNvGrpSpPr/>
          <p:nvPr/>
        </p:nvGrpSpPr>
        <p:grpSpPr>
          <a:xfrm>
            <a:off x="10353024" y="4342180"/>
            <a:ext cx="1086711" cy="501918"/>
            <a:chOff x="12704331" y="5884253"/>
            <a:chExt cx="1738072" cy="676166"/>
          </a:xfrm>
        </p:grpSpPr>
        <p:sp>
          <p:nvSpPr>
            <p:cNvPr id="769" name="矩形 768"/>
            <p:cNvSpPr/>
            <p:nvPr/>
          </p:nvSpPr>
          <p:spPr>
            <a:xfrm>
              <a:off x="12704332" y="5884253"/>
              <a:ext cx="1738071"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Conv2_1 + </a:t>
              </a:r>
              <a:r>
                <a:rPr lang="en-US" altLang="zh-CN" sz="840" dirty="0" err="1">
                  <a:solidFill>
                    <a:schemeClr val="tx1"/>
                  </a:solidFill>
                </a:rPr>
                <a:t>ReLU</a:t>
              </a:r>
              <a:endParaRPr lang="zh-CN" altLang="en-US" sz="840" dirty="0">
                <a:solidFill>
                  <a:schemeClr val="tx1"/>
                </a:solidFill>
              </a:endParaRPr>
            </a:p>
          </p:txBody>
        </p:sp>
        <p:sp>
          <p:nvSpPr>
            <p:cNvPr id="770" name="矩形 769"/>
            <p:cNvSpPr/>
            <p:nvPr/>
          </p:nvSpPr>
          <p:spPr>
            <a:xfrm>
              <a:off x="12843171" y="6382946"/>
              <a:ext cx="1473566" cy="177473"/>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Pool2</a:t>
              </a:r>
              <a:endParaRPr lang="zh-CN" altLang="en-US" sz="840" dirty="0">
                <a:solidFill>
                  <a:schemeClr val="tx1"/>
                </a:solidFill>
              </a:endParaRPr>
            </a:p>
          </p:txBody>
        </p:sp>
        <p:sp>
          <p:nvSpPr>
            <p:cNvPr id="771" name="矩形 770"/>
            <p:cNvSpPr/>
            <p:nvPr/>
          </p:nvSpPr>
          <p:spPr>
            <a:xfrm>
              <a:off x="12704331" y="6136125"/>
              <a:ext cx="1738071"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Conv2_2 + </a:t>
              </a:r>
              <a:r>
                <a:rPr lang="en-US" altLang="zh-CN" sz="840" dirty="0" err="1">
                  <a:solidFill>
                    <a:schemeClr val="tx1"/>
                  </a:solidFill>
                </a:rPr>
                <a:t>ReLU</a:t>
              </a:r>
              <a:endParaRPr lang="zh-CN" altLang="en-US" sz="840" dirty="0">
                <a:solidFill>
                  <a:schemeClr val="tx1"/>
                </a:solidFill>
              </a:endParaRPr>
            </a:p>
          </p:txBody>
        </p:sp>
      </p:grpSp>
      <p:grpSp>
        <p:nvGrpSpPr>
          <p:cNvPr id="757" name="群組 756"/>
          <p:cNvGrpSpPr/>
          <p:nvPr/>
        </p:nvGrpSpPr>
        <p:grpSpPr>
          <a:xfrm>
            <a:off x="10438847" y="4996608"/>
            <a:ext cx="922477" cy="661177"/>
            <a:chOff x="12486622" y="6934636"/>
            <a:chExt cx="1771198" cy="924358"/>
          </a:xfrm>
        </p:grpSpPr>
        <p:sp>
          <p:nvSpPr>
            <p:cNvPr id="765" name="矩形 764"/>
            <p:cNvSpPr/>
            <p:nvPr/>
          </p:nvSpPr>
          <p:spPr>
            <a:xfrm>
              <a:off x="12492090" y="6934636"/>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Conv3_1 + </a:t>
              </a:r>
              <a:r>
                <a:rPr lang="en-US" altLang="zh-CN" sz="840" dirty="0" err="1">
                  <a:solidFill>
                    <a:schemeClr val="tx1"/>
                  </a:solidFill>
                </a:rPr>
                <a:t>ReLU</a:t>
              </a:r>
              <a:endParaRPr lang="zh-CN" altLang="en-US" sz="840" dirty="0">
                <a:solidFill>
                  <a:schemeClr val="tx1"/>
                </a:solidFill>
              </a:endParaRPr>
            </a:p>
          </p:txBody>
        </p:sp>
        <p:sp>
          <p:nvSpPr>
            <p:cNvPr id="766" name="矩形 765"/>
            <p:cNvSpPr/>
            <p:nvPr/>
          </p:nvSpPr>
          <p:spPr>
            <a:xfrm>
              <a:off x="12653302" y="7675987"/>
              <a:ext cx="1486927" cy="18300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Pool3</a:t>
              </a:r>
              <a:endParaRPr lang="zh-CN" altLang="en-US" sz="840" dirty="0">
                <a:solidFill>
                  <a:schemeClr val="tx1"/>
                </a:solidFill>
              </a:endParaRPr>
            </a:p>
          </p:txBody>
        </p:sp>
        <p:sp>
          <p:nvSpPr>
            <p:cNvPr id="767" name="矩形 766"/>
            <p:cNvSpPr/>
            <p:nvPr/>
          </p:nvSpPr>
          <p:spPr>
            <a:xfrm>
              <a:off x="12492092" y="7186508"/>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Conv3_2 + </a:t>
              </a:r>
              <a:r>
                <a:rPr lang="en-US" altLang="zh-CN" sz="840" dirty="0" err="1">
                  <a:solidFill>
                    <a:schemeClr val="tx1"/>
                  </a:solidFill>
                </a:rPr>
                <a:t>ReLU</a:t>
              </a:r>
              <a:endParaRPr lang="zh-CN" altLang="en-US" sz="840" dirty="0">
                <a:solidFill>
                  <a:schemeClr val="tx1"/>
                </a:solidFill>
              </a:endParaRPr>
            </a:p>
          </p:txBody>
        </p:sp>
        <p:sp>
          <p:nvSpPr>
            <p:cNvPr id="768" name="矩形 767"/>
            <p:cNvSpPr/>
            <p:nvPr/>
          </p:nvSpPr>
          <p:spPr>
            <a:xfrm>
              <a:off x="12486622" y="7427392"/>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Conv3_3 + </a:t>
              </a:r>
              <a:r>
                <a:rPr lang="en-US" altLang="zh-CN" sz="840" dirty="0" err="1">
                  <a:solidFill>
                    <a:schemeClr val="tx1"/>
                  </a:solidFill>
                </a:rPr>
                <a:t>ReLU</a:t>
              </a:r>
              <a:endParaRPr lang="zh-CN" altLang="en-US" sz="840" dirty="0">
                <a:solidFill>
                  <a:schemeClr val="tx1"/>
                </a:solidFill>
              </a:endParaRPr>
            </a:p>
          </p:txBody>
        </p:sp>
      </p:grpSp>
      <p:grpSp>
        <p:nvGrpSpPr>
          <p:cNvPr id="758" name="群組 757"/>
          <p:cNvGrpSpPr/>
          <p:nvPr/>
        </p:nvGrpSpPr>
        <p:grpSpPr>
          <a:xfrm>
            <a:off x="10525263" y="5797469"/>
            <a:ext cx="774817" cy="498716"/>
            <a:chOff x="12627625" y="8141029"/>
            <a:chExt cx="1495401" cy="700201"/>
          </a:xfrm>
        </p:grpSpPr>
        <p:sp>
          <p:nvSpPr>
            <p:cNvPr id="762" name="矩形 761"/>
            <p:cNvSpPr/>
            <p:nvPr/>
          </p:nvSpPr>
          <p:spPr>
            <a:xfrm>
              <a:off x="12636098" y="8400203"/>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Conv4_2 + </a:t>
              </a:r>
              <a:r>
                <a:rPr lang="en-US" altLang="zh-CN" sz="840" dirty="0" err="1">
                  <a:solidFill>
                    <a:schemeClr val="tx1"/>
                  </a:solidFill>
                </a:rPr>
                <a:t>ReLU</a:t>
              </a:r>
              <a:endParaRPr lang="zh-CN" altLang="en-US" sz="840" dirty="0">
                <a:solidFill>
                  <a:schemeClr val="tx1"/>
                </a:solidFill>
              </a:endParaRPr>
            </a:p>
          </p:txBody>
        </p:sp>
        <p:sp>
          <p:nvSpPr>
            <p:cNvPr id="763" name="矩形 762"/>
            <p:cNvSpPr/>
            <p:nvPr/>
          </p:nvSpPr>
          <p:spPr>
            <a:xfrm>
              <a:off x="12636100" y="8652075"/>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Conv4_3 + </a:t>
              </a:r>
              <a:r>
                <a:rPr lang="en-US" altLang="zh-CN" sz="840" dirty="0" err="1">
                  <a:solidFill>
                    <a:schemeClr val="tx1"/>
                  </a:solidFill>
                </a:rPr>
                <a:t>ReLU</a:t>
              </a:r>
              <a:endParaRPr lang="zh-CN" altLang="en-US" sz="840" dirty="0">
                <a:solidFill>
                  <a:schemeClr val="tx1"/>
                </a:solidFill>
              </a:endParaRPr>
            </a:p>
          </p:txBody>
        </p:sp>
        <p:sp>
          <p:nvSpPr>
            <p:cNvPr id="764" name="矩形 763"/>
            <p:cNvSpPr/>
            <p:nvPr/>
          </p:nvSpPr>
          <p:spPr>
            <a:xfrm>
              <a:off x="12627625" y="8141029"/>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Conv4_1 + </a:t>
              </a:r>
              <a:r>
                <a:rPr lang="en-US" altLang="zh-CN" sz="840" dirty="0" err="1">
                  <a:solidFill>
                    <a:schemeClr val="tx1"/>
                  </a:solidFill>
                </a:rPr>
                <a:t>ReLU</a:t>
              </a:r>
              <a:endParaRPr lang="zh-CN" altLang="en-US" sz="840" dirty="0">
                <a:solidFill>
                  <a:schemeClr val="tx1"/>
                </a:solidFill>
              </a:endParaRPr>
            </a:p>
          </p:txBody>
        </p:sp>
      </p:grpSp>
      <p:cxnSp>
        <p:nvCxnSpPr>
          <p:cNvPr id="759" name="直線單箭頭接點 758"/>
          <p:cNvCxnSpPr/>
          <p:nvPr/>
        </p:nvCxnSpPr>
        <p:spPr>
          <a:xfrm>
            <a:off x="10673186" y="4191681"/>
            <a:ext cx="916" cy="150482"/>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0" name="直線單箭頭接點 759"/>
          <p:cNvCxnSpPr/>
          <p:nvPr/>
        </p:nvCxnSpPr>
        <p:spPr>
          <a:xfrm>
            <a:off x="10670131" y="4844098"/>
            <a:ext cx="1011" cy="152510"/>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1" name="直線單箭頭接點 760"/>
          <p:cNvCxnSpPr/>
          <p:nvPr/>
        </p:nvCxnSpPr>
        <p:spPr>
          <a:xfrm flipH="1">
            <a:off x="10670793" y="5667737"/>
            <a:ext cx="2393" cy="139685"/>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6" name="直線單箭頭接點 715"/>
          <p:cNvCxnSpPr/>
          <p:nvPr/>
        </p:nvCxnSpPr>
        <p:spPr>
          <a:xfrm flipH="1" flipV="1">
            <a:off x="8044681" y="4801121"/>
            <a:ext cx="2394167" cy="5214"/>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7" name="直線單箭頭接點 716"/>
          <p:cNvCxnSpPr/>
          <p:nvPr/>
        </p:nvCxnSpPr>
        <p:spPr>
          <a:xfrm flipH="1">
            <a:off x="8030250" y="5623158"/>
            <a:ext cx="2489230" cy="6958"/>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8" name="直線單箭頭接點 717"/>
          <p:cNvCxnSpPr/>
          <p:nvPr/>
        </p:nvCxnSpPr>
        <p:spPr>
          <a:xfrm flipH="1">
            <a:off x="8045705" y="6263082"/>
            <a:ext cx="2479206" cy="1173"/>
          </a:xfrm>
          <a:prstGeom prst="straightConnector1">
            <a:avLst/>
          </a:prstGeom>
          <a:ln w="317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9" name="直線單箭頭接點 718"/>
          <p:cNvCxnSpPr/>
          <p:nvPr/>
        </p:nvCxnSpPr>
        <p:spPr>
          <a:xfrm flipH="1">
            <a:off x="8044681" y="4748298"/>
            <a:ext cx="922766" cy="3104"/>
          </a:xfrm>
          <a:prstGeom prst="straightConnector1">
            <a:avLst/>
          </a:prstGeom>
          <a:ln w="3175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1" name="直線單箭頭接點 720"/>
          <p:cNvCxnSpPr/>
          <p:nvPr/>
        </p:nvCxnSpPr>
        <p:spPr>
          <a:xfrm flipH="1">
            <a:off x="8037388" y="6185681"/>
            <a:ext cx="1006181" cy="3941"/>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2" name="直接箭头连接符 107"/>
          <p:cNvCxnSpPr/>
          <p:nvPr/>
        </p:nvCxnSpPr>
        <p:spPr>
          <a:xfrm flipH="1">
            <a:off x="9607221" y="3510752"/>
            <a:ext cx="1285" cy="170285"/>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733" name="群組 732"/>
          <p:cNvGrpSpPr/>
          <p:nvPr/>
        </p:nvGrpSpPr>
        <p:grpSpPr>
          <a:xfrm>
            <a:off x="8792805" y="3694589"/>
            <a:ext cx="1253556" cy="497211"/>
            <a:chOff x="12754641" y="5177423"/>
            <a:chExt cx="1432048" cy="691198"/>
          </a:xfrm>
        </p:grpSpPr>
        <p:grpSp>
          <p:nvGrpSpPr>
            <p:cNvPr id="750" name="群組 749"/>
            <p:cNvGrpSpPr/>
            <p:nvPr/>
          </p:nvGrpSpPr>
          <p:grpSpPr>
            <a:xfrm>
              <a:off x="12754641" y="5177423"/>
              <a:ext cx="1432048" cy="442662"/>
              <a:chOff x="12754641" y="5177423"/>
              <a:chExt cx="1432048" cy="442662"/>
            </a:xfrm>
          </p:grpSpPr>
          <p:sp>
            <p:nvSpPr>
              <p:cNvPr id="752" name="矩形 751"/>
              <p:cNvSpPr/>
              <p:nvPr/>
            </p:nvSpPr>
            <p:spPr>
              <a:xfrm>
                <a:off x="12754641" y="5431768"/>
                <a:ext cx="1432048" cy="18831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Conv1_2 + </a:t>
                </a:r>
                <a:r>
                  <a:rPr lang="en-US" altLang="zh-CN" sz="840" dirty="0" err="1">
                    <a:solidFill>
                      <a:schemeClr val="tx1"/>
                    </a:solidFill>
                  </a:rPr>
                  <a:t>ReLU</a:t>
                </a:r>
                <a:endParaRPr lang="zh-CN" altLang="en-US" sz="840" dirty="0">
                  <a:solidFill>
                    <a:schemeClr val="tx1"/>
                  </a:solidFill>
                </a:endParaRPr>
              </a:p>
            </p:txBody>
          </p:sp>
          <p:sp>
            <p:nvSpPr>
              <p:cNvPr id="753" name="矩形 752"/>
              <p:cNvSpPr/>
              <p:nvPr/>
            </p:nvSpPr>
            <p:spPr>
              <a:xfrm>
                <a:off x="12754641" y="5177423"/>
                <a:ext cx="1432048" cy="18831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Conv1_1 + </a:t>
                </a:r>
                <a:r>
                  <a:rPr lang="en-US" altLang="zh-CN" sz="840" dirty="0" err="1">
                    <a:solidFill>
                      <a:schemeClr val="tx1"/>
                    </a:solidFill>
                  </a:rPr>
                  <a:t>ReLU</a:t>
                </a:r>
                <a:endParaRPr lang="zh-CN" altLang="en-US" sz="840" dirty="0">
                  <a:solidFill>
                    <a:schemeClr val="tx1"/>
                  </a:solidFill>
                </a:endParaRPr>
              </a:p>
            </p:txBody>
          </p:sp>
        </p:grpSp>
        <p:sp>
          <p:nvSpPr>
            <p:cNvPr id="751" name="矩形 750"/>
            <p:cNvSpPr/>
            <p:nvPr/>
          </p:nvSpPr>
          <p:spPr>
            <a:xfrm>
              <a:off x="12861383" y="5679466"/>
              <a:ext cx="1240973"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Pool1</a:t>
              </a:r>
              <a:endParaRPr lang="zh-CN" altLang="en-US" sz="840" dirty="0">
                <a:solidFill>
                  <a:schemeClr val="tx1"/>
                </a:solidFill>
              </a:endParaRPr>
            </a:p>
          </p:txBody>
        </p:sp>
      </p:grpSp>
      <p:grpSp>
        <p:nvGrpSpPr>
          <p:cNvPr id="734" name="群組 733"/>
          <p:cNvGrpSpPr/>
          <p:nvPr/>
        </p:nvGrpSpPr>
        <p:grpSpPr>
          <a:xfrm>
            <a:off x="8884643" y="4340021"/>
            <a:ext cx="1087897" cy="501577"/>
            <a:chOff x="12704331" y="5884253"/>
            <a:chExt cx="1738072" cy="681700"/>
          </a:xfrm>
        </p:grpSpPr>
        <p:sp>
          <p:nvSpPr>
            <p:cNvPr id="747" name="矩形 746"/>
            <p:cNvSpPr/>
            <p:nvPr/>
          </p:nvSpPr>
          <p:spPr>
            <a:xfrm>
              <a:off x="12704332" y="5884253"/>
              <a:ext cx="1738071"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Conv2_1 + </a:t>
              </a:r>
              <a:r>
                <a:rPr lang="en-US" altLang="zh-CN" sz="840" dirty="0" err="1">
                  <a:solidFill>
                    <a:schemeClr val="tx1"/>
                  </a:solidFill>
                </a:rPr>
                <a:t>ReLU</a:t>
              </a:r>
              <a:endParaRPr lang="zh-CN" altLang="en-US" sz="840" dirty="0">
                <a:solidFill>
                  <a:schemeClr val="tx1"/>
                </a:solidFill>
              </a:endParaRPr>
            </a:p>
          </p:txBody>
        </p:sp>
        <p:sp>
          <p:nvSpPr>
            <p:cNvPr id="748" name="矩形 747"/>
            <p:cNvSpPr/>
            <p:nvPr/>
          </p:nvSpPr>
          <p:spPr>
            <a:xfrm>
              <a:off x="12843171" y="6382946"/>
              <a:ext cx="1463637" cy="18300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Pool2</a:t>
              </a:r>
              <a:endParaRPr lang="zh-CN" altLang="en-US" sz="840" dirty="0">
                <a:solidFill>
                  <a:schemeClr val="tx1"/>
                </a:solidFill>
              </a:endParaRPr>
            </a:p>
          </p:txBody>
        </p:sp>
        <p:sp>
          <p:nvSpPr>
            <p:cNvPr id="749" name="矩形 748"/>
            <p:cNvSpPr/>
            <p:nvPr/>
          </p:nvSpPr>
          <p:spPr>
            <a:xfrm>
              <a:off x="12704331" y="6136125"/>
              <a:ext cx="1738071"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Conv2_2 + </a:t>
              </a:r>
              <a:r>
                <a:rPr lang="en-US" altLang="zh-CN" sz="840" dirty="0" err="1">
                  <a:solidFill>
                    <a:schemeClr val="tx1"/>
                  </a:solidFill>
                </a:rPr>
                <a:t>ReLU</a:t>
              </a:r>
              <a:endParaRPr lang="zh-CN" altLang="en-US" sz="840" dirty="0">
                <a:solidFill>
                  <a:schemeClr val="tx1"/>
                </a:solidFill>
              </a:endParaRPr>
            </a:p>
          </p:txBody>
        </p:sp>
      </p:grpSp>
      <p:grpSp>
        <p:nvGrpSpPr>
          <p:cNvPr id="735" name="群組 734"/>
          <p:cNvGrpSpPr/>
          <p:nvPr/>
        </p:nvGrpSpPr>
        <p:grpSpPr>
          <a:xfrm>
            <a:off x="8968855" y="4998058"/>
            <a:ext cx="917083" cy="659978"/>
            <a:chOff x="12486622" y="6934636"/>
            <a:chExt cx="1771198" cy="924369"/>
          </a:xfrm>
        </p:grpSpPr>
        <p:sp>
          <p:nvSpPr>
            <p:cNvPr id="743" name="矩形 742"/>
            <p:cNvSpPr/>
            <p:nvPr/>
          </p:nvSpPr>
          <p:spPr>
            <a:xfrm>
              <a:off x="12492090" y="6934636"/>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Conv3_1 + </a:t>
              </a:r>
              <a:r>
                <a:rPr lang="en-US" altLang="zh-CN" sz="840" dirty="0" err="1">
                  <a:solidFill>
                    <a:schemeClr val="tx1"/>
                  </a:solidFill>
                </a:rPr>
                <a:t>ReLU</a:t>
              </a:r>
              <a:endParaRPr lang="zh-CN" altLang="en-US" sz="840" dirty="0">
                <a:solidFill>
                  <a:schemeClr val="tx1"/>
                </a:solidFill>
              </a:endParaRPr>
            </a:p>
          </p:txBody>
        </p:sp>
        <p:sp>
          <p:nvSpPr>
            <p:cNvPr id="744" name="矩形 743"/>
            <p:cNvSpPr/>
            <p:nvPr/>
          </p:nvSpPr>
          <p:spPr>
            <a:xfrm>
              <a:off x="12633537" y="7675998"/>
              <a:ext cx="1482835" cy="183007"/>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Pool3</a:t>
              </a:r>
              <a:endParaRPr lang="zh-CN" altLang="en-US" sz="840" dirty="0">
                <a:solidFill>
                  <a:schemeClr val="tx1"/>
                </a:solidFill>
              </a:endParaRPr>
            </a:p>
          </p:txBody>
        </p:sp>
        <p:sp>
          <p:nvSpPr>
            <p:cNvPr id="745" name="矩形 744"/>
            <p:cNvSpPr/>
            <p:nvPr/>
          </p:nvSpPr>
          <p:spPr>
            <a:xfrm>
              <a:off x="12492092" y="7186508"/>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Conv3_2 + </a:t>
              </a:r>
              <a:r>
                <a:rPr lang="en-US" altLang="zh-CN" sz="840" dirty="0" err="1">
                  <a:solidFill>
                    <a:schemeClr val="tx1"/>
                  </a:solidFill>
                </a:rPr>
                <a:t>ReLU</a:t>
              </a:r>
              <a:endParaRPr lang="zh-CN" altLang="en-US" sz="840" dirty="0">
                <a:solidFill>
                  <a:schemeClr val="tx1"/>
                </a:solidFill>
              </a:endParaRPr>
            </a:p>
          </p:txBody>
        </p:sp>
        <p:sp>
          <p:nvSpPr>
            <p:cNvPr id="746" name="矩形 745"/>
            <p:cNvSpPr/>
            <p:nvPr/>
          </p:nvSpPr>
          <p:spPr>
            <a:xfrm>
              <a:off x="12486622" y="7427392"/>
              <a:ext cx="1765728"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Conv3_3 + </a:t>
              </a:r>
              <a:r>
                <a:rPr lang="en-US" altLang="zh-CN" sz="840" dirty="0" err="1">
                  <a:solidFill>
                    <a:schemeClr val="tx1"/>
                  </a:solidFill>
                </a:rPr>
                <a:t>ReLU</a:t>
              </a:r>
              <a:endParaRPr lang="zh-CN" altLang="en-US" sz="840" dirty="0">
                <a:solidFill>
                  <a:schemeClr val="tx1"/>
                </a:solidFill>
              </a:endParaRPr>
            </a:p>
          </p:txBody>
        </p:sp>
      </p:grpSp>
      <p:grpSp>
        <p:nvGrpSpPr>
          <p:cNvPr id="736" name="群組 735"/>
          <p:cNvGrpSpPr/>
          <p:nvPr/>
        </p:nvGrpSpPr>
        <p:grpSpPr>
          <a:xfrm>
            <a:off x="9043944" y="5795711"/>
            <a:ext cx="770895" cy="497050"/>
            <a:chOff x="12627626" y="8141030"/>
            <a:chExt cx="1495400" cy="700200"/>
          </a:xfrm>
        </p:grpSpPr>
        <p:sp>
          <p:nvSpPr>
            <p:cNvPr id="740" name="矩形 739"/>
            <p:cNvSpPr/>
            <p:nvPr/>
          </p:nvSpPr>
          <p:spPr>
            <a:xfrm>
              <a:off x="12636098" y="8400203"/>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Conv4_2 + </a:t>
              </a:r>
              <a:r>
                <a:rPr lang="en-US" altLang="zh-CN" sz="840" dirty="0" err="1">
                  <a:solidFill>
                    <a:schemeClr val="tx1"/>
                  </a:solidFill>
                </a:rPr>
                <a:t>ReLU</a:t>
              </a:r>
              <a:endParaRPr lang="zh-CN" altLang="en-US" sz="840" dirty="0">
                <a:solidFill>
                  <a:schemeClr val="tx1"/>
                </a:solidFill>
              </a:endParaRPr>
            </a:p>
          </p:txBody>
        </p:sp>
        <p:sp>
          <p:nvSpPr>
            <p:cNvPr id="741" name="矩形 740"/>
            <p:cNvSpPr/>
            <p:nvPr/>
          </p:nvSpPr>
          <p:spPr>
            <a:xfrm>
              <a:off x="12636100" y="8652075"/>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Conv4_3 + </a:t>
              </a:r>
              <a:r>
                <a:rPr lang="en-US" altLang="zh-CN" sz="840" dirty="0" err="1">
                  <a:solidFill>
                    <a:schemeClr val="tx1"/>
                  </a:solidFill>
                </a:rPr>
                <a:t>ReLU</a:t>
              </a:r>
              <a:endParaRPr lang="zh-CN" altLang="en-US" sz="840" dirty="0">
                <a:solidFill>
                  <a:schemeClr val="tx1"/>
                </a:solidFill>
              </a:endParaRPr>
            </a:p>
          </p:txBody>
        </p:sp>
        <p:sp>
          <p:nvSpPr>
            <p:cNvPr id="742" name="矩形 741"/>
            <p:cNvSpPr/>
            <p:nvPr/>
          </p:nvSpPr>
          <p:spPr>
            <a:xfrm>
              <a:off x="12627626" y="8141030"/>
              <a:ext cx="1486926" cy="189155"/>
            </a:xfrm>
            <a:prstGeom prst="rect">
              <a:avLst/>
            </a:prstGeom>
            <a:solidFill>
              <a:schemeClr val="bg1">
                <a:lumMod val="9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840" dirty="0">
                  <a:solidFill>
                    <a:schemeClr val="tx1"/>
                  </a:solidFill>
                </a:rPr>
                <a:t>Conv4_1 + </a:t>
              </a:r>
              <a:r>
                <a:rPr lang="en-US" altLang="zh-CN" sz="840" dirty="0" err="1">
                  <a:solidFill>
                    <a:schemeClr val="tx1"/>
                  </a:solidFill>
                </a:rPr>
                <a:t>ReLU</a:t>
              </a:r>
              <a:endParaRPr lang="zh-CN" altLang="en-US" sz="840" dirty="0">
                <a:solidFill>
                  <a:schemeClr val="tx1"/>
                </a:solidFill>
              </a:endParaRPr>
            </a:p>
          </p:txBody>
        </p:sp>
      </p:grpSp>
      <p:cxnSp>
        <p:nvCxnSpPr>
          <p:cNvPr id="737" name="直線單箭頭接點 736"/>
          <p:cNvCxnSpPr/>
          <p:nvPr/>
        </p:nvCxnSpPr>
        <p:spPr>
          <a:xfrm flipH="1">
            <a:off x="9606422" y="4195839"/>
            <a:ext cx="799" cy="148221"/>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8" name="直線單箭頭接點 737"/>
          <p:cNvCxnSpPr/>
          <p:nvPr/>
        </p:nvCxnSpPr>
        <p:spPr>
          <a:xfrm flipH="1">
            <a:off x="9606422" y="4841598"/>
            <a:ext cx="796" cy="156460"/>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9" name="直線單箭頭接點 738"/>
          <p:cNvCxnSpPr/>
          <p:nvPr/>
        </p:nvCxnSpPr>
        <p:spPr>
          <a:xfrm flipH="1">
            <a:off x="9604817" y="5663470"/>
            <a:ext cx="1604" cy="137676"/>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3" name="文字方塊 722"/>
              <p:cNvSpPr txBox="1"/>
              <p:nvPr/>
            </p:nvSpPr>
            <p:spPr>
              <a:xfrm>
                <a:off x="10040490" y="5360064"/>
                <a:ext cx="241669" cy="227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𝐺</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3</m:t>
                          </m:r>
                        </m:sup>
                      </m:sSubSup>
                    </m:oMath>
                  </m:oMathPara>
                </a14:m>
                <a:endParaRPr lang="zh-TW" altLang="en-US" sz="630" dirty="0">
                  <a:solidFill>
                    <a:schemeClr val="bg1"/>
                  </a:solidFill>
                </a:endParaRPr>
              </a:p>
            </p:txBody>
          </p:sp>
        </mc:Choice>
        <mc:Fallback xmlns="">
          <p:sp>
            <p:nvSpPr>
              <p:cNvPr id="723" name="文字方塊 722"/>
              <p:cNvSpPr txBox="1">
                <a:spLocks noRot="1" noChangeAspect="1" noMove="1" noResize="1" noEditPoints="1" noAdjustHandles="1" noChangeArrowheads="1" noChangeShapeType="1" noTextEdit="1"/>
              </p:cNvSpPr>
              <p:nvPr/>
            </p:nvSpPr>
            <p:spPr>
              <a:xfrm>
                <a:off x="10040490" y="5360064"/>
                <a:ext cx="241669" cy="227435"/>
              </a:xfrm>
              <a:prstGeom prst="rect">
                <a:avLst/>
              </a:prstGeom>
              <a:blipFill rotWithShape="0">
                <a:blip r:embed="rId3"/>
                <a:stretch>
                  <a:fillRect l="-15000" t="-15789" r="-45000" b="-21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4" name="文字方塊 723"/>
              <p:cNvSpPr txBox="1"/>
              <p:nvPr/>
            </p:nvSpPr>
            <p:spPr>
              <a:xfrm>
                <a:off x="10051760" y="6001938"/>
                <a:ext cx="241669" cy="2269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𝐺</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4</m:t>
                          </m:r>
                        </m:sup>
                      </m:sSubSup>
                    </m:oMath>
                  </m:oMathPara>
                </a14:m>
                <a:endParaRPr lang="zh-TW" altLang="en-US" sz="630" dirty="0">
                  <a:solidFill>
                    <a:schemeClr val="bg1"/>
                  </a:solidFill>
                </a:endParaRPr>
              </a:p>
            </p:txBody>
          </p:sp>
        </mc:Choice>
        <mc:Fallback xmlns="">
          <p:sp>
            <p:nvSpPr>
              <p:cNvPr id="724" name="文字方塊 723"/>
              <p:cNvSpPr txBox="1">
                <a:spLocks noRot="1" noChangeAspect="1" noMove="1" noResize="1" noEditPoints="1" noAdjustHandles="1" noChangeArrowheads="1" noChangeShapeType="1" noTextEdit="1"/>
              </p:cNvSpPr>
              <p:nvPr/>
            </p:nvSpPr>
            <p:spPr>
              <a:xfrm>
                <a:off x="10051760" y="6001938"/>
                <a:ext cx="241669" cy="226922"/>
              </a:xfrm>
              <a:prstGeom prst="rect">
                <a:avLst/>
              </a:prstGeom>
              <a:blipFill rotWithShape="0">
                <a:blip r:embed="rId4"/>
                <a:stretch>
                  <a:fillRect l="-15000" t="-18919" r="-42500" b="-243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5" name="文字方塊 724"/>
              <p:cNvSpPr txBox="1"/>
              <p:nvPr/>
            </p:nvSpPr>
            <p:spPr>
              <a:xfrm>
                <a:off x="10004561" y="4515736"/>
                <a:ext cx="319511" cy="248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𝑅</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2,</m:t>
                          </m:r>
                          <m:r>
                            <a:rPr lang="en-US" altLang="zh-TW" sz="1260" i="1">
                              <a:solidFill>
                                <a:schemeClr val="bg1"/>
                              </a:solidFill>
                              <a:latin typeface="Cambria Math" panose="02040503050406030204" pitchFamily="18" charset="0"/>
                            </a:rPr>
                            <m:t>𝑘</m:t>
                          </m:r>
                        </m:sup>
                      </m:sSubSup>
                    </m:oMath>
                  </m:oMathPara>
                </a14:m>
                <a:endParaRPr lang="zh-TW" altLang="en-US" sz="630" dirty="0">
                  <a:solidFill>
                    <a:schemeClr val="bg1"/>
                  </a:solidFill>
                </a:endParaRPr>
              </a:p>
            </p:txBody>
          </p:sp>
        </mc:Choice>
        <mc:Fallback xmlns="">
          <p:sp>
            <p:nvSpPr>
              <p:cNvPr id="725" name="文字方塊 724"/>
              <p:cNvSpPr txBox="1">
                <a:spLocks noRot="1" noChangeAspect="1" noMove="1" noResize="1" noEditPoints="1" noAdjustHandles="1" noChangeArrowheads="1" noChangeShapeType="1" noTextEdit="1"/>
              </p:cNvSpPr>
              <p:nvPr/>
            </p:nvSpPr>
            <p:spPr>
              <a:xfrm>
                <a:off x="10004561" y="4515736"/>
                <a:ext cx="319511" cy="248914"/>
              </a:xfrm>
              <a:prstGeom prst="rect">
                <a:avLst/>
              </a:prstGeom>
              <a:blipFill rotWithShape="0">
                <a:blip r:embed="rId5"/>
                <a:stretch>
                  <a:fillRect l="-11321" t="-12195" r="-15094" b="-219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6" name="文字方塊 725"/>
              <p:cNvSpPr txBox="1"/>
              <p:nvPr/>
            </p:nvSpPr>
            <p:spPr>
              <a:xfrm>
                <a:off x="8338893" y="4483973"/>
                <a:ext cx="319511" cy="248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𝑅</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2,</m:t>
                          </m:r>
                          <m:r>
                            <a:rPr lang="en-US" altLang="zh-TW" sz="1260" i="1">
                              <a:solidFill>
                                <a:schemeClr val="bg1"/>
                              </a:solidFill>
                              <a:latin typeface="Cambria Math" panose="02040503050406030204" pitchFamily="18" charset="0"/>
                            </a:rPr>
                            <m:t>𝑘</m:t>
                          </m:r>
                        </m:sup>
                      </m:sSubSup>
                    </m:oMath>
                  </m:oMathPara>
                </a14:m>
                <a:endParaRPr lang="zh-TW" altLang="en-US" sz="630" dirty="0">
                  <a:solidFill>
                    <a:schemeClr val="bg1"/>
                  </a:solidFill>
                </a:endParaRPr>
              </a:p>
            </p:txBody>
          </p:sp>
        </mc:Choice>
        <mc:Fallback xmlns="">
          <p:sp>
            <p:nvSpPr>
              <p:cNvPr id="726" name="文字方塊 725"/>
              <p:cNvSpPr txBox="1">
                <a:spLocks noRot="1" noChangeAspect="1" noMove="1" noResize="1" noEditPoints="1" noAdjustHandles="1" noChangeArrowheads="1" noChangeShapeType="1" noTextEdit="1"/>
              </p:cNvSpPr>
              <p:nvPr/>
            </p:nvSpPr>
            <p:spPr>
              <a:xfrm>
                <a:off x="8338893" y="4483973"/>
                <a:ext cx="319511" cy="248914"/>
              </a:xfrm>
              <a:prstGeom prst="rect">
                <a:avLst/>
              </a:prstGeom>
              <a:blipFill rotWithShape="0">
                <a:blip r:embed="rId6"/>
                <a:stretch>
                  <a:fillRect l="-11538" t="-12500" r="-15385" b="-2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7" name="文字方塊 726"/>
              <p:cNvSpPr txBox="1"/>
              <p:nvPr/>
            </p:nvSpPr>
            <p:spPr>
              <a:xfrm>
                <a:off x="8338653" y="5306478"/>
                <a:ext cx="241669" cy="227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𝐺</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3</m:t>
                          </m:r>
                        </m:sup>
                      </m:sSubSup>
                    </m:oMath>
                  </m:oMathPara>
                </a14:m>
                <a:endParaRPr lang="zh-TW" altLang="en-US" sz="630" dirty="0">
                  <a:solidFill>
                    <a:schemeClr val="bg1"/>
                  </a:solidFill>
                </a:endParaRPr>
              </a:p>
            </p:txBody>
          </p:sp>
        </mc:Choice>
        <mc:Fallback xmlns="">
          <p:sp>
            <p:nvSpPr>
              <p:cNvPr id="727" name="文字方塊 726"/>
              <p:cNvSpPr txBox="1">
                <a:spLocks noRot="1" noChangeAspect="1" noMove="1" noResize="1" noEditPoints="1" noAdjustHandles="1" noChangeArrowheads="1" noChangeShapeType="1" noTextEdit="1"/>
              </p:cNvSpPr>
              <p:nvPr/>
            </p:nvSpPr>
            <p:spPr>
              <a:xfrm>
                <a:off x="8338653" y="5306478"/>
                <a:ext cx="241669" cy="227435"/>
              </a:xfrm>
              <a:prstGeom prst="rect">
                <a:avLst/>
              </a:prstGeom>
              <a:blipFill rotWithShape="0">
                <a:blip r:embed="rId7"/>
                <a:stretch>
                  <a:fillRect l="-15000" t="-15789" r="-42500" b="-21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8" name="文字方塊 727"/>
              <p:cNvSpPr txBox="1"/>
              <p:nvPr/>
            </p:nvSpPr>
            <p:spPr>
              <a:xfrm>
                <a:off x="8338239" y="5930311"/>
                <a:ext cx="241669" cy="2269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60" i="1" smtClean="0">
                              <a:solidFill>
                                <a:schemeClr val="bg1"/>
                              </a:solidFill>
                              <a:latin typeface="Cambria Math" panose="02040503050406030204" pitchFamily="18" charset="0"/>
                            </a:rPr>
                          </m:ctrlPr>
                        </m:sSubSupPr>
                        <m:e>
                          <m:acc>
                            <m:accPr>
                              <m:chr m:val="̂"/>
                              <m:ctrlPr>
                                <a:rPr lang="en-US" altLang="zh-TW" sz="1260" i="1">
                                  <a:solidFill>
                                    <a:schemeClr val="bg1"/>
                                  </a:solidFill>
                                  <a:latin typeface="Cambria Math" panose="02040503050406030204" pitchFamily="18" charset="0"/>
                                </a:rPr>
                              </m:ctrlPr>
                            </m:accPr>
                            <m:e>
                              <m:r>
                                <a:rPr lang="en-US" altLang="zh-TW" sz="1260" i="1">
                                  <a:solidFill>
                                    <a:schemeClr val="bg1"/>
                                  </a:solidFill>
                                  <a:latin typeface="Cambria Math" panose="02040503050406030204" pitchFamily="18" charset="0"/>
                                </a:rPr>
                                <m:t>𝐺</m:t>
                              </m:r>
                            </m:e>
                          </m:acc>
                        </m:e>
                        <m:sub>
                          <m:r>
                            <a:rPr lang="en-US" altLang="zh-TW" sz="1260" i="1">
                              <a:solidFill>
                                <a:schemeClr val="bg1"/>
                              </a:solidFill>
                              <a:latin typeface="Cambria Math" panose="02040503050406030204" pitchFamily="18" charset="0"/>
                            </a:rPr>
                            <m:t>𝑖𝑗</m:t>
                          </m:r>
                        </m:sub>
                        <m:sup>
                          <m:r>
                            <a:rPr lang="en-US" altLang="zh-TW" sz="1260" i="1">
                              <a:solidFill>
                                <a:schemeClr val="bg1"/>
                              </a:solidFill>
                              <a:latin typeface="Cambria Math" panose="02040503050406030204" pitchFamily="18" charset="0"/>
                            </a:rPr>
                            <m:t>4</m:t>
                          </m:r>
                        </m:sup>
                      </m:sSubSup>
                    </m:oMath>
                  </m:oMathPara>
                </a14:m>
                <a:endParaRPr lang="zh-TW" altLang="en-US" sz="630" dirty="0">
                  <a:solidFill>
                    <a:schemeClr val="bg1"/>
                  </a:solidFill>
                </a:endParaRPr>
              </a:p>
            </p:txBody>
          </p:sp>
        </mc:Choice>
        <mc:Fallback xmlns="">
          <p:sp>
            <p:nvSpPr>
              <p:cNvPr id="728" name="文字方塊 727"/>
              <p:cNvSpPr txBox="1">
                <a:spLocks noRot="1" noChangeAspect="1" noMove="1" noResize="1" noEditPoints="1" noAdjustHandles="1" noChangeArrowheads="1" noChangeShapeType="1" noTextEdit="1"/>
              </p:cNvSpPr>
              <p:nvPr/>
            </p:nvSpPr>
            <p:spPr>
              <a:xfrm>
                <a:off x="8338239" y="5930311"/>
                <a:ext cx="241669" cy="226922"/>
              </a:xfrm>
              <a:prstGeom prst="rect">
                <a:avLst/>
              </a:prstGeom>
              <a:blipFill rotWithShape="0">
                <a:blip r:embed="rId4"/>
                <a:stretch>
                  <a:fillRect l="-15385" t="-18919" r="-46154" b="-243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9" name="文字方塊 728"/>
              <p:cNvSpPr txBox="1"/>
              <p:nvPr/>
            </p:nvSpPr>
            <p:spPr>
              <a:xfrm>
                <a:off x="7540707" y="4674006"/>
                <a:ext cx="494431" cy="193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260" i="1" smtClean="0">
                          <a:solidFill>
                            <a:schemeClr val="bg1"/>
                          </a:solidFill>
                          <a:latin typeface="Cambria Math" panose="02040503050406030204" pitchFamily="18" charset="0"/>
                        </a:rPr>
                        <m:t>𝜕</m:t>
                      </m:r>
                      <m:sSubSup>
                        <m:sSubSupPr>
                          <m:ctrlPr>
                            <a:rPr lang="en-US" altLang="zh-TW" sz="1260" i="1">
                              <a:solidFill>
                                <a:schemeClr val="bg1"/>
                              </a:solidFill>
                              <a:latin typeface="Cambria Math" panose="02040503050406030204" pitchFamily="18" charset="0"/>
                            </a:rPr>
                          </m:ctrlPr>
                        </m:sSubSupPr>
                        <m:e>
                          <m:r>
                            <a:rPr lang="en-US" altLang="zh-TW" sz="1260" i="1">
                              <a:solidFill>
                                <a:schemeClr val="bg1"/>
                              </a:solidFill>
                              <a:latin typeface="Cambria Math" panose="02040503050406030204" pitchFamily="18" charset="0"/>
                              <a:ea typeface="Cambria Math" panose="02040503050406030204" pitchFamily="18" charset="0"/>
                            </a:rPr>
                            <m:t>ℒ</m:t>
                          </m:r>
                        </m:e>
                        <m:sub>
                          <m:r>
                            <a:rPr lang="en-US" altLang="zh-TW" sz="1260" i="1">
                              <a:solidFill>
                                <a:schemeClr val="bg1"/>
                              </a:solidFill>
                              <a:latin typeface="Cambria Math" panose="02040503050406030204" pitchFamily="18" charset="0"/>
                            </a:rPr>
                            <m:t>𝑐𝑜𝑟𝑟</m:t>
                          </m:r>
                        </m:sub>
                        <m:sup>
                          <m:r>
                            <a:rPr lang="en-US" altLang="zh-TW" sz="1260" i="1">
                              <a:solidFill>
                                <a:schemeClr val="bg1"/>
                              </a:solidFill>
                              <a:latin typeface="Cambria Math" panose="02040503050406030204" pitchFamily="18" charset="0"/>
                            </a:rPr>
                            <m:t>2</m:t>
                          </m:r>
                        </m:sup>
                      </m:sSubSup>
                    </m:oMath>
                  </m:oMathPara>
                </a14:m>
                <a:endParaRPr lang="zh-TW" altLang="en-US" sz="630" dirty="0">
                  <a:solidFill>
                    <a:schemeClr val="bg1"/>
                  </a:solidFill>
                </a:endParaRPr>
              </a:p>
            </p:txBody>
          </p:sp>
        </mc:Choice>
        <mc:Fallback xmlns="">
          <p:sp>
            <p:nvSpPr>
              <p:cNvPr id="729" name="文字方塊 728"/>
              <p:cNvSpPr txBox="1">
                <a:spLocks noRot="1" noChangeAspect="1" noMove="1" noResize="1" noEditPoints="1" noAdjustHandles="1" noChangeArrowheads="1" noChangeShapeType="1" noTextEdit="1"/>
              </p:cNvSpPr>
              <p:nvPr/>
            </p:nvSpPr>
            <p:spPr>
              <a:xfrm>
                <a:off x="7540707" y="4674006"/>
                <a:ext cx="494431" cy="193899"/>
              </a:xfrm>
              <a:prstGeom prst="rect">
                <a:avLst/>
              </a:prstGeom>
              <a:blipFill rotWithShape="0">
                <a:blip r:embed="rId8"/>
                <a:stretch>
                  <a:fillRect l="-8642" t="-3125" b="-93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0" name="文字方塊 729"/>
              <p:cNvSpPr txBox="1"/>
              <p:nvPr/>
            </p:nvSpPr>
            <p:spPr>
              <a:xfrm>
                <a:off x="7478681" y="5472551"/>
                <a:ext cx="557973" cy="213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260" i="1" smtClean="0">
                          <a:solidFill>
                            <a:schemeClr val="bg1"/>
                          </a:solidFill>
                          <a:latin typeface="Cambria Math" panose="02040503050406030204" pitchFamily="18" charset="0"/>
                        </a:rPr>
                        <m:t>𝜕</m:t>
                      </m:r>
                      <m:sSubSup>
                        <m:sSubSupPr>
                          <m:ctrlPr>
                            <a:rPr lang="en-US" altLang="zh-TW" sz="1260" i="1">
                              <a:solidFill>
                                <a:schemeClr val="bg1"/>
                              </a:solidFill>
                              <a:latin typeface="Cambria Math" panose="02040503050406030204" pitchFamily="18" charset="0"/>
                            </a:rPr>
                          </m:ctrlPr>
                        </m:sSubSupPr>
                        <m:e>
                          <m:r>
                            <a:rPr lang="en-US" altLang="zh-TW" sz="1260" i="1">
                              <a:solidFill>
                                <a:schemeClr val="bg1"/>
                              </a:solidFill>
                              <a:latin typeface="Cambria Math" panose="02040503050406030204" pitchFamily="18" charset="0"/>
                              <a:ea typeface="Cambria Math" panose="02040503050406030204" pitchFamily="18" charset="0"/>
                            </a:rPr>
                            <m:t>ℒ</m:t>
                          </m:r>
                        </m:e>
                        <m:sub>
                          <m:r>
                            <a:rPr lang="en-US" altLang="zh-TW" sz="1260" i="1">
                              <a:solidFill>
                                <a:schemeClr val="bg1"/>
                              </a:solidFill>
                              <a:latin typeface="Cambria Math" panose="02040503050406030204" pitchFamily="18" charset="0"/>
                            </a:rPr>
                            <m:t>𝑔𝑟𝑎𝑚</m:t>
                          </m:r>
                        </m:sub>
                        <m:sup>
                          <m:r>
                            <a:rPr lang="en-US" altLang="zh-TW" sz="1260" i="1">
                              <a:solidFill>
                                <a:schemeClr val="bg1"/>
                              </a:solidFill>
                              <a:latin typeface="Cambria Math" panose="02040503050406030204" pitchFamily="18" charset="0"/>
                            </a:rPr>
                            <m:t>3</m:t>
                          </m:r>
                        </m:sup>
                      </m:sSubSup>
                    </m:oMath>
                  </m:oMathPara>
                </a14:m>
                <a:endParaRPr lang="zh-TW" altLang="en-US" sz="630" dirty="0">
                  <a:solidFill>
                    <a:schemeClr val="bg1"/>
                  </a:solidFill>
                </a:endParaRPr>
              </a:p>
            </p:txBody>
          </p:sp>
        </mc:Choice>
        <mc:Fallback xmlns="">
          <p:sp>
            <p:nvSpPr>
              <p:cNvPr id="730" name="文字方塊 729"/>
              <p:cNvSpPr txBox="1">
                <a:spLocks noRot="1" noChangeAspect="1" noMove="1" noResize="1" noEditPoints="1" noAdjustHandles="1" noChangeArrowheads="1" noChangeShapeType="1" noTextEdit="1"/>
              </p:cNvSpPr>
              <p:nvPr/>
            </p:nvSpPr>
            <p:spPr>
              <a:xfrm>
                <a:off x="7478681" y="5472551"/>
                <a:ext cx="557973" cy="213520"/>
              </a:xfrm>
              <a:prstGeom prst="rect">
                <a:avLst/>
              </a:prstGeom>
              <a:blipFill rotWithShape="0">
                <a:blip r:embed="rId9"/>
                <a:stretch>
                  <a:fillRect l="-7692" r="-3297" b="-2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1" name="文字方塊 730"/>
              <p:cNvSpPr txBox="1"/>
              <p:nvPr/>
            </p:nvSpPr>
            <p:spPr>
              <a:xfrm>
                <a:off x="7479908" y="6080551"/>
                <a:ext cx="557973" cy="212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260" i="1" smtClean="0">
                          <a:solidFill>
                            <a:schemeClr val="bg1"/>
                          </a:solidFill>
                          <a:latin typeface="Cambria Math" panose="02040503050406030204" pitchFamily="18" charset="0"/>
                        </a:rPr>
                        <m:t>𝜕</m:t>
                      </m:r>
                      <m:sSubSup>
                        <m:sSubSupPr>
                          <m:ctrlPr>
                            <a:rPr lang="en-US" altLang="zh-TW" sz="1260" i="1">
                              <a:solidFill>
                                <a:schemeClr val="bg1"/>
                              </a:solidFill>
                              <a:latin typeface="Cambria Math" panose="02040503050406030204" pitchFamily="18" charset="0"/>
                            </a:rPr>
                          </m:ctrlPr>
                        </m:sSubSupPr>
                        <m:e>
                          <m:r>
                            <a:rPr lang="en-US" altLang="zh-TW" sz="1260" i="1">
                              <a:solidFill>
                                <a:schemeClr val="bg1"/>
                              </a:solidFill>
                              <a:latin typeface="Cambria Math" panose="02040503050406030204" pitchFamily="18" charset="0"/>
                              <a:ea typeface="Cambria Math" panose="02040503050406030204" pitchFamily="18" charset="0"/>
                            </a:rPr>
                            <m:t>ℒ</m:t>
                          </m:r>
                        </m:e>
                        <m:sub>
                          <m:r>
                            <a:rPr lang="en-US" altLang="zh-TW" sz="1260" i="1">
                              <a:solidFill>
                                <a:schemeClr val="bg1"/>
                              </a:solidFill>
                              <a:latin typeface="Cambria Math" panose="02040503050406030204" pitchFamily="18" charset="0"/>
                            </a:rPr>
                            <m:t>𝑔𝑟𝑎𝑚</m:t>
                          </m:r>
                        </m:sub>
                        <m:sup>
                          <m:r>
                            <a:rPr lang="en-US" altLang="zh-TW" sz="1260" i="1">
                              <a:solidFill>
                                <a:schemeClr val="bg1"/>
                              </a:solidFill>
                              <a:latin typeface="Cambria Math" panose="02040503050406030204" pitchFamily="18" charset="0"/>
                            </a:rPr>
                            <m:t>4</m:t>
                          </m:r>
                        </m:sup>
                      </m:sSubSup>
                    </m:oMath>
                  </m:oMathPara>
                </a14:m>
                <a:endParaRPr lang="zh-TW" altLang="en-US" sz="630" dirty="0">
                  <a:solidFill>
                    <a:schemeClr val="bg1"/>
                  </a:solidFill>
                </a:endParaRPr>
              </a:p>
            </p:txBody>
          </p:sp>
        </mc:Choice>
        <mc:Fallback xmlns="">
          <p:sp>
            <p:nvSpPr>
              <p:cNvPr id="731" name="文字方塊 730"/>
              <p:cNvSpPr txBox="1">
                <a:spLocks noRot="1" noChangeAspect="1" noMove="1" noResize="1" noEditPoints="1" noAdjustHandles="1" noChangeArrowheads="1" noChangeShapeType="1" noTextEdit="1"/>
              </p:cNvSpPr>
              <p:nvPr/>
            </p:nvSpPr>
            <p:spPr>
              <a:xfrm>
                <a:off x="7479908" y="6080551"/>
                <a:ext cx="557973" cy="212751"/>
              </a:xfrm>
              <a:prstGeom prst="rect">
                <a:avLst/>
              </a:prstGeom>
              <a:blipFill rotWithShape="0">
                <a:blip r:embed="rId10"/>
                <a:stretch>
                  <a:fillRect l="-6522" r="-2174" b="-17143"/>
                </a:stretch>
              </a:blipFill>
            </p:spPr>
            <p:txBody>
              <a:bodyPr/>
              <a:lstStyle/>
              <a:p>
                <a:r>
                  <a:rPr lang="zh-TW" altLang="en-US">
                    <a:noFill/>
                  </a:rPr>
                  <a:t> </a:t>
                </a:r>
              </a:p>
            </p:txBody>
          </p:sp>
        </mc:Fallback>
      </mc:AlternateContent>
      <p:pic>
        <p:nvPicPr>
          <p:cNvPr id="712" name="圖片 7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12299" y="2736185"/>
            <a:ext cx="751328" cy="751328"/>
          </a:xfrm>
          <a:prstGeom prst="rect">
            <a:avLst/>
          </a:prstGeom>
        </p:spPr>
      </p:pic>
      <p:sp>
        <p:nvSpPr>
          <p:cNvPr id="713" name="弧形 712"/>
          <p:cNvSpPr/>
          <p:nvPr/>
        </p:nvSpPr>
        <p:spPr>
          <a:xfrm>
            <a:off x="7624142" y="3062067"/>
            <a:ext cx="1800762" cy="1690640"/>
          </a:xfrm>
          <a:prstGeom prst="arc">
            <a:avLst>
              <a:gd name="adj1" fmla="val 17268836"/>
              <a:gd name="adj2" fmla="val 20150761"/>
            </a:avLst>
          </a:prstGeom>
          <a:ln w="31750">
            <a:solidFill>
              <a:srgbClr val="0EB83A"/>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pic>
        <p:nvPicPr>
          <p:cNvPr id="714" name="圖片 7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28673" y="2736185"/>
            <a:ext cx="751328" cy="751328"/>
          </a:xfrm>
          <a:prstGeom prst="rect">
            <a:avLst/>
          </a:prstGeom>
        </p:spPr>
      </p:pic>
      <p:cxnSp>
        <p:nvCxnSpPr>
          <p:cNvPr id="692" name="直線單箭頭接點 691"/>
          <p:cNvCxnSpPr>
            <a:stCxn id="691" idx="2"/>
            <a:endCxn id="700" idx="0"/>
          </p:cNvCxnSpPr>
          <p:nvPr/>
        </p:nvCxnSpPr>
        <p:spPr>
          <a:xfrm flipH="1">
            <a:off x="1426487" y="4985453"/>
            <a:ext cx="756" cy="148104"/>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5" name="直線單箭頭接點 694"/>
          <p:cNvCxnSpPr>
            <a:stCxn id="701" idx="2"/>
            <a:endCxn id="698" idx="0"/>
          </p:cNvCxnSpPr>
          <p:nvPr/>
        </p:nvCxnSpPr>
        <p:spPr>
          <a:xfrm flipH="1">
            <a:off x="1426666" y="5468207"/>
            <a:ext cx="180" cy="131854"/>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6" name="直線單箭頭接點 695"/>
          <p:cNvCxnSpPr>
            <a:stCxn id="699" idx="2"/>
            <a:endCxn id="688" idx="2"/>
          </p:cNvCxnSpPr>
          <p:nvPr/>
        </p:nvCxnSpPr>
        <p:spPr>
          <a:xfrm>
            <a:off x="1426666" y="5933852"/>
            <a:ext cx="218" cy="128350"/>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7" name="直線單箭頭接點 696"/>
          <p:cNvCxnSpPr>
            <a:stCxn id="688" idx="6"/>
            <a:endCxn id="689" idx="0"/>
          </p:cNvCxnSpPr>
          <p:nvPr/>
        </p:nvCxnSpPr>
        <p:spPr>
          <a:xfrm>
            <a:off x="1426884" y="6262054"/>
            <a:ext cx="359" cy="115664"/>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9" name="群組 58"/>
          <p:cNvGrpSpPr/>
          <p:nvPr/>
        </p:nvGrpSpPr>
        <p:grpSpPr>
          <a:xfrm>
            <a:off x="798909" y="4203356"/>
            <a:ext cx="1636495" cy="2351758"/>
            <a:chOff x="2858526" y="10334424"/>
            <a:chExt cx="4677648" cy="6722107"/>
          </a:xfrm>
        </p:grpSpPr>
        <p:sp>
          <p:nvSpPr>
            <p:cNvPr id="688" name="流程圖: 或 687"/>
            <p:cNvSpPr>
              <a:spLocks noChangeAspect="1"/>
            </p:cNvSpPr>
            <p:nvPr/>
          </p:nvSpPr>
          <p:spPr>
            <a:xfrm rot="5400000">
              <a:off x="4367865" y="15645210"/>
              <a:ext cx="571244" cy="576072"/>
            </a:xfrm>
            <a:prstGeom prst="flowChartOr">
              <a:avLst/>
            </a:prstGeom>
            <a:noFill/>
            <a:ln w="31750">
              <a:solidFill>
                <a:srgbClr val="38A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689" name="矩形 688"/>
            <p:cNvSpPr/>
            <p:nvPr/>
          </p:nvSpPr>
          <p:spPr>
            <a:xfrm>
              <a:off x="3307847" y="16549475"/>
              <a:ext cx="2693330" cy="507056"/>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a:solidFill>
                    <a:schemeClr val="bg1"/>
                  </a:solidFill>
                </a:rPr>
                <a:t>RB d+1</a:t>
              </a:r>
              <a:endParaRPr lang="zh-CN" altLang="en-US" sz="1120" dirty="0">
                <a:solidFill>
                  <a:schemeClr val="bg1"/>
                </a:solidFill>
              </a:endParaRPr>
            </a:p>
          </p:txBody>
        </p:sp>
        <p:cxnSp>
          <p:nvCxnSpPr>
            <p:cNvPr id="690" name="肘形接點 689"/>
            <p:cNvCxnSpPr>
              <a:endCxn id="688" idx="4"/>
            </p:cNvCxnSpPr>
            <p:nvPr/>
          </p:nvCxnSpPr>
          <p:spPr>
            <a:xfrm rot="5400000">
              <a:off x="2897606" y="14182645"/>
              <a:ext cx="3218447" cy="282755"/>
            </a:xfrm>
            <a:prstGeom prst="bentConnector4">
              <a:avLst>
                <a:gd name="adj1" fmla="val 541"/>
                <a:gd name="adj2" fmla="val 441355"/>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91" name="矩形 690"/>
            <p:cNvSpPr/>
            <p:nvPr/>
          </p:nvSpPr>
          <p:spPr>
            <a:xfrm>
              <a:off x="3307847" y="12004563"/>
              <a:ext cx="2693330" cy="565356"/>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a:solidFill>
                    <a:schemeClr val="bg1"/>
                  </a:solidFill>
                </a:rPr>
                <a:t>RB d-1</a:t>
              </a:r>
              <a:endParaRPr lang="zh-CN" altLang="en-US" sz="1120" dirty="0">
                <a:solidFill>
                  <a:schemeClr val="bg1"/>
                </a:solidFill>
              </a:endParaRPr>
            </a:p>
          </p:txBody>
        </p:sp>
        <p:grpSp>
          <p:nvGrpSpPr>
            <p:cNvPr id="43" name="群組 42"/>
            <p:cNvGrpSpPr/>
            <p:nvPr/>
          </p:nvGrpSpPr>
          <p:grpSpPr>
            <a:xfrm>
              <a:off x="3656183" y="12993248"/>
              <a:ext cx="1993363" cy="956541"/>
              <a:chOff x="3657318" y="12886337"/>
              <a:chExt cx="1993363" cy="956541"/>
            </a:xfrm>
          </p:grpSpPr>
          <p:sp>
            <p:nvSpPr>
              <p:cNvPr id="700" name="矩形 699"/>
              <p:cNvSpPr/>
              <p:nvPr/>
            </p:nvSpPr>
            <p:spPr>
              <a:xfrm>
                <a:off x="3657318" y="12886337"/>
                <a:ext cx="1992338" cy="43100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err="1">
                    <a:solidFill>
                      <a:schemeClr val="bg1"/>
                    </a:solidFill>
                  </a:rPr>
                  <a:t>Conv</a:t>
                </a:r>
                <a:r>
                  <a:rPr lang="en-US" altLang="zh-CN" sz="1120" dirty="0">
                    <a:solidFill>
                      <a:schemeClr val="bg1"/>
                    </a:solidFill>
                  </a:rPr>
                  <a:t> 1</a:t>
                </a:r>
                <a:endParaRPr lang="zh-CN" altLang="en-US" sz="1120" dirty="0">
                  <a:solidFill>
                    <a:schemeClr val="bg1"/>
                  </a:solidFill>
                </a:endParaRPr>
              </a:p>
            </p:txBody>
          </p:sp>
          <p:sp>
            <p:nvSpPr>
              <p:cNvPr id="701" name="矩形 700"/>
              <p:cNvSpPr/>
              <p:nvPr/>
            </p:nvSpPr>
            <p:spPr>
              <a:xfrm>
                <a:off x="3658343" y="13411869"/>
                <a:ext cx="1992338" cy="43100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err="1">
                    <a:solidFill>
                      <a:schemeClr val="bg1"/>
                    </a:solidFill>
                  </a:rPr>
                  <a:t>PReLU</a:t>
                </a:r>
                <a:endParaRPr lang="zh-CN" altLang="en-US" sz="1120" dirty="0">
                  <a:solidFill>
                    <a:schemeClr val="bg1"/>
                  </a:solidFill>
                </a:endParaRPr>
              </a:p>
            </p:txBody>
          </p:sp>
        </p:grpSp>
        <p:grpSp>
          <p:nvGrpSpPr>
            <p:cNvPr id="36" name="群組 35"/>
            <p:cNvGrpSpPr/>
            <p:nvPr/>
          </p:nvGrpSpPr>
          <p:grpSpPr>
            <a:xfrm>
              <a:off x="3656696" y="14326671"/>
              <a:ext cx="1992338" cy="954085"/>
              <a:chOff x="3658349" y="14277931"/>
              <a:chExt cx="1992338" cy="954085"/>
            </a:xfrm>
          </p:grpSpPr>
          <p:sp>
            <p:nvSpPr>
              <p:cNvPr id="698" name="矩形 697"/>
              <p:cNvSpPr/>
              <p:nvPr/>
            </p:nvSpPr>
            <p:spPr>
              <a:xfrm>
                <a:off x="3658349" y="14277931"/>
                <a:ext cx="1992338" cy="431010"/>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err="1">
                    <a:solidFill>
                      <a:schemeClr val="bg1"/>
                    </a:solidFill>
                  </a:rPr>
                  <a:t>Conv</a:t>
                </a:r>
                <a:r>
                  <a:rPr lang="en-US" altLang="zh-CN" sz="1120" dirty="0">
                    <a:solidFill>
                      <a:schemeClr val="bg1"/>
                    </a:solidFill>
                  </a:rPr>
                  <a:t> 1</a:t>
                </a:r>
                <a:endParaRPr lang="zh-CN" altLang="en-US" sz="1120" dirty="0">
                  <a:solidFill>
                    <a:schemeClr val="bg1"/>
                  </a:solidFill>
                </a:endParaRPr>
              </a:p>
            </p:txBody>
          </p:sp>
          <p:sp>
            <p:nvSpPr>
              <p:cNvPr id="699" name="矩形 698"/>
              <p:cNvSpPr/>
              <p:nvPr/>
            </p:nvSpPr>
            <p:spPr>
              <a:xfrm>
                <a:off x="3658349" y="14801006"/>
                <a:ext cx="1992338" cy="431010"/>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1120" dirty="0" err="1">
                    <a:solidFill>
                      <a:schemeClr val="bg1"/>
                    </a:solidFill>
                  </a:rPr>
                  <a:t>PReLU</a:t>
                </a:r>
                <a:endParaRPr lang="zh-CN" altLang="en-US" sz="1120" dirty="0">
                  <a:solidFill>
                    <a:schemeClr val="bg1"/>
                  </a:solidFill>
                </a:endParaRPr>
              </a:p>
            </p:txBody>
          </p:sp>
        </p:grpSp>
        <p:sp>
          <p:nvSpPr>
            <p:cNvPr id="675" name="文本框 206"/>
            <p:cNvSpPr txBox="1"/>
            <p:nvPr/>
          </p:nvSpPr>
          <p:spPr>
            <a:xfrm>
              <a:off x="2858526" y="10334424"/>
              <a:ext cx="4677648" cy="1557120"/>
            </a:xfrm>
            <a:prstGeom prst="rect">
              <a:avLst/>
            </a:prstGeom>
            <a:noFill/>
          </p:spPr>
          <p:txBody>
            <a:bodyPr wrap="square" rtlCol="0">
              <a:spAutoFit/>
            </a:bodyPr>
            <a:lstStyle/>
            <a:p>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(d) Residual Block</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grpSp>
      <p:sp>
        <p:nvSpPr>
          <p:cNvPr id="677" name="文本框 206"/>
          <p:cNvSpPr txBox="1"/>
          <p:nvPr/>
        </p:nvSpPr>
        <p:spPr>
          <a:xfrm>
            <a:off x="3424033" y="4167952"/>
            <a:ext cx="3993432" cy="318549"/>
          </a:xfrm>
          <a:prstGeom prst="rect">
            <a:avLst/>
          </a:prstGeom>
          <a:noFill/>
        </p:spPr>
        <p:txBody>
          <a:bodyPr wrap="square" rtlCol="0">
            <a:spAutoFit/>
          </a:bodyPr>
          <a:lstStyle/>
          <a:p>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(f) Guided Regression Loss for Image Fusion</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grpSp>
        <p:nvGrpSpPr>
          <p:cNvPr id="678" name="群組 677"/>
          <p:cNvGrpSpPr/>
          <p:nvPr/>
        </p:nvGrpSpPr>
        <p:grpSpPr>
          <a:xfrm>
            <a:off x="3897095" y="4166001"/>
            <a:ext cx="3305682" cy="2853689"/>
            <a:chOff x="9398537" y="9781217"/>
            <a:chExt cx="8381595" cy="7235561"/>
          </a:xfrm>
        </p:grpSpPr>
        <p:sp>
          <p:nvSpPr>
            <p:cNvPr id="679" name="弧形 678"/>
            <p:cNvSpPr/>
            <p:nvPr/>
          </p:nvSpPr>
          <p:spPr>
            <a:xfrm rot="10800000">
              <a:off x="11183840" y="10339913"/>
              <a:ext cx="6596292" cy="2359247"/>
            </a:xfrm>
            <a:prstGeom prst="arc">
              <a:avLst>
                <a:gd name="adj1" fmla="val 16158459"/>
                <a:gd name="adj2" fmla="val 21241820"/>
              </a:avLst>
            </a:prstGeom>
            <a:ln w="41275">
              <a:solidFill>
                <a:srgbClr val="0000FF"/>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680" name="弧形 679"/>
            <p:cNvSpPr/>
            <p:nvPr/>
          </p:nvSpPr>
          <p:spPr>
            <a:xfrm rot="10800000">
              <a:off x="11070339" y="12855992"/>
              <a:ext cx="6248716" cy="3617780"/>
            </a:xfrm>
            <a:prstGeom prst="arc">
              <a:avLst>
                <a:gd name="adj1" fmla="val 870573"/>
                <a:gd name="adj2" fmla="val 5966870"/>
              </a:avLst>
            </a:prstGeom>
            <a:ln w="41275">
              <a:solidFill>
                <a:srgbClr val="FF0000"/>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681" name="弧形 680"/>
            <p:cNvSpPr/>
            <p:nvPr/>
          </p:nvSpPr>
          <p:spPr>
            <a:xfrm rot="10800000">
              <a:off x="11183840" y="9781217"/>
              <a:ext cx="6596292" cy="2359247"/>
            </a:xfrm>
            <a:prstGeom prst="arc">
              <a:avLst>
                <a:gd name="adj1" fmla="val 16158459"/>
                <a:gd name="adj2" fmla="val 21241820"/>
              </a:avLst>
            </a:prstGeom>
            <a:ln w="41275">
              <a:solidFill>
                <a:srgbClr val="0000FF"/>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682" name="弧形 681"/>
            <p:cNvSpPr/>
            <p:nvPr/>
          </p:nvSpPr>
          <p:spPr>
            <a:xfrm rot="10800000">
              <a:off x="11058315" y="13398998"/>
              <a:ext cx="6248716" cy="3617780"/>
            </a:xfrm>
            <a:prstGeom prst="arc">
              <a:avLst>
                <a:gd name="adj1" fmla="val 870573"/>
                <a:gd name="adj2" fmla="val 5966870"/>
              </a:avLst>
            </a:prstGeom>
            <a:ln w="41275">
              <a:solidFill>
                <a:srgbClr val="FF0000"/>
              </a:solidFil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grpSp>
          <p:nvGrpSpPr>
            <p:cNvPr id="683" name="群組 682"/>
            <p:cNvGrpSpPr/>
            <p:nvPr/>
          </p:nvGrpSpPr>
          <p:grpSpPr>
            <a:xfrm>
              <a:off x="9398537" y="10814440"/>
              <a:ext cx="7010262" cy="3957215"/>
              <a:chOff x="9398537" y="10814440"/>
              <a:chExt cx="7010262" cy="3957215"/>
            </a:xfrm>
          </p:grpSpPr>
          <p:pic>
            <p:nvPicPr>
              <p:cNvPr id="684" name="圖片 68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99907" y="10814440"/>
                <a:ext cx="1905000" cy="1905000"/>
              </a:xfrm>
              <a:prstGeom prst="rect">
                <a:avLst/>
              </a:prstGeom>
            </p:spPr>
          </p:pic>
          <p:pic>
            <p:nvPicPr>
              <p:cNvPr id="685" name="圖片 6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98537" y="12866655"/>
                <a:ext cx="1905000" cy="1905000"/>
              </a:xfrm>
              <a:prstGeom prst="rect">
                <a:avLst/>
              </a:prstGeom>
            </p:spPr>
          </p:pic>
          <p:pic>
            <p:nvPicPr>
              <p:cNvPr id="686" name="圖片 6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503799" y="11854768"/>
                <a:ext cx="1905000" cy="1905000"/>
              </a:xfrm>
              <a:prstGeom prst="rect">
                <a:avLst/>
              </a:prstGeom>
            </p:spPr>
          </p:pic>
          <p:pic>
            <p:nvPicPr>
              <p:cNvPr id="687" name="圖片 6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921721" y="11851601"/>
                <a:ext cx="1905000" cy="1905000"/>
              </a:xfrm>
              <a:prstGeom prst="rect">
                <a:avLst/>
              </a:prstGeom>
            </p:spPr>
          </p:pic>
        </p:grpSp>
      </p:grpSp>
      <mc:AlternateContent xmlns:mc="http://schemas.openxmlformats.org/markup-compatibility/2006" xmlns:a14="http://schemas.microsoft.com/office/drawing/2010/main">
        <mc:Choice Requires="a14">
          <p:sp>
            <p:nvSpPr>
              <p:cNvPr id="673" name="文字方塊 672"/>
              <p:cNvSpPr txBox="1"/>
              <p:nvPr/>
            </p:nvSpPr>
            <p:spPr>
              <a:xfrm>
                <a:off x="5200724" y="4807414"/>
                <a:ext cx="221086" cy="193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260" i="1" smtClean="0">
                          <a:solidFill>
                            <a:schemeClr val="bg1"/>
                          </a:solidFill>
                          <a:latin typeface="Cambria Math" panose="02040503050406030204" pitchFamily="18" charset="0"/>
                          <a:ea typeface="Cambria Math" panose="02040503050406030204" pitchFamily="18" charset="0"/>
                        </a:rPr>
                        <m:t>ℳ</m:t>
                      </m:r>
                    </m:oMath>
                  </m:oMathPara>
                </a14:m>
                <a:endParaRPr lang="zh-TW" altLang="en-US" sz="840" dirty="0">
                  <a:solidFill>
                    <a:schemeClr val="bg1"/>
                  </a:solidFill>
                </a:endParaRPr>
              </a:p>
            </p:txBody>
          </p:sp>
        </mc:Choice>
        <mc:Fallback xmlns="">
          <p:sp>
            <p:nvSpPr>
              <p:cNvPr id="673" name="文字方塊 672"/>
              <p:cNvSpPr txBox="1">
                <a:spLocks noRot="1" noChangeAspect="1" noMove="1" noResize="1" noEditPoints="1" noAdjustHandles="1" noChangeArrowheads="1" noChangeShapeType="1" noTextEdit="1"/>
              </p:cNvSpPr>
              <p:nvPr/>
            </p:nvSpPr>
            <p:spPr>
              <a:xfrm>
                <a:off x="5200724" y="4807414"/>
                <a:ext cx="221086" cy="193899"/>
              </a:xfrm>
              <a:prstGeom prst="rect">
                <a:avLst/>
              </a:prstGeom>
              <a:blipFill rotWithShape="0">
                <a:blip r:embed="rId16"/>
                <a:stretch>
                  <a:fillRect l="-16667" r="-13889" b="-9677"/>
                </a:stretch>
              </a:blipFill>
            </p:spPr>
            <p:txBody>
              <a:bodyPr/>
              <a:lstStyle/>
              <a:p>
                <a:r>
                  <a:rPr lang="zh-TW" altLang="en-US">
                    <a:noFill/>
                  </a:rPr>
                  <a:t> </a:t>
                </a:r>
              </a:p>
            </p:txBody>
          </p:sp>
        </mc:Fallback>
      </mc:AlternateContent>
      <p:pic>
        <p:nvPicPr>
          <p:cNvPr id="577" name="圖片 57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70131" y="2527866"/>
            <a:ext cx="295645" cy="166351"/>
          </a:xfrm>
          <a:prstGeom prst="rect">
            <a:avLst/>
          </a:prstGeom>
        </p:spPr>
      </p:pic>
      <p:pic>
        <p:nvPicPr>
          <p:cNvPr id="578" name="圖片 57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01040" y="4893281"/>
            <a:ext cx="419840" cy="166351"/>
          </a:xfrm>
          <a:prstGeom prst="rect">
            <a:avLst/>
          </a:prstGeom>
        </p:spPr>
      </p:pic>
      <p:sp>
        <p:nvSpPr>
          <p:cNvPr id="579" name="文本框 206"/>
          <p:cNvSpPr txBox="1"/>
          <p:nvPr/>
        </p:nvSpPr>
        <p:spPr>
          <a:xfrm>
            <a:off x="660669" y="1720132"/>
            <a:ext cx="1590072" cy="318549"/>
          </a:xfrm>
          <a:prstGeom prst="rect">
            <a:avLst/>
          </a:prstGeom>
          <a:noFill/>
        </p:spPr>
        <p:txBody>
          <a:bodyPr wrap="square" rtlCol="0">
            <a:spAutoFit/>
          </a:bodyPr>
          <a:lstStyle/>
          <a:p>
            <a:pPr algn="ctr"/>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(a) Triple Inputs</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grpSp>
        <p:nvGrpSpPr>
          <p:cNvPr id="651" name="群組 650"/>
          <p:cNvGrpSpPr/>
          <p:nvPr/>
        </p:nvGrpSpPr>
        <p:grpSpPr>
          <a:xfrm>
            <a:off x="2850859" y="3411062"/>
            <a:ext cx="357670" cy="649411"/>
            <a:chOff x="8158818" y="1136147"/>
            <a:chExt cx="593900" cy="1083153"/>
          </a:xfrm>
        </p:grpSpPr>
        <p:sp>
          <p:nvSpPr>
            <p:cNvPr id="670" name="矩形 669"/>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71" name="矩形 670"/>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7</a:t>
              </a:r>
              <a:endParaRPr lang="zh-CN" altLang="en-US" sz="980" dirty="0">
                <a:solidFill>
                  <a:schemeClr val="bg1"/>
                </a:solidFill>
              </a:endParaRPr>
            </a:p>
          </p:txBody>
        </p:sp>
      </p:grpSp>
      <p:sp>
        <p:nvSpPr>
          <p:cNvPr id="652" name="矩形 651"/>
          <p:cNvSpPr/>
          <p:nvPr/>
        </p:nvSpPr>
        <p:spPr>
          <a:xfrm rot="16200000">
            <a:off x="2180308" y="3654321"/>
            <a:ext cx="748582" cy="161120"/>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Stochastic</a:t>
            </a:r>
            <a:r>
              <a:rPr lang="en-US" altLang="zh-CN" sz="700" dirty="0">
                <a:solidFill>
                  <a:schemeClr val="bg1"/>
                </a:solidFill>
              </a:rPr>
              <a:t> </a:t>
            </a:r>
            <a:endParaRPr lang="zh-CN" altLang="en-US" sz="700" dirty="0">
              <a:solidFill>
                <a:schemeClr val="bg1"/>
              </a:solidFill>
            </a:endParaRPr>
          </a:p>
        </p:txBody>
      </p:sp>
      <p:cxnSp>
        <p:nvCxnSpPr>
          <p:cNvPr id="653" name="直線單箭頭接點 652"/>
          <p:cNvCxnSpPr>
            <a:stCxn id="652" idx="2"/>
            <a:endCxn id="671" idx="0"/>
          </p:cNvCxnSpPr>
          <p:nvPr/>
        </p:nvCxnSpPr>
        <p:spPr>
          <a:xfrm>
            <a:off x="2635159" y="3734881"/>
            <a:ext cx="215700" cy="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54" name="群組 653"/>
          <p:cNvGrpSpPr/>
          <p:nvPr/>
        </p:nvGrpSpPr>
        <p:grpSpPr>
          <a:xfrm>
            <a:off x="3425453" y="3411233"/>
            <a:ext cx="357670" cy="649411"/>
            <a:chOff x="8158818" y="1136147"/>
            <a:chExt cx="593900" cy="1083153"/>
          </a:xfrm>
        </p:grpSpPr>
        <p:sp>
          <p:nvSpPr>
            <p:cNvPr id="668" name="矩形 667"/>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69" name="矩形 668"/>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8</a:t>
              </a:r>
              <a:endParaRPr lang="zh-CN" altLang="en-US" sz="980" dirty="0">
                <a:solidFill>
                  <a:schemeClr val="bg1"/>
                </a:solidFill>
              </a:endParaRPr>
            </a:p>
          </p:txBody>
        </p:sp>
      </p:grpSp>
      <p:cxnSp>
        <p:nvCxnSpPr>
          <p:cNvPr id="655" name="直線單箭頭接點 654"/>
          <p:cNvCxnSpPr>
            <a:stCxn id="670" idx="2"/>
            <a:endCxn id="669" idx="0"/>
          </p:cNvCxnSpPr>
          <p:nvPr/>
        </p:nvCxnSpPr>
        <p:spPr>
          <a:xfrm flipV="1">
            <a:off x="3208530" y="3735053"/>
            <a:ext cx="216923" cy="160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56" name="矩形 655"/>
          <p:cNvSpPr/>
          <p:nvPr/>
        </p:nvSpPr>
        <p:spPr>
          <a:xfrm rot="16200000">
            <a:off x="3745735" y="3654602"/>
            <a:ext cx="646212" cy="163057"/>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5</a:t>
            </a:r>
            <a:endParaRPr lang="zh-CN" altLang="en-US" sz="980" dirty="0">
              <a:solidFill>
                <a:schemeClr val="bg1"/>
              </a:solidFill>
            </a:endParaRPr>
          </a:p>
        </p:txBody>
      </p:sp>
      <p:cxnSp>
        <p:nvCxnSpPr>
          <p:cNvPr id="657" name="直線單箭頭接點 656"/>
          <p:cNvCxnSpPr>
            <a:stCxn id="668" idx="2"/>
            <a:endCxn id="656" idx="0"/>
          </p:cNvCxnSpPr>
          <p:nvPr/>
        </p:nvCxnSpPr>
        <p:spPr>
          <a:xfrm flipV="1">
            <a:off x="3783123" y="3736131"/>
            <a:ext cx="204190" cy="693"/>
          </a:xfrm>
          <a:prstGeom prst="straightConnector1">
            <a:avLst/>
          </a:prstGeom>
          <a:ln w="317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58" name="矩形 657"/>
          <p:cNvSpPr/>
          <p:nvPr/>
        </p:nvSpPr>
        <p:spPr>
          <a:xfrm rot="16200000">
            <a:off x="4123534" y="3654067"/>
            <a:ext cx="646212" cy="163057"/>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6</a:t>
            </a:r>
            <a:endParaRPr lang="zh-CN" altLang="en-US" sz="980" dirty="0">
              <a:solidFill>
                <a:schemeClr val="bg1"/>
              </a:solidFill>
            </a:endParaRPr>
          </a:p>
        </p:txBody>
      </p:sp>
      <p:cxnSp>
        <p:nvCxnSpPr>
          <p:cNvPr id="659" name="直線單箭頭接點 658"/>
          <p:cNvCxnSpPr>
            <a:stCxn id="656" idx="2"/>
            <a:endCxn id="658" idx="0"/>
          </p:cNvCxnSpPr>
          <p:nvPr/>
        </p:nvCxnSpPr>
        <p:spPr>
          <a:xfrm flipV="1">
            <a:off x="4150369" y="3735595"/>
            <a:ext cx="214742" cy="536"/>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60" name="群組 659"/>
          <p:cNvGrpSpPr/>
          <p:nvPr/>
        </p:nvGrpSpPr>
        <p:grpSpPr>
          <a:xfrm>
            <a:off x="4746502" y="3411062"/>
            <a:ext cx="357670" cy="649411"/>
            <a:chOff x="8158818" y="1136146"/>
            <a:chExt cx="593900" cy="1083154"/>
          </a:xfrm>
        </p:grpSpPr>
        <p:sp>
          <p:nvSpPr>
            <p:cNvPr id="666" name="矩形 665"/>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67" name="矩形 666"/>
            <p:cNvSpPr/>
            <p:nvPr/>
          </p:nvSpPr>
          <p:spPr>
            <a:xfrm rot="16200000">
              <a:off x="7754093" y="1540871"/>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9</a:t>
              </a:r>
              <a:endParaRPr lang="zh-CN" altLang="en-US" sz="980" dirty="0">
                <a:solidFill>
                  <a:schemeClr val="bg1"/>
                </a:solidFill>
              </a:endParaRPr>
            </a:p>
          </p:txBody>
        </p:sp>
      </p:grpSp>
      <p:cxnSp>
        <p:nvCxnSpPr>
          <p:cNvPr id="661" name="直線單箭頭接點 660"/>
          <p:cNvCxnSpPr>
            <a:stCxn id="658" idx="2"/>
            <a:endCxn id="667" idx="0"/>
          </p:cNvCxnSpPr>
          <p:nvPr/>
        </p:nvCxnSpPr>
        <p:spPr>
          <a:xfrm flipV="1">
            <a:off x="4528168" y="3734881"/>
            <a:ext cx="218334" cy="714"/>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62" name="群組 661"/>
          <p:cNvGrpSpPr/>
          <p:nvPr/>
        </p:nvGrpSpPr>
        <p:grpSpPr>
          <a:xfrm>
            <a:off x="5308344" y="3411062"/>
            <a:ext cx="357670" cy="649411"/>
            <a:chOff x="8158818" y="1136147"/>
            <a:chExt cx="593900" cy="1083153"/>
          </a:xfrm>
        </p:grpSpPr>
        <p:sp>
          <p:nvSpPr>
            <p:cNvPr id="664" name="矩形 663"/>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65" name="矩形 664"/>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10</a:t>
              </a:r>
              <a:endParaRPr lang="zh-CN" altLang="en-US" sz="980" dirty="0">
                <a:solidFill>
                  <a:schemeClr val="bg1"/>
                </a:solidFill>
              </a:endParaRPr>
            </a:p>
          </p:txBody>
        </p:sp>
      </p:grpSp>
      <p:cxnSp>
        <p:nvCxnSpPr>
          <p:cNvPr id="663" name="直線單箭頭接點 662"/>
          <p:cNvCxnSpPr>
            <a:stCxn id="666" idx="2"/>
            <a:endCxn id="665" idx="0"/>
          </p:cNvCxnSpPr>
          <p:nvPr/>
        </p:nvCxnSpPr>
        <p:spPr>
          <a:xfrm flipV="1">
            <a:off x="5104172" y="3734882"/>
            <a:ext cx="204172" cy="1771"/>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6" name="群組 165"/>
          <p:cNvGrpSpPr/>
          <p:nvPr/>
        </p:nvGrpSpPr>
        <p:grpSpPr>
          <a:xfrm>
            <a:off x="2472770" y="2110810"/>
            <a:ext cx="3191668" cy="747576"/>
            <a:chOff x="7568801" y="5339977"/>
            <a:chExt cx="9122850" cy="2136820"/>
          </a:xfrm>
        </p:grpSpPr>
        <p:grpSp>
          <p:nvGrpSpPr>
            <p:cNvPr id="630" name="群組 629"/>
            <p:cNvGrpSpPr/>
            <p:nvPr/>
          </p:nvGrpSpPr>
          <p:grpSpPr>
            <a:xfrm>
              <a:off x="8647288" y="5479075"/>
              <a:ext cx="1003275" cy="1858621"/>
              <a:chOff x="8158818" y="1136147"/>
              <a:chExt cx="593900" cy="1083153"/>
            </a:xfrm>
          </p:grpSpPr>
          <p:sp>
            <p:nvSpPr>
              <p:cNvPr id="649" name="矩形 648"/>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50" name="矩形 649"/>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1</a:t>
                </a:r>
                <a:endParaRPr lang="zh-CN" altLang="en-US" sz="980" dirty="0">
                  <a:solidFill>
                    <a:schemeClr val="bg1"/>
                  </a:solidFill>
                </a:endParaRPr>
              </a:p>
            </p:txBody>
          </p:sp>
        </p:grpSp>
        <p:sp>
          <p:nvSpPr>
            <p:cNvPr id="631" name="矩形 630"/>
            <p:cNvSpPr/>
            <p:nvPr/>
          </p:nvSpPr>
          <p:spPr>
            <a:xfrm rot="16200000">
              <a:off x="6728991" y="6179787"/>
              <a:ext cx="2136820" cy="457200"/>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Deterministic</a:t>
              </a:r>
              <a:r>
                <a:rPr lang="en-US" altLang="zh-CN" sz="700" dirty="0">
                  <a:solidFill>
                    <a:schemeClr val="bg1"/>
                  </a:solidFill>
                </a:rPr>
                <a:t> </a:t>
              </a:r>
              <a:endParaRPr lang="zh-CN" altLang="en-US" sz="700" dirty="0">
                <a:solidFill>
                  <a:schemeClr val="bg1"/>
                </a:solidFill>
              </a:endParaRPr>
            </a:p>
          </p:txBody>
        </p:sp>
        <p:cxnSp>
          <p:nvCxnSpPr>
            <p:cNvPr id="632" name="直線單箭頭接點 631"/>
            <p:cNvCxnSpPr>
              <a:stCxn id="631" idx="2"/>
              <a:endCxn id="650" idx="0"/>
            </p:cNvCxnSpPr>
            <p:nvPr/>
          </p:nvCxnSpPr>
          <p:spPr>
            <a:xfrm flipV="1">
              <a:off x="8026001" y="6405851"/>
              <a:ext cx="621287" cy="2536"/>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33" name="群組 632"/>
            <p:cNvGrpSpPr/>
            <p:nvPr/>
          </p:nvGrpSpPr>
          <p:grpSpPr>
            <a:xfrm>
              <a:off x="10276969" y="5476396"/>
              <a:ext cx="1003275" cy="1856232"/>
              <a:chOff x="8158818" y="1136147"/>
              <a:chExt cx="593900" cy="1083153"/>
            </a:xfrm>
          </p:grpSpPr>
          <p:sp>
            <p:nvSpPr>
              <p:cNvPr id="647" name="矩形 646"/>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48" name="矩形 647"/>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2</a:t>
                </a:r>
                <a:endParaRPr lang="zh-CN" altLang="en-US" sz="980" dirty="0">
                  <a:solidFill>
                    <a:schemeClr val="bg1"/>
                  </a:solidFill>
                </a:endParaRPr>
              </a:p>
            </p:txBody>
          </p:sp>
        </p:grpSp>
        <p:cxnSp>
          <p:nvCxnSpPr>
            <p:cNvPr id="634" name="直線單箭頭接點 633"/>
            <p:cNvCxnSpPr>
              <a:stCxn id="649" idx="2"/>
              <a:endCxn id="648" idx="0"/>
            </p:cNvCxnSpPr>
            <p:nvPr/>
          </p:nvCxnSpPr>
          <p:spPr>
            <a:xfrm flipV="1">
              <a:off x="9650563" y="6401981"/>
              <a:ext cx="626406" cy="8939"/>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35" name="矩形 634"/>
            <p:cNvSpPr/>
            <p:nvPr/>
          </p:nvSpPr>
          <p:spPr>
            <a:xfrm rot="16200000">
              <a:off x="11206728" y="6173930"/>
              <a:ext cx="1847088" cy="457378"/>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1</a:t>
              </a:r>
              <a:endParaRPr lang="zh-CN" altLang="en-US" sz="980" dirty="0">
                <a:solidFill>
                  <a:schemeClr val="bg1"/>
                </a:solidFill>
              </a:endParaRPr>
            </a:p>
          </p:txBody>
        </p:sp>
        <p:cxnSp>
          <p:nvCxnSpPr>
            <p:cNvPr id="636" name="直線單箭頭接點 635"/>
            <p:cNvCxnSpPr>
              <a:stCxn id="647" idx="2"/>
              <a:endCxn id="635" idx="0"/>
            </p:cNvCxnSpPr>
            <p:nvPr/>
          </p:nvCxnSpPr>
          <p:spPr>
            <a:xfrm flipV="1">
              <a:off x="11280244" y="6402619"/>
              <a:ext cx="621339" cy="4424"/>
            </a:xfrm>
            <a:prstGeom prst="straightConnector1">
              <a:avLst/>
            </a:prstGeom>
            <a:ln w="317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37" name="矩形 636"/>
            <p:cNvSpPr/>
            <p:nvPr/>
          </p:nvSpPr>
          <p:spPr>
            <a:xfrm rot="16200000">
              <a:off x="12292152" y="6180395"/>
              <a:ext cx="1847088" cy="457378"/>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2</a:t>
              </a:r>
              <a:endParaRPr lang="zh-CN" altLang="en-US" sz="980" dirty="0">
                <a:solidFill>
                  <a:schemeClr val="bg1"/>
                </a:solidFill>
              </a:endParaRPr>
            </a:p>
          </p:txBody>
        </p:sp>
        <p:cxnSp>
          <p:nvCxnSpPr>
            <p:cNvPr id="638" name="直線單箭頭接點 637"/>
            <p:cNvCxnSpPr>
              <a:stCxn id="635" idx="2"/>
              <a:endCxn id="637" idx="0"/>
            </p:cNvCxnSpPr>
            <p:nvPr/>
          </p:nvCxnSpPr>
          <p:spPr>
            <a:xfrm>
              <a:off x="12358961" y="6402619"/>
              <a:ext cx="628046" cy="6465"/>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39" name="群組 638"/>
            <p:cNvGrpSpPr/>
            <p:nvPr/>
          </p:nvGrpSpPr>
          <p:grpSpPr>
            <a:xfrm>
              <a:off x="14068377" y="5481239"/>
              <a:ext cx="1003006" cy="1851389"/>
              <a:chOff x="8158815" y="1136147"/>
              <a:chExt cx="593741" cy="1080327"/>
            </a:xfrm>
          </p:grpSpPr>
          <p:sp>
            <p:nvSpPr>
              <p:cNvPr id="645" name="矩形 644"/>
              <p:cNvSpPr/>
              <p:nvPr/>
            </p:nvSpPr>
            <p:spPr>
              <a:xfrm rot="16200000">
                <a:off x="8077082" y="1541000"/>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46" name="矩形 645"/>
              <p:cNvSpPr/>
              <p:nvPr/>
            </p:nvSpPr>
            <p:spPr>
              <a:xfrm rot="16200000">
                <a:off x="7754090"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3</a:t>
                </a:r>
                <a:endParaRPr lang="zh-CN" altLang="en-US" sz="980" dirty="0">
                  <a:solidFill>
                    <a:schemeClr val="bg1"/>
                  </a:solidFill>
                </a:endParaRPr>
              </a:p>
            </p:txBody>
          </p:sp>
        </p:grpSp>
        <p:cxnSp>
          <p:nvCxnSpPr>
            <p:cNvPr id="640" name="直線單箭頭接點 639"/>
            <p:cNvCxnSpPr>
              <a:stCxn id="637" idx="2"/>
              <a:endCxn id="646" idx="0"/>
            </p:cNvCxnSpPr>
            <p:nvPr/>
          </p:nvCxnSpPr>
          <p:spPr>
            <a:xfrm flipV="1">
              <a:off x="13444385" y="6406824"/>
              <a:ext cx="623997" cy="226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41" name="群組 640"/>
            <p:cNvGrpSpPr/>
            <p:nvPr/>
          </p:nvGrpSpPr>
          <p:grpSpPr>
            <a:xfrm>
              <a:off x="15688376" y="5477009"/>
              <a:ext cx="1003275" cy="1856232"/>
              <a:chOff x="8158818" y="1136147"/>
              <a:chExt cx="593900" cy="1083153"/>
            </a:xfrm>
          </p:grpSpPr>
          <p:sp>
            <p:nvSpPr>
              <p:cNvPr id="643" name="矩形 642"/>
              <p:cNvSpPr/>
              <p:nvPr/>
            </p:nvSpPr>
            <p:spPr>
              <a:xfrm rot="16200000">
                <a:off x="8077244" y="1543826"/>
                <a:ext cx="1080199" cy="270749"/>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44" name="矩形 643"/>
              <p:cNvSpPr/>
              <p:nvPr/>
            </p:nvSpPr>
            <p:spPr>
              <a:xfrm rot="16200000">
                <a:off x="7754093" y="1540872"/>
                <a:ext cx="1080199" cy="270749"/>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4</a:t>
                </a:r>
                <a:endParaRPr lang="zh-CN" altLang="en-US" sz="980" dirty="0">
                  <a:solidFill>
                    <a:schemeClr val="bg1"/>
                  </a:solidFill>
                </a:endParaRPr>
              </a:p>
            </p:txBody>
          </p:sp>
        </p:grpSp>
        <p:cxnSp>
          <p:nvCxnSpPr>
            <p:cNvPr id="642" name="直線單箭頭接點 641"/>
            <p:cNvCxnSpPr>
              <a:stCxn id="645" idx="2"/>
              <a:endCxn id="644" idx="0"/>
            </p:cNvCxnSpPr>
            <p:nvPr/>
          </p:nvCxnSpPr>
          <p:spPr>
            <a:xfrm flipV="1">
              <a:off x="15071383" y="6402594"/>
              <a:ext cx="616993" cy="4449"/>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82" name="直線單箭頭接點 581"/>
          <p:cNvCxnSpPr>
            <a:stCxn id="643" idx="2"/>
          </p:cNvCxnSpPr>
          <p:nvPr/>
        </p:nvCxnSpPr>
        <p:spPr>
          <a:xfrm>
            <a:off x="5664438" y="2484342"/>
            <a:ext cx="304047" cy="288925"/>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13" name="矩形 612"/>
          <p:cNvSpPr/>
          <p:nvPr/>
        </p:nvSpPr>
        <p:spPr>
          <a:xfrm rot="16200000">
            <a:off x="5656963" y="3031580"/>
            <a:ext cx="642753" cy="159954"/>
          </a:xfrm>
          <a:prstGeom prst="rect">
            <a:avLst/>
          </a:prstGeom>
          <a:solidFill>
            <a:srgbClr val="FCD5B5">
              <a:alpha val="10000"/>
            </a:srgbClr>
          </a:solidFill>
          <a:ln w="31750">
            <a:solidFill>
              <a:srgbClr val="FCD5B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err="1">
                <a:solidFill>
                  <a:schemeClr val="bg1"/>
                </a:solidFill>
              </a:rPr>
              <a:t>Concat</a:t>
            </a:r>
            <a:endParaRPr lang="zh-CN" altLang="en-US" sz="980" dirty="0">
              <a:solidFill>
                <a:schemeClr val="bg1"/>
              </a:solidFill>
            </a:endParaRPr>
          </a:p>
        </p:txBody>
      </p:sp>
      <p:sp>
        <p:nvSpPr>
          <p:cNvPr id="614" name="矩形 613"/>
          <p:cNvSpPr/>
          <p:nvPr/>
        </p:nvSpPr>
        <p:spPr>
          <a:xfrm rot="16200000">
            <a:off x="6017369" y="3032818"/>
            <a:ext cx="642754" cy="160213"/>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7</a:t>
            </a:r>
            <a:endParaRPr lang="zh-CN" altLang="en-US" sz="980" dirty="0">
              <a:solidFill>
                <a:schemeClr val="bg1"/>
              </a:solidFill>
            </a:endParaRPr>
          </a:p>
        </p:txBody>
      </p:sp>
      <p:cxnSp>
        <p:nvCxnSpPr>
          <p:cNvPr id="615" name="直線單箭頭接點 614"/>
          <p:cNvCxnSpPr>
            <a:stCxn id="613" idx="2"/>
            <a:endCxn id="614" idx="0"/>
          </p:cNvCxnSpPr>
          <p:nvPr/>
        </p:nvCxnSpPr>
        <p:spPr>
          <a:xfrm>
            <a:off x="6058317" y="3111557"/>
            <a:ext cx="200322" cy="1368"/>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16" name="矩形 615"/>
          <p:cNvSpPr/>
          <p:nvPr/>
        </p:nvSpPr>
        <p:spPr>
          <a:xfrm rot="16200000">
            <a:off x="6376978" y="3029640"/>
            <a:ext cx="642754" cy="160213"/>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8 </a:t>
            </a:r>
            <a:endParaRPr lang="zh-CN" altLang="en-US" sz="980" dirty="0">
              <a:solidFill>
                <a:schemeClr val="bg1"/>
              </a:solidFill>
            </a:endParaRPr>
          </a:p>
        </p:txBody>
      </p:sp>
      <p:cxnSp>
        <p:nvCxnSpPr>
          <p:cNvPr id="617" name="直線單箭頭接點 616"/>
          <p:cNvCxnSpPr/>
          <p:nvPr/>
        </p:nvCxnSpPr>
        <p:spPr>
          <a:xfrm flipV="1">
            <a:off x="6428175" y="3109746"/>
            <a:ext cx="186645" cy="2494"/>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18" name="矩形 617"/>
          <p:cNvSpPr/>
          <p:nvPr/>
        </p:nvSpPr>
        <p:spPr>
          <a:xfrm rot="16200000">
            <a:off x="6738785" y="3032134"/>
            <a:ext cx="642754" cy="160213"/>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d</a:t>
            </a:r>
            <a:endParaRPr lang="zh-CN" altLang="en-US" sz="980" dirty="0">
              <a:solidFill>
                <a:schemeClr val="bg1"/>
              </a:solidFill>
            </a:endParaRPr>
          </a:p>
        </p:txBody>
      </p:sp>
      <p:cxnSp>
        <p:nvCxnSpPr>
          <p:cNvPr id="619" name="直線單箭頭接點 618"/>
          <p:cNvCxnSpPr>
            <a:endCxn id="618" idx="0"/>
          </p:cNvCxnSpPr>
          <p:nvPr/>
        </p:nvCxnSpPr>
        <p:spPr>
          <a:xfrm>
            <a:off x="6787289" y="3112240"/>
            <a:ext cx="192765" cy="0"/>
          </a:xfrm>
          <a:prstGeom prst="straightConnector1">
            <a:avLst/>
          </a:prstGeom>
          <a:ln w="31750">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620" name="矩形 619"/>
          <p:cNvSpPr/>
          <p:nvPr/>
        </p:nvSpPr>
        <p:spPr>
          <a:xfrm rot="16200000">
            <a:off x="7097614" y="3029198"/>
            <a:ext cx="642754" cy="160213"/>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D</a:t>
            </a:r>
            <a:endParaRPr lang="zh-CN" altLang="en-US" sz="980" dirty="0">
              <a:solidFill>
                <a:schemeClr val="bg1"/>
              </a:solidFill>
            </a:endParaRPr>
          </a:p>
        </p:txBody>
      </p:sp>
      <p:cxnSp>
        <p:nvCxnSpPr>
          <p:cNvPr id="621" name="直線單箭頭接點 620"/>
          <p:cNvCxnSpPr>
            <a:stCxn id="618" idx="2"/>
            <a:endCxn id="620" idx="0"/>
          </p:cNvCxnSpPr>
          <p:nvPr/>
        </p:nvCxnSpPr>
        <p:spPr>
          <a:xfrm flipV="1">
            <a:off x="7140268" y="3109305"/>
            <a:ext cx="198616" cy="2935"/>
          </a:xfrm>
          <a:prstGeom prst="straightConnector1">
            <a:avLst/>
          </a:prstGeom>
          <a:ln w="31750">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nvGrpSpPr>
          <p:cNvPr id="622" name="群組 621"/>
          <p:cNvGrpSpPr/>
          <p:nvPr/>
        </p:nvGrpSpPr>
        <p:grpSpPr>
          <a:xfrm>
            <a:off x="7697714" y="2792563"/>
            <a:ext cx="347992" cy="637987"/>
            <a:chOff x="8163447" y="1775028"/>
            <a:chExt cx="621874" cy="1604830"/>
          </a:xfrm>
        </p:grpSpPr>
        <p:sp>
          <p:nvSpPr>
            <p:cNvPr id="628" name="矩形 627"/>
            <p:cNvSpPr/>
            <p:nvPr/>
          </p:nvSpPr>
          <p:spPr>
            <a:xfrm rot="16200000">
              <a:off x="7502838" y="2435640"/>
              <a:ext cx="1604827" cy="283610"/>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err="1">
                  <a:solidFill>
                    <a:schemeClr val="bg1"/>
                  </a:solidFill>
                </a:rPr>
                <a:t>Conv</a:t>
              </a:r>
              <a:r>
                <a:rPr lang="en-US" altLang="zh-CN" sz="980" dirty="0">
                  <a:solidFill>
                    <a:schemeClr val="bg1"/>
                  </a:solidFill>
                </a:rPr>
                <a:t> 11</a:t>
              </a:r>
              <a:endParaRPr lang="zh-CN" altLang="en-US" sz="980" dirty="0">
                <a:solidFill>
                  <a:schemeClr val="bg1"/>
                </a:solidFill>
              </a:endParaRPr>
            </a:p>
          </p:txBody>
        </p:sp>
        <p:sp>
          <p:nvSpPr>
            <p:cNvPr id="629" name="矩形 628"/>
            <p:cNvSpPr/>
            <p:nvPr/>
          </p:nvSpPr>
          <p:spPr>
            <a:xfrm rot="16200000">
              <a:off x="7839985" y="2434522"/>
              <a:ext cx="1604829" cy="285842"/>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err="1">
                  <a:solidFill>
                    <a:schemeClr val="bg1"/>
                  </a:solidFill>
                </a:rPr>
                <a:t>PReLU</a:t>
              </a:r>
              <a:endParaRPr lang="zh-CN" altLang="en-US" sz="980" dirty="0">
                <a:solidFill>
                  <a:schemeClr val="bg1"/>
                </a:solidFill>
              </a:endParaRPr>
            </a:p>
          </p:txBody>
        </p:sp>
      </p:grpSp>
      <p:cxnSp>
        <p:nvCxnSpPr>
          <p:cNvPr id="623" name="直線單箭頭接點 622"/>
          <p:cNvCxnSpPr>
            <a:stCxn id="620" idx="2"/>
            <a:endCxn id="628" idx="0"/>
          </p:cNvCxnSpPr>
          <p:nvPr/>
        </p:nvCxnSpPr>
        <p:spPr>
          <a:xfrm>
            <a:off x="7499097" y="3109305"/>
            <a:ext cx="198616" cy="2252"/>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24" name="矩形 623"/>
          <p:cNvSpPr/>
          <p:nvPr/>
        </p:nvSpPr>
        <p:spPr>
          <a:xfrm rot="16200000">
            <a:off x="8011274" y="3025878"/>
            <a:ext cx="637986" cy="171357"/>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err="1">
                <a:solidFill>
                  <a:schemeClr val="bg1"/>
                </a:solidFill>
              </a:rPr>
              <a:t>Conv</a:t>
            </a:r>
            <a:r>
              <a:rPr lang="en-US" altLang="zh-CN" sz="980" dirty="0">
                <a:solidFill>
                  <a:schemeClr val="bg1"/>
                </a:solidFill>
              </a:rPr>
              <a:t> 12</a:t>
            </a:r>
            <a:endParaRPr lang="zh-CN" altLang="en-US" sz="980" dirty="0">
              <a:solidFill>
                <a:schemeClr val="bg1"/>
              </a:solidFill>
            </a:endParaRPr>
          </a:p>
        </p:txBody>
      </p:sp>
      <p:cxnSp>
        <p:nvCxnSpPr>
          <p:cNvPr id="625" name="直線單箭頭接點 624"/>
          <p:cNvCxnSpPr>
            <a:stCxn id="629" idx="2"/>
            <a:endCxn id="624" idx="0"/>
          </p:cNvCxnSpPr>
          <p:nvPr/>
        </p:nvCxnSpPr>
        <p:spPr>
          <a:xfrm>
            <a:off x="8045705" y="3111556"/>
            <a:ext cx="198883" cy="1"/>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26" name="矩形 625"/>
          <p:cNvSpPr/>
          <p:nvPr/>
        </p:nvSpPr>
        <p:spPr>
          <a:xfrm rot="16200000">
            <a:off x="8321261" y="3027303"/>
            <a:ext cx="748582" cy="159954"/>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Synthesised</a:t>
            </a:r>
            <a:r>
              <a:rPr lang="en-US" altLang="zh-CN" sz="700" dirty="0">
                <a:solidFill>
                  <a:schemeClr val="bg1"/>
                </a:solidFill>
              </a:rPr>
              <a:t> </a:t>
            </a:r>
            <a:endParaRPr lang="zh-CN" altLang="en-US" sz="700" dirty="0">
              <a:solidFill>
                <a:schemeClr val="bg1"/>
              </a:solidFill>
            </a:endParaRPr>
          </a:p>
        </p:txBody>
      </p:sp>
      <p:cxnSp>
        <p:nvCxnSpPr>
          <p:cNvPr id="627" name="直線單箭頭接點 626"/>
          <p:cNvCxnSpPr>
            <a:stCxn id="624" idx="2"/>
            <a:endCxn id="626" idx="0"/>
          </p:cNvCxnSpPr>
          <p:nvPr/>
        </p:nvCxnSpPr>
        <p:spPr>
          <a:xfrm flipV="1">
            <a:off x="8415945" y="3107280"/>
            <a:ext cx="199630" cy="4277"/>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584" name="文本框 206"/>
          <p:cNvSpPr txBox="1"/>
          <p:nvPr/>
        </p:nvSpPr>
        <p:spPr>
          <a:xfrm>
            <a:off x="2890862" y="1720132"/>
            <a:ext cx="5139325" cy="318549"/>
          </a:xfrm>
          <a:prstGeom prst="rect">
            <a:avLst/>
          </a:prstGeom>
          <a:noFill/>
        </p:spPr>
        <p:txBody>
          <a:bodyPr wrap="square" rtlCol="0">
            <a:spAutoFit/>
          </a:bodyPr>
          <a:lstStyle/>
          <a:p>
            <a:r>
              <a:rPr lang="en-US" altLang="zh-CN" sz="1470" dirty="0">
                <a:solidFill>
                  <a:schemeClr val="bg1"/>
                </a:solidFill>
                <a:latin typeface="Arial" panose="020B0604020202020204" pitchFamily="34" charset="0"/>
                <a:ea typeface="Arial Unicode MS" panose="020B0604020202020204" pitchFamily="34" charset="-122"/>
                <a:cs typeface="Arial" panose="020B0604020202020204" pitchFamily="34" charset="0"/>
              </a:rPr>
              <a:t>(b) Image Fusion and Local Statistical Rectification Network</a:t>
            </a:r>
            <a:endParaRPr lang="zh-CN" altLang="en-US" sz="147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pic>
        <p:nvPicPr>
          <p:cNvPr id="585" name="圖片 58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1749" y="2136282"/>
            <a:ext cx="751328" cy="751328"/>
          </a:xfrm>
          <a:prstGeom prst="rect">
            <a:avLst/>
          </a:prstGeom>
        </p:spPr>
      </p:pic>
      <p:pic>
        <p:nvPicPr>
          <p:cNvPr id="586" name="圖片 5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1749" y="3334642"/>
            <a:ext cx="751328" cy="751328"/>
          </a:xfrm>
          <a:prstGeom prst="rect">
            <a:avLst/>
          </a:prstGeom>
        </p:spPr>
      </p:pic>
      <p:cxnSp>
        <p:nvCxnSpPr>
          <p:cNvPr id="587" name="直線單箭頭接點 586"/>
          <p:cNvCxnSpPr>
            <a:stCxn id="664" idx="2"/>
          </p:cNvCxnSpPr>
          <p:nvPr/>
        </p:nvCxnSpPr>
        <p:spPr>
          <a:xfrm flipV="1">
            <a:off x="5666015" y="3447728"/>
            <a:ext cx="304836" cy="288925"/>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pic>
        <p:nvPicPr>
          <p:cNvPr id="588" name="圖片 58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68174" y="2923594"/>
            <a:ext cx="375063" cy="375063"/>
          </a:xfrm>
          <a:prstGeom prst="rect">
            <a:avLst/>
          </a:prstGeom>
        </p:spPr>
      </p:pic>
      <p:grpSp>
        <p:nvGrpSpPr>
          <p:cNvPr id="599" name="群組 598"/>
          <p:cNvGrpSpPr/>
          <p:nvPr/>
        </p:nvGrpSpPr>
        <p:grpSpPr>
          <a:xfrm>
            <a:off x="3659658" y="2896943"/>
            <a:ext cx="353143" cy="420675"/>
            <a:chOff x="8139686" y="1136145"/>
            <a:chExt cx="576203" cy="1080200"/>
          </a:xfrm>
        </p:grpSpPr>
        <p:sp>
          <p:nvSpPr>
            <p:cNvPr id="611" name="矩形 610"/>
            <p:cNvSpPr/>
            <p:nvPr/>
          </p:nvSpPr>
          <p:spPr>
            <a:xfrm rot="16200000">
              <a:off x="8045296" y="1545751"/>
              <a:ext cx="1080199" cy="260987"/>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12" name="矩形 611"/>
            <p:cNvSpPr/>
            <p:nvPr/>
          </p:nvSpPr>
          <p:spPr>
            <a:xfrm rot="16200000">
              <a:off x="7730080" y="1545752"/>
              <a:ext cx="1080199" cy="260987"/>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5</a:t>
              </a:r>
              <a:endParaRPr lang="zh-CN" altLang="en-US" sz="980" dirty="0">
                <a:solidFill>
                  <a:schemeClr val="bg1"/>
                </a:solidFill>
              </a:endParaRPr>
            </a:p>
          </p:txBody>
        </p:sp>
      </p:grpSp>
      <p:sp>
        <p:nvSpPr>
          <p:cNvPr id="600" name="矩形 599"/>
          <p:cNvSpPr/>
          <p:nvPr/>
        </p:nvSpPr>
        <p:spPr>
          <a:xfrm rot="16200000">
            <a:off x="3165493" y="3027303"/>
            <a:ext cx="421825" cy="159953"/>
          </a:xfrm>
          <a:prstGeom prst="rect">
            <a:avLst/>
          </a:prstGeom>
          <a:solidFill>
            <a:srgbClr val="3DFFAD">
              <a:alpha val="10000"/>
            </a:srgbClr>
          </a:solidFill>
          <a:ln w="31750">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LR</a:t>
            </a:r>
            <a:r>
              <a:rPr lang="en-US" altLang="zh-CN" sz="700" dirty="0">
                <a:solidFill>
                  <a:schemeClr val="bg1"/>
                </a:solidFill>
              </a:rPr>
              <a:t> </a:t>
            </a:r>
            <a:endParaRPr lang="zh-CN" altLang="en-US" sz="700" dirty="0">
              <a:solidFill>
                <a:schemeClr val="bg1"/>
              </a:solidFill>
            </a:endParaRPr>
          </a:p>
        </p:txBody>
      </p:sp>
      <p:cxnSp>
        <p:nvCxnSpPr>
          <p:cNvPr id="601" name="直線單箭頭接點 600"/>
          <p:cNvCxnSpPr>
            <a:stCxn id="600" idx="2"/>
            <a:endCxn id="612" idx="0"/>
          </p:cNvCxnSpPr>
          <p:nvPr/>
        </p:nvCxnSpPr>
        <p:spPr>
          <a:xfrm>
            <a:off x="3456383" y="3107280"/>
            <a:ext cx="203276" cy="1"/>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02" name="群組 601"/>
          <p:cNvGrpSpPr/>
          <p:nvPr/>
        </p:nvGrpSpPr>
        <p:grpSpPr>
          <a:xfrm>
            <a:off x="4215942" y="2896943"/>
            <a:ext cx="350040" cy="421463"/>
            <a:chOff x="8115119" y="1138859"/>
            <a:chExt cx="571140" cy="1082223"/>
          </a:xfrm>
        </p:grpSpPr>
        <p:sp>
          <p:nvSpPr>
            <p:cNvPr id="609" name="矩形 608"/>
            <p:cNvSpPr/>
            <p:nvPr/>
          </p:nvSpPr>
          <p:spPr>
            <a:xfrm rot="16200000">
              <a:off x="8015666" y="1550489"/>
              <a:ext cx="1080199" cy="260987"/>
            </a:xfrm>
            <a:prstGeom prst="rect">
              <a:avLst/>
            </a:prstGeom>
            <a:solidFill>
              <a:srgbClr val="FFC000">
                <a:alpha val="10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PReLU</a:t>
              </a:r>
              <a:endParaRPr lang="zh-CN" altLang="en-US" sz="980" dirty="0">
                <a:solidFill>
                  <a:schemeClr val="bg1"/>
                </a:solidFill>
              </a:endParaRPr>
            </a:p>
          </p:txBody>
        </p:sp>
        <p:sp>
          <p:nvSpPr>
            <p:cNvPr id="610" name="矩形 609"/>
            <p:cNvSpPr/>
            <p:nvPr/>
          </p:nvSpPr>
          <p:spPr>
            <a:xfrm rot="16200000">
              <a:off x="7705513" y="1548465"/>
              <a:ext cx="1080199" cy="260987"/>
            </a:xfrm>
            <a:prstGeom prst="rect">
              <a:avLst/>
            </a:prstGeom>
            <a:solidFill>
              <a:srgbClr val="4F81BD">
                <a:alpha val="10000"/>
              </a:srgbClr>
            </a:solidFill>
            <a:ln w="317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err="1">
                  <a:solidFill>
                    <a:schemeClr val="bg1"/>
                  </a:solidFill>
                </a:rPr>
                <a:t>Conv</a:t>
              </a:r>
              <a:r>
                <a:rPr lang="en-US" altLang="zh-CN" sz="980" dirty="0">
                  <a:solidFill>
                    <a:schemeClr val="bg1"/>
                  </a:solidFill>
                </a:rPr>
                <a:t> 6</a:t>
              </a:r>
              <a:endParaRPr lang="zh-CN" altLang="en-US" sz="980" dirty="0">
                <a:solidFill>
                  <a:schemeClr val="bg1"/>
                </a:solidFill>
              </a:endParaRPr>
            </a:p>
          </p:txBody>
        </p:sp>
      </p:grpSp>
      <p:cxnSp>
        <p:nvCxnSpPr>
          <p:cNvPr id="603" name="直線單箭頭接點 602"/>
          <p:cNvCxnSpPr>
            <a:stCxn id="611" idx="2"/>
            <a:endCxn id="610" idx="0"/>
          </p:cNvCxnSpPr>
          <p:nvPr/>
        </p:nvCxnSpPr>
        <p:spPr>
          <a:xfrm>
            <a:off x="4012801" y="3107280"/>
            <a:ext cx="203141" cy="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604" name="矩形 603"/>
          <p:cNvSpPr/>
          <p:nvPr/>
        </p:nvSpPr>
        <p:spPr>
          <a:xfrm rot="16200000">
            <a:off x="4640491" y="3025024"/>
            <a:ext cx="420675" cy="165937"/>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3</a:t>
            </a:r>
            <a:endParaRPr lang="zh-CN" altLang="en-US" sz="980" dirty="0">
              <a:solidFill>
                <a:schemeClr val="bg1"/>
              </a:solidFill>
            </a:endParaRPr>
          </a:p>
        </p:txBody>
      </p:sp>
      <p:cxnSp>
        <p:nvCxnSpPr>
          <p:cNvPr id="605" name="直線單箭頭接點 604"/>
          <p:cNvCxnSpPr>
            <a:stCxn id="609" idx="2"/>
            <a:endCxn id="604" idx="0"/>
          </p:cNvCxnSpPr>
          <p:nvPr/>
        </p:nvCxnSpPr>
        <p:spPr>
          <a:xfrm flipV="1">
            <a:off x="4565981" y="3107992"/>
            <a:ext cx="201879" cy="77"/>
          </a:xfrm>
          <a:prstGeom prst="straightConnector1">
            <a:avLst/>
          </a:prstGeom>
          <a:ln w="317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6" name="矩形 605"/>
          <p:cNvSpPr/>
          <p:nvPr/>
        </p:nvSpPr>
        <p:spPr>
          <a:xfrm rot="16200000">
            <a:off x="5008090" y="3025024"/>
            <a:ext cx="420675" cy="165937"/>
          </a:xfrm>
          <a:prstGeom prst="rect">
            <a:avLst/>
          </a:prstGeom>
          <a:solidFill>
            <a:srgbClr val="FF0000">
              <a:alpha val="10000"/>
            </a:srgb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991" tIns="15995" rIns="31991" bIns="15995" numCol="1" spcCol="0" rtlCol="0" fromWordArt="0" anchor="ctr" anchorCtr="0" forceAA="0" compatLnSpc="1">
            <a:prstTxWarp prst="textNoShape">
              <a:avLst/>
            </a:prstTxWarp>
            <a:noAutofit/>
          </a:bodyPr>
          <a:lstStyle/>
          <a:p>
            <a:pPr algn="ctr"/>
            <a:r>
              <a:rPr lang="en-US" altLang="zh-CN" sz="980" dirty="0">
                <a:solidFill>
                  <a:schemeClr val="bg1"/>
                </a:solidFill>
              </a:rPr>
              <a:t>RB 4</a:t>
            </a:r>
            <a:endParaRPr lang="zh-CN" altLang="en-US" sz="980" dirty="0">
              <a:solidFill>
                <a:schemeClr val="bg1"/>
              </a:solidFill>
            </a:endParaRPr>
          </a:p>
        </p:txBody>
      </p:sp>
      <p:cxnSp>
        <p:nvCxnSpPr>
          <p:cNvPr id="607" name="直線單箭頭接點 606"/>
          <p:cNvCxnSpPr>
            <a:stCxn id="604" idx="2"/>
            <a:endCxn id="606" idx="0"/>
          </p:cNvCxnSpPr>
          <p:nvPr/>
        </p:nvCxnSpPr>
        <p:spPr>
          <a:xfrm>
            <a:off x="4933797" y="3107992"/>
            <a:ext cx="201662" cy="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8" name="直線單箭頭接點 607"/>
          <p:cNvCxnSpPr/>
          <p:nvPr/>
        </p:nvCxnSpPr>
        <p:spPr>
          <a:xfrm>
            <a:off x="5309880" y="3109305"/>
            <a:ext cx="189918" cy="1560"/>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590" name="矩形 412"/>
          <p:cNvSpPr/>
          <p:nvPr/>
        </p:nvSpPr>
        <p:spPr>
          <a:xfrm rot="16200000">
            <a:off x="5324276" y="3028918"/>
            <a:ext cx="515625" cy="161656"/>
          </a:xfrm>
          <a:custGeom>
            <a:avLst/>
            <a:gdLst>
              <a:gd name="connsiteX0" fmla="*/ 0 w 1445795"/>
              <a:gd name="connsiteY0" fmla="*/ 0 h 222887"/>
              <a:gd name="connsiteX1" fmla="*/ 1445795 w 1445795"/>
              <a:gd name="connsiteY1" fmla="*/ 0 h 222887"/>
              <a:gd name="connsiteX2" fmla="*/ 1445795 w 1445795"/>
              <a:gd name="connsiteY2" fmla="*/ 222887 h 222887"/>
              <a:gd name="connsiteX3" fmla="*/ 0 w 1445795"/>
              <a:gd name="connsiteY3" fmla="*/ 222887 h 222887"/>
              <a:gd name="connsiteX4" fmla="*/ 0 w 1445795"/>
              <a:gd name="connsiteY4" fmla="*/ 0 h 222887"/>
              <a:gd name="connsiteX0" fmla="*/ 0 w 1445795"/>
              <a:gd name="connsiteY0" fmla="*/ 0 h 222887"/>
              <a:gd name="connsiteX1" fmla="*/ 1066972 w 1445795"/>
              <a:gd name="connsiteY1" fmla="*/ 0 h 222887"/>
              <a:gd name="connsiteX2" fmla="*/ 1445795 w 1445795"/>
              <a:gd name="connsiteY2" fmla="*/ 222887 h 222887"/>
              <a:gd name="connsiteX3" fmla="*/ 0 w 1445795"/>
              <a:gd name="connsiteY3" fmla="*/ 222887 h 222887"/>
              <a:gd name="connsiteX4" fmla="*/ 0 w 1445795"/>
              <a:gd name="connsiteY4" fmla="*/ 0 h 222887"/>
              <a:gd name="connsiteX0" fmla="*/ 404949 w 1445795"/>
              <a:gd name="connsiteY0" fmla="*/ 0 h 222887"/>
              <a:gd name="connsiteX1" fmla="*/ 1066972 w 1445795"/>
              <a:gd name="connsiteY1" fmla="*/ 0 h 222887"/>
              <a:gd name="connsiteX2" fmla="*/ 1445795 w 1445795"/>
              <a:gd name="connsiteY2" fmla="*/ 222887 h 222887"/>
              <a:gd name="connsiteX3" fmla="*/ 0 w 1445795"/>
              <a:gd name="connsiteY3" fmla="*/ 222887 h 222887"/>
              <a:gd name="connsiteX4" fmla="*/ 404949 w 1445795"/>
              <a:gd name="connsiteY4" fmla="*/ 0 h 22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95" h="222887">
                <a:moveTo>
                  <a:pt x="404949" y="0"/>
                </a:moveTo>
                <a:lnTo>
                  <a:pt x="1066972" y="0"/>
                </a:lnTo>
                <a:lnTo>
                  <a:pt x="1445795" y="222887"/>
                </a:lnTo>
                <a:lnTo>
                  <a:pt x="0" y="222887"/>
                </a:lnTo>
                <a:lnTo>
                  <a:pt x="404949" y="0"/>
                </a:lnTo>
                <a:close/>
              </a:path>
            </a:pathLst>
          </a:custGeom>
          <a:solidFill>
            <a:srgbClr val="8D4BBB">
              <a:alpha val="10000"/>
            </a:srgbClr>
          </a:solidFill>
          <a:ln w="31750">
            <a:solidFill>
              <a:srgbClr val="8D4BB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1991" tIns="15995" rIns="31991" bIns="15995" numCol="1" spcCol="0" rtlCol="0" fromWordArt="0" anchor="ctr" anchorCtr="0" forceAA="0" compatLnSpc="1">
            <a:prstTxWarp prst="textNoShape">
              <a:avLst/>
            </a:prstTxWarp>
            <a:noAutofit/>
          </a:bodyPr>
          <a:lstStyle>
            <a:defPPr>
              <a:defRPr lang="zh-CN"/>
            </a:defPPr>
            <a:lvl1pPr marL="0" algn="l" defTabSz="1260043" rtl="0" eaLnBrk="1" latinLnBrk="0" hangingPunct="1">
              <a:defRPr sz="2480" kern="1200">
                <a:solidFill>
                  <a:schemeClr val="lt1"/>
                </a:solidFill>
                <a:latin typeface="+mn-lt"/>
                <a:ea typeface="+mn-ea"/>
                <a:cs typeface="+mn-cs"/>
              </a:defRPr>
            </a:lvl1pPr>
            <a:lvl2pPr marL="630022" algn="l" defTabSz="1260043" rtl="0" eaLnBrk="1" latinLnBrk="0" hangingPunct="1">
              <a:defRPr sz="2480" kern="1200">
                <a:solidFill>
                  <a:schemeClr val="lt1"/>
                </a:solidFill>
                <a:latin typeface="+mn-lt"/>
                <a:ea typeface="+mn-ea"/>
                <a:cs typeface="+mn-cs"/>
              </a:defRPr>
            </a:lvl2pPr>
            <a:lvl3pPr marL="1260043" algn="l" defTabSz="1260043" rtl="0" eaLnBrk="1" latinLnBrk="0" hangingPunct="1">
              <a:defRPr sz="2480" kern="1200">
                <a:solidFill>
                  <a:schemeClr val="lt1"/>
                </a:solidFill>
                <a:latin typeface="+mn-lt"/>
                <a:ea typeface="+mn-ea"/>
                <a:cs typeface="+mn-cs"/>
              </a:defRPr>
            </a:lvl3pPr>
            <a:lvl4pPr marL="1890065" algn="l" defTabSz="1260043" rtl="0" eaLnBrk="1" latinLnBrk="0" hangingPunct="1">
              <a:defRPr sz="2480" kern="1200">
                <a:solidFill>
                  <a:schemeClr val="lt1"/>
                </a:solidFill>
                <a:latin typeface="+mn-lt"/>
                <a:ea typeface="+mn-ea"/>
                <a:cs typeface="+mn-cs"/>
              </a:defRPr>
            </a:lvl4pPr>
            <a:lvl5pPr marL="2520086" algn="l" defTabSz="1260043" rtl="0" eaLnBrk="1" latinLnBrk="0" hangingPunct="1">
              <a:defRPr sz="2480" kern="1200">
                <a:solidFill>
                  <a:schemeClr val="lt1"/>
                </a:solidFill>
                <a:latin typeface="+mn-lt"/>
                <a:ea typeface="+mn-ea"/>
                <a:cs typeface="+mn-cs"/>
              </a:defRPr>
            </a:lvl5pPr>
            <a:lvl6pPr marL="3150108" algn="l" defTabSz="1260043" rtl="0" eaLnBrk="1" latinLnBrk="0" hangingPunct="1">
              <a:defRPr sz="2480" kern="1200">
                <a:solidFill>
                  <a:schemeClr val="lt1"/>
                </a:solidFill>
                <a:latin typeface="+mn-lt"/>
                <a:ea typeface="+mn-ea"/>
                <a:cs typeface="+mn-cs"/>
              </a:defRPr>
            </a:lvl6pPr>
            <a:lvl7pPr marL="3780130" algn="l" defTabSz="1260043" rtl="0" eaLnBrk="1" latinLnBrk="0" hangingPunct="1">
              <a:defRPr sz="2480" kern="1200">
                <a:solidFill>
                  <a:schemeClr val="lt1"/>
                </a:solidFill>
                <a:latin typeface="+mn-lt"/>
                <a:ea typeface="+mn-ea"/>
                <a:cs typeface="+mn-cs"/>
              </a:defRPr>
            </a:lvl7pPr>
            <a:lvl8pPr marL="4410151" algn="l" defTabSz="1260043" rtl="0" eaLnBrk="1" latinLnBrk="0" hangingPunct="1">
              <a:defRPr sz="2480" kern="1200">
                <a:solidFill>
                  <a:schemeClr val="lt1"/>
                </a:solidFill>
                <a:latin typeface="+mn-lt"/>
                <a:ea typeface="+mn-ea"/>
                <a:cs typeface="+mn-cs"/>
              </a:defRPr>
            </a:lvl8pPr>
            <a:lvl9pPr marL="5040173" algn="l" defTabSz="1260043" rtl="0" eaLnBrk="1" latinLnBrk="0" hangingPunct="1">
              <a:defRPr sz="2480" kern="1200">
                <a:solidFill>
                  <a:schemeClr val="lt1"/>
                </a:solidFill>
                <a:latin typeface="+mn-lt"/>
                <a:ea typeface="+mn-ea"/>
                <a:cs typeface="+mn-cs"/>
              </a:defRPr>
            </a:lvl9pPr>
          </a:lstStyle>
          <a:p>
            <a:pPr algn="ctr"/>
            <a:r>
              <a:rPr lang="en-US" altLang="zh-CN" sz="980" dirty="0">
                <a:solidFill>
                  <a:schemeClr val="bg1"/>
                </a:solidFill>
              </a:rPr>
              <a:t>Upscale</a:t>
            </a:r>
            <a:endParaRPr lang="zh-CN" altLang="en-US" sz="980" dirty="0">
              <a:solidFill>
                <a:schemeClr val="bg1"/>
              </a:solidFill>
            </a:endParaRPr>
          </a:p>
        </p:txBody>
      </p:sp>
      <p:cxnSp>
        <p:nvCxnSpPr>
          <p:cNvPr id="591" name="直線單箭頭接點 590"/>
          <p:cNvCxnSpPr/>
          <p:nvPr/>
        </p:nvCxnSpPr>
        <p:spPr>
          <a:xfrm>
            <a:off x="5669483" y="3111848"/>
            <a:ext cx="216569" cy="2152"/>
          </a:xfrm>
          <a:prstGeom prst="straightConnector1">
            <a:avLst/>
          </a:prstGeom>
          <a:ln w="317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pic>
        <p:nvPicPr>
          <p:cNvPr id="592" name="圖片 59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79623" y="2997395"/>
            <a:ext cx="262308" cy="166351"/>
          </a:xfrm>
          <a:prstGeom prst="rect">
            <a:avLst/>
          </a:prstGeom>
        </p:spPr>
      </p:pic>
      <p:pic>
        <p:nvPicPr>
          <p:cNvPr id="593" name="圖片 59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71491" y="2401646"/>
            <a:ext cx="418709" cy="165904"/>
          </a:xfrm>
          <a:prstGeom prst="rect">
            <a:avLst/>
          </a:prstGeom>
        </p:spPr>
      </p:pic>
      <p:pic>
        <p:nvPicPr>
          <p:cNvPr id="594" name="圖片 59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304137" y="2525249"/>
            <a:ext cx="400400" cy="166351"/>
          </a:xfrm>
          <a:prstGeom prst="rect">
            <a:avLst/>
          </a:prstGeom>
        </p:spPr>
      </p:pic>
      <p:pic>
        <p:nvPicPr>
          <p:cNvPr id="595" name="圖片 59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165180" y="4789181"/>
            <a:ext cx="400400" cy="166351"/>
          </a:xfrm>
          <a:prstGeom prst="rect">
            <a:avLst/>
          </a:prstGeom>
        </p:spPr>
      </p:pic>
      <mc:AlternateContent xmlns:mc="http://schemas.openxmlformats.org/markup-compatibility/2006" xmlns:a14="http://schemas.microsoft.com/office/drawing/2010/main">
        <mc:Choice Requires="a14">
          <p:sp>
            <p:nvSpPr>
              <p:cNvPr id="596" name="文字方塊 595"/>
              <p:cNvSpPr txBox="1"/>
              <p:nvPr/>
            </p:nvSpPr>
            <p:spPr>
              <a:xfrm>
                <a:off x="6724447" y="5214213"/>
                <a:ext cx="516295" cy="209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260" i="1" smtClean="0">
                          <a:solidFill>
                            <a:schemeClr val="bg1"/>
                          </a:solidFill>
                          <a:latin typeface="Cambria Math" panose="02040503050406030204" pitchFamily="18" charset="0"/>
                        </a:rPr>
                        <m:t>𝜕</m:t>
                      </m:r>
                      <m:sSub>
                        <m:sSubPr>
                          <m:ctrlPr>
                            <a:rPr lang="en-US" altLang="zh-TW" sz="1260" i="1">
                              <a:solidFill>
                                <a:schemeClr val="bg1"/>
                              </a:solidFill>
                              <a:latin typeface="Cambria Math" panose="02040503050406030204" pitchFamily="18" charset="0"/>
                            </a:rPr>
                          </m:ctrlPr>
                        </m:sSubPr>
                        <m:e>
                          <m:r>
                            <a:rPr lang="en-US" altLang="zh-TW" sz="1260" i="1">
                              <a:solidFill>
                                <a:schemeClr val="bg1"/>
                              </a:solidFill>
                              <a:latin typeface="Cambria Math" panose="02040503050406030204" pitchFamily="18" charset="0"/>
                              <a:ea typeface="Cambria Math" panose="02040503050406030204" pitchFamily="18" charset="0"/>
                            </a:rPr>
                            <m:t>ℒ</m:t>
                          </m:r>
                        </m:e>
                        <m:sub>
                          <m:r>
                            <a:rPr lang="en-US" altLang="zh-TW" sz="1260" i="1">
                              <a:solidFill>
                                <a:schemeClr val="bg1"/>
                              </a:solidFill>
                              <a:latin typeface="Cambria Math" panose="02040503050406030204" pitchFamily="18" charset="0"/>
                            </a:rPr>
                            <m:t>𝑔𝑟𝑒𝑔</m:t>
                          </m:r>
                        </m:sub>
                      </m:sSub>
                    </m:oMath>
                  </m:oMathPara>
                </a14:m>
                <a:endParaRPr lang="zh-TW" altLang="en-US" sz="630" dirty="0">
                  <a:solidFill>
                    <a:schemeClr val="bg1"/>
                  </a:solidFill>
                </a:endParaRPr>
              </a:p>
            </p:txBody>
          </p:sp>
        </mc:Choice>
        <mc:Fallback xmlns="">
          <p:sp>
            <p:nvSpPr>
              <p:cNvPr id="596" name="文字方塊 595"/>
              <p:cNvSpPr txBox="1">
                <a:spLocks noRot="1" noChangeAspect="1" noMove="1" noResize="1" noEditPoints="1" noAdjustHandles="1" noChangeArrowheads="1" noChangeShapeType="1" noTextEdit="1"/>
              </p:cNvSpPr>
              <p:nvPr/>
            </p:nvSpPr>
            <p:spPr>
              <a:xfrm>
                <a:off x="6724447" y="5214213"/>
                <a:ext cx="516295" cy="209609"/>
              </a:xfrm>
              <a:prstGeom prst="rect">
                <a:avLst/>
              </a:prstGeom>
              <a:blipFill rotWithShape="0">
                <a:blip r:embed="rId22"/>
                <a:stretch>
                  <a:fillRect l="-7059" r="-2353" b="-17143"/>
                </a:stretch>
              </a:blipFill>
            </p:spPr>
            <p:txBody>
              <a:bodyPr/>
              <a:lstStyle/>
              <a:p>
                <a:r>
                  <a:rPr lang="zh-TW" altLang="en-US">
                    <a:noFill/>
                  </a:rPr>
                  <a:t> </a:t>
                </a:r>
              </a:p>
            </p:txBody>
          </p:sp>
        </mc:Fallback>
      </mc:AlternateContent>
      <p:pic>
        <p:nvPicPr>
          <p:cNvPr id="597" name="圖片 59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71987" y="3627130"/>
            <a:ext cx="369124" cy="166351"/>
          </a:xfrm>
          <a:prstGeom prst="rect">
            <a:avLst/>
          </a:prstGeom>
        </p:spPr>
      </p:pic>
      <p:pic>
        <p:nvPicPr>
          <p:cNvPr id="598" name="圖片 59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906011" y="5683180"/>
            <a:ext cx="966637" cy="166351"/>
          </a:xfrm>
          <a:prstGeom prst="rect">
            <a:avLst/>
          </a:prstGeom>
        </p:spPr>
      </p:pic>
      <p:cxnSp>
        <p:nvCxnSpPr>
          <p:cNvPr id="848" name="直線單箭頭接點 847"/>
          <p:cNvCxnSpPr/>
          <p:nvPr/>
        </p:nvCxnSpPr>
        <p:spPr>
          <a:xfrm flipH="1">
            <a:off x="8030187" y="5554178"/>
            <a:ext cx="1006181" cy="3941"/>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852" name="弧形 851"/>
          <p:cNvSpPr/>
          <p:nvPr/>
        </p:nvSpPr>
        <p:spPr>
          <a:xfrm>
            <a:off x="7861468" y="5472419"/>
            <a:ext cx="1499154" cy="323172"/>
          </a:xfrm>
          <a:prstGeom prst="arc">
            <a:avLst>
              <a:gd name="adj1" fmla="val 204879"/>
              <a:gd name="adj2" fmla="val 10727207"/>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854" name="弧形 853"/>
          <p:cNvSpPr/>
          <p:nvPr/>
        </p:nvSpPr>
        <p:spPr>
          <a:xfrm>
            <a:off x="7865998" y="4646072"/>
            <a:ext cx="1499154" cy="323172"/>
          </a:xfrm>
          <a:prstGeom prst="arc">
            <a:avLst>
              <a:gd name="adj1" fmla="val 204879"/>
              <a:gd name="adj2" fmla="val 10727207"/>
            </a:avLst>
          </a:prstGeom>
          <a:ln w="31750">
            <a:solidFill>
              <a:srgbClr val="0EB83A"/>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630">
              <a:solidFill>
                <a:schemeClr val="bg1"/>
              </a:solidFill>
            </a:endParaRPr>
          </a:p>
        </p:txBody>
      </p:sp>
      <p:sp>
        <p:nvSpPr>
          <p:cNvPr id="196" name="제목 1"/>
          <p:cNvSpPr txBox="1">
            <a:spLocks/>
          </p:cNvSpPr>
          <p:nvPr/>
        </p:nvSpPr>
        <p:spPr>
          <a:xfrm>
            <a:off x="797423" y="704356"/>
            <a:ext cx="10245012"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Image Fusion and Local Statistical Rectification Network</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3916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Observations </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5382" y="1361922"/>
            <a:ext cx="11355293" cy="1692771"/>
          </a:xfrm>
          <a:prstGeom prst="rect">
            <a:avLst/>
          </a:prstGeom>
          <a:noFill/>
        </p:spPr>
        <p:txBody>
          <a:bodyPr wrap="square" rtlCol="0">
            <a:spAutoFit/>
          </a:bodyPr>
          <a:lstStyle/>
          <a:p>
            <a:pPr marL="342900" indent="-342900" algn="just">
              <a:buFont typeface="Wingdings" panose="05000000000000000000" pitchFamily="2" charset="2"/>
              <a:buChar char="§"/>
            </a:pPr>
            <a:r>
              <a:rPr lang="en-US" sz="2800" dirty="0" smtClean="0">
                <a:solidFill>
                  <a:schemeClr val="bg1"/>
                </a:solidFill>
                <a:latin typeface="Times New Roman" panose="02020603050405020304" pitchFamily="18" charset="0"/>
                <a:cs typeface="Times New Roman" panose="02020603050405020304" pitchFamily="18" charset="0"/>
              </a:rPr>
              <a:t>Additional images </a:t>
            </a:r>
            <a:r>
              <a:rPr lang="en-US" sz="2800" dirty="0">
                <a:solidFill>
                  <a:schemeClr val="bg1"/>
                </a:solidFill>
                <a:latin typeface="Times New Roman" panose="02020603050405020304" pitchFamily="18" charset="0"/>
                <a:cs typeface="Times New Roman" panose="02020603050405020304" pitchFamily="18" charset="0"/>
              </a:rPr>
              <a:t>sharing </a:t>
            </a:r>
            <a:r>
              <a:rPr lang="en-US" sz="2800" dirty="0" smtClean="0">
                <a:solidFill>
                  <a:schemeClr val="bg1"/>
                </a:solidFill>
                <a:latin typeface="Times New Roman" panose="02020603050405020304" pitchFamily="18" charset="0"/>
                <a:cs typeface="Times New Roman" panose="02020603050405020304" pitchFamily="18" charset="0"/>
              </a:rPr>
              <a:t>similar characteristics with an existing training set could strengthen </a:t>
            </a:r>
            <a:r>
              <a:rPr lang="en-US" sz="2800" dirty="0">
                <a:solidFill>
                  <a:schemeClr val="bg1"/>
                </a:solidFill>
                <a:latin typeface="Times New Roman" panose="02020603050405020304" pitchFamily="18" charset="0"/>
                <a:cs typeface="Times New Roman" panose="02020603050405020304" pitchFamily="18" charset="0"/>
              </a:rPr>
              <a:t>the kernels in </a:t>
            </a:r>
            <a:r>
              <a:rPr lang="en-US" sz="2800" dirty="0" smtClean="0">
                <a:solidFill>
                  <a:schemeClr val="bg1"/>
                </a:solidFill>
                <a:latin typeface="Times New Roman" panose="02020603050405020304" pitchFamily="18" charset="0"/>
                <a:cs typeface="Times New Roman" panose="02020603050405020304" pitchFamily="18" charset="0"/>
              </a:rPr>
              <a:t>convolutional layers.</a:t>
            </a:r>
          </a:p>
          <a:p>
            <a:pPr marL="800100" lvl="1" indent="-342900" algn="just">
              <a:buFont typeface="Wingdings" panose="05000000000000000000" pitchFamily="2" charset="2"/>
              <a:buChar char="§"/>
            </a:pPr>
            <a:r>
              <a:rPr lang="en-US" altLang="zh-CN" sz="2400" dirty="0" smtClean="0">
                <a:solidFill>
                  <a:schemeClr val="bg1"/>
                </a:solidFill>
                <a:latin typeface="Times New Roman" panose="02020603050405020304" pitchFamily="18" charset="0"/>
                <a:cs typeface="Times New Roman" panose="02020603050405020304" pitchFamily="18" charset="0"/>
              </a:rPr>
              <a:t>Searching </a:t>
            </a:r>
            <a:r>
              <a:rPr lang="en-US" altLang="zh-CN" sz="2400" dirty="0">
                <a:solidFill>
                  <a:schemeClr val="bg1"/>
                </a:solidFill>
                <a:latin typeface="Times New Roman" panose="02020603050405020304" pitchFamily="18" charset="0"/>
                <a:cs typeface="Times New Roman" panose="02020603050405020304" pitchFamily="18" charset="0"/>
              </a:rPr>
              <a:t>for additional images using </a:t>
            </a:r>
            <a:r>
              <a:rPr lang="en-US" altLang="zh-CN" sz="2400" u="sng" dirty="0">
                <a:solidFill>
                  <a:schemeClr val="bg1"/>
                </a:solidFill>
                <a:latin typeface="Times New Roman" panose="02020603050405020304" pitchFamily="18" charset="0"/>
                <a:cs typeface="Times New Roman" panose="02020603050405020304" pitchFamily="18" charset="0"/>
              </a:rPr>
              <a:t>low-level characteristics</a:t>
            </a:r>
            <a:r>
              <a:rPr lang="en-US" altLang="zh-CN" sz="2400" dirty="0">
                <a:solidFill>
                  <a:schemeClr val="bg1"/>
                </a:solidFill>
                <a:latin typeface="Times New Roman" panose="02020603050405020304" pitchFamily="18" charset="0"/>
                <a:cs typeface="Times New Roman" panose="02020603050405020304" pitchFamily="18" charset="0"/>
              </a:rPr>
              <a:t> has less </a:t>
            </a:r>
            <a:r>
              <a:rPr lang="en-US" altLang="zh-CN" sz="2400" dirty="0" smtClean="0">
                <a:solidFill>
                  <a:schemeClr val="bg1"/>
                </a:solidFill>
                <a:latin typeface="Times New Roman" panose="02020603050405020304" pitchFamily="18" charset="0"/>
                <a:cs typeface="Times New Roman" panose="02020603050405020304" pitchFamily="18" charset="0"/>
              </a:rPr>
              <a:t>restrictions</a:t>
            </a:r>
            <a:r>
              <a:rPr lang="zh-CN" altLang="en-US" sz="2400" dirty="0" smtClean="0">
                <a:solidFill>
                  <a:schemeClr val="bg1"/>
                </a:solidFill>
                <a:latin typeface="Times New Roman" panose="02020603050405020304" pitchFamily="18" charset="0"/>
                <a:cs typeface="Times New Roman" panose="02020603050405020304" pitchFamily="18" charset="0"/>
              </a:rPr>
              <a:t>， </a:t>
            </a:r>
            <a:r>
              <a:rPr lang="en-US" altLang="zh-CN" sz="2400" dirty="0" smtClean="0">
                <a:solidFill>
                  <a:schemeClr val="bg1"/>
                </a:solidFill>
                <a:latin typeface="Times New Roman" panose="02020603050405020304" pitchFamily="18" charset="0"/>
                <a:cs typeface="Times New Roman" panose="02020603050405020304" pitchFamily="18" charset="0"/>
              </a:rPr>
              <a:t>and can collect more training data than using </a:t>
            </a:r>
            <a:r>
              <a:rPr lang="en-US" altLang="zh-CN" sz="2400" u="sng" dirty="0" smtClean="0">
                <a:solidFill>
                  <a:schemeClr val="bg1"/>
                </a:solidFill>
                <a:latin typeface="Times New Roman" panose="02020603050405020304" pitchFamily="18" charset="0"/>
                <a:cs typeface="Times New Roman" panose="02020603050405020304" pitchFamily="18" charset="0"/>
              </a:rPr>
              <a:t>high-level </a:t>
            </a:r>
            <a:r>
              <a:rPr lang="en-US" altLang="zh-CN" sz="2400" u="sng" dirty="0">
                <a:solidFill>
                  <a:schemeClr val="bg1"/>
                </a:solidFill>
                <a:latin typeface="Times New Roman" panose="02020603050405020304" pitchFamily="18" charset="0"/>
                <a:cs typeface="Times New Roman" panose="02020603050405020304" pitchFamily="18" charset="0"/>
              </a:rPr>
              <a:t>semantic contents</a:t>
            </a:r>
            <a:r>
              <a:rPr lang="en-US" altLang="zh-CN" sz="2400" u="sng" dirty="0" smtClean="0">
                <a:solidFill>
                  <a:schemeClr val="bg1"/>
                </a:solidFill>
                <a:latin typeface="Times New Roman" panose="02020603050405020304" pitchFamily="18" charset="0"/>
                <a:cs typeface="Times New Roman" panose="02020603050405020304" pitchFamily="18" charset="0"/>
              </a:rPr>
              <a:t> </a:t>
            </a:r>
          </a:p>
        </p:txBody>
      </p:sp>
      <p:sp>
        <p:nvSpPr>
          <p:cNvPr id="76" name="文本框 75"/>
          <p:cNvSpPr txBox="1"/>
          <p:nvPr/>
        </p:nvSpPr>
        <p:spPr>
          <a:xfrm>
            <a:off x="3981230" y="6101369"/>
            <a:ext cx="3622133" cy="400110"/>
          </a:xfrm>
          <a:prstGeom prst="rect">
            <a:avLst/>
          </a:prstGeom>
          <a:noFill/>
        </p:spPr>
        <p:txBody>
          <a:bodyPr wrap="square" rtlCol="0">
            <a:spAutoFit/>
          </a:bodyPr>
          <a:lstStyle/>
          <a:p>
            <a:r>
              <a:rPr lang="en-US" altLang="zh-CN" sz="2000" b="1" dirty="0" smtClean="0">
                <a:solidFill>
                  <a:schemeClr val="bg1"/>
                </a:solidFill>
                <a:latin typeface="Times New Roman" panose="02020603050405020304" pitchFamily="18" charset="0"/>
                <a:cs typeface="Times New Roman" panose="02020603050405020304" pitchFamily="18" charset="0"/>
              </a:rPr>
              <a:t>Multi-task Learning Pipeline</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697584" y="3451138"/>
            <a:ext cx="10904965" cy="2631464"/>
            <a:chOff x="713604" y="3847064"/>
            <a:chExt cx="10904965" cy="2631464"/>
          </a:xfrm>
        </p:grpSpPr>
        <p:grpSp>
          <p:nvGrpSpPr>
            <p:cNvPr id="12" name="组合 11"/>
            <p:cNvGrpSpPr/>
            <p:nvPr/>
          </p:nvGrpSpPr>
          <p:grpSpPr>
            <a:xfrm>
              <a:off x="3273264" y="3847064"/>
              <a:ext cx="4733380" cy="2631464"/>
              <a:chOff x="5315292" y="2474832"/>
              <a:chExt cx="4686334" cy="3553700"/>
            </a:xfrm>
          </p:grpSpPr>
          <p:grpSp>
            <p:nvGrpSpPr>
              <p:cNvPr id="13" name="组合 12"/>
              <p:cNvGrpSpPr/>
              <p:nvPr/>
            </p:nvGrpSpPr>
            <p:grpSpPr>
              <a:xfrm>
                <a:off x="5930037" y="2474832"/>
                <a:ext cx="4071589" cy="3553700"/>
                <a:chOff x="5949492" y="1307513"/>
                <a:chExt cx="4071589" cy="3553700"/>
              </a:xfrm>
            </p:grpSpPr>
            <p:grpSp>
              <p:nvGrpSpPr>
                <p:cNvPr id="19" name="组合 18"/>
                <p:cNvGrpSpPr/>
                <p:nvPr/>
              </p:nvGrpSpPr>
              <p:grpSpPr>
                <a:xfrm>
                  <a:off x="9594330" y="1919884"/>
                  <a:ext cx="426751" cy="2313456"/>
                  <a:chOff x="9594330" y="1919884"/>
                  <a:chExt cx="426751" cy="2313456"/>
                </a:xfrm>
              </p:grpSpPr>
              <p:cxnSp>
                <p:nvCxnSpPr>
                  <p:cNvPr id="72" name="直接箭头连接符 71"/>
                  <p:cNvCxnSpPr/>
                  <p:nvPr/>
                </p:nvCxnSpPr>
                <p:spPr>
                  <a:xfrm flipV="1">
                    <a:off x="9594330" y="1919884"/>
                    <a:ext cx="426751" cy="3961"/>
                  </a:xfrm>
                  <a:prstGeom prst="straightConnector1">
                    <a:avLst/>
                  </a:prstGeom>
                  <a:ln w="190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9594330" y="4229379"/>
                    <a:ext cx="426751" cy="3961"/>
                  </a:xfrm>
                  <a:prstGeom prst="straightConnector1">
                    <a:avLst/>
                  </a:prstGeom>
                  <a:ln w="190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949492" y="1307513"/>
                  <a:ext cx="3541272" cy="3553700"/>
                  <a:chOff x="5949492" y="1307513"/>
                  <a:chExt cx="3541272" cy="3553700"/>
                </a:xfrm>
              </p:grpSpPr>
              <p:sp>
                <p:nvSpPr>
                  <p:cNvPr id="21" name="文本框 20"/>
                  <p:cNvSpPr txBox="1"/>
                  <p:nvPr/>
                </p:nvSpPr>
                <p:spPr>
                  <a:xfrm>
                    <a:off x="9396155" y="1307513"/>
                    <a:ext cx="93879" cy="1232664"/>
                  </a:xfrm>
                  <a:prstGeom prst="rect">
                    <a:avLst/>
                  </a:prstGeom>
                  <a:solidFill>
                    <a:srgbClr val="FFFF66">
                      <a:alpha val="80000"/>
                    </a:srgbClr>
                  </a:solidFill>
                  <a:ln w="19050">
                    <a:solidFill>
                      <a:schemeClr val="bg1"/>
                    </a:solidFill>
                  </a:ln>
                </p:spPr>
                <p:txBody>
                  <a:bodyPr vert="eaVert" wrap="square" rtlCol="0">
                    <a:spAutoFit/>
                  </a:bodyPr>
                  <a:lstStyle/>
                  <a:p>
                    <a:endParaRPr lang="zh-CN" altLang="en-US" sz="100" dirty="0"/>
                  </a:p>
                </p:txBody>
              </p:sp>
              <p:grpSp>
                <p:nvGrpSpPr>
                  <p:cNvPr id="22" name="组合 21"/>
                  <p:cNvGrpSpPr/>
                  <p:nvPr/>
                </p:nvGrpSpPr>
                <p:grpSpPr>
                  <a:xfrm>
                    <a:off x="5949492" y="1771942"/>
                    <a:ext cx="3306294" cy="2645562"/>
                    <a:chOff x="5957830" y="1831714"/>
                    <a:chExt cx="3306294" cy="2645562"/>
                  </a:xfrm>
                </p:grpSpPr>
                <p:grpSp>
                  <p:nvGrpSpPr>
                    <p:cNvPr id="25" name="组合 24"/>
                    <p:cNvGrpSpPr/>
                    <p:nvPr/>
                  </p:nvGrpSpPr>
                  <p:grpSpPr>
                    <a:xfrm>
                      <a:off x="5957830" y="1831714"/>
                      <a:ext cx="2979083" cy="2645562"/>
                      <a:chOff x="4979474" y="2132601"/>
                      <a:chExt cx="3016662" cy="2046653"/>
                    </a:xfrm>
                  </p:grpSpPr>
                  <p:cxnSp>
                    <p:nvCxnSpPr>
                      <p:cNvPr id="28" name="直接箭头连接符 27"/>
                      <p:cNvCxnSpPr>
                        <a:stCxn id="62" idx="3"/>
                        <a:endCxn id="63" idx="1"/>
                      </p:cNvCxnSpPr>
                      <p:nvPr/>
                    </p:nvCxnSpPr>
                    <p:spPr>
                      <a:xfrm>
                        <a:off x="7015609" y="3147619"/>
                        <a:ext cx="197312" cy="0"/>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4979474" y="2132601"/>
                        <a:ext cx="3016662" cy="2046653"/>
                        <a:chOff x="4939101" y="1827018"/>
                        <a:chExt cx="3206769" cy="2736196"/>
                      </a:xfrm>
                    </p:grpSpPr>
                    <p:sp>
                      <p:nvSpPr>
                        <p:cNvPr id="54" name="文本框 53"/>
                        <p:cNvSpPr txBox="1"/>
                        <p:nvPr/>
                      </p:nvSpPr>
                      <p:spPr>
                        <a:xfrm>
                          <a:off x="4939101" y="1827018"/>
                          <a:ext cx="127014" cy="2736196"/>
                        </a:xfrm>
                        <a:prstGeom prst="rect">
                          <a:avLst/>
                        </a:prstGeom>
                        <a:solidFill>
                          <a:schemeClr val="accent2">
                            <a:lumMod val="20000"/>
                            <a:lumOff val="80000"/>
                          </a:schemeClr>
                        </a:solidFill>
                        <a:ln w="19050">
                          <a:solidFill>
                            <a:schemeClr val="bg1"/>
                          </a:solidFill>
                        </a:ln>
                      </p:spPr>
                      <p:txBody>
                        <a:bodyPr vert="eaVert" wrap="square" rtlCol="0">
                          <a:spAutoFit/>
                        </a:bodyPr>
                        <a:lstStyle/>
                        <a:p>
                          <a:endParaRPr lang="zh-CN" altLang="en-US" sz="100" dirty="0"/>
                        </a:p>
                      </p:txBody>
                    </p:sp>
                    <p:sp>
                      <p:nvSpPr>
                        <p:cNvPr id="55" name="文本框 54"/>
                        <p:cNvSpPr txBox="1"/>
                        <p:nvPr/>
                      </p:nvSpPr>
                      <p:spPr>
                        <a:xfrm>
                          <a:off x="5308490" y="2520474"/>
                          <a:ext cx="110316" cy="1335549"/>
                        </a:xfrm>
                        <a:prstGeom prst="rect">
                          <a:avLst/>
                        </a:prstGeom>
                        <a:solidFill>
                          <a:srgbClr val="F6D3FF"/>
                        </a:solidFill>
                        <a:ln w="19050">
                          <a:solidFill>
                            <a:schemeClr val="bg1"/>
                          </a:solidFill>
                        </a:ln>
                      </p:spPr>
                      <p:txBody>
                        <a:bodyPr vert="eaVert" wrap="square" rtlCol="0">
                          <a:spAutoFit/>
                        </a:bodyPr>
                        <a:lstStyle/>
                        <a:p>
                          <a:endParaRPr lang="zh-CN" altLang="en-US" sz="100" dirty="0"/>
                        </a:p>
                      </p:txBody>
                    </p:sp>
                    <p:sp>
                      <p:nvSpPr>
                        <p:cNvPr id="56" name="文本框 55"/>
                        <p:cNvSpPr txBox="1"/>
                        <p:nvPr/>
                      </p:nvSpPr>
                      <p:spPr>
                        <a:xfrm>
                          <a:off x="5647154" y="2520473"/>
                          <a:ext cx="110316" cy="1335549"/>
                        </a:xfrm>
                        <a:prstGeom prst="rect">
                          <a:avLst/>
                        </a:prstGeom>
                        <a:solidFill>
                          <a:srgbClr val="F6D3FF"/>
                        </a:solidFill>
                        <a:ln w="19050">
                          <a:solidFill>
                            <a:schemeClr val="bg1"/>
                          </a:solidFill>
                        </a:ln>
                      </p:spPr>
                      <p:txBody>
                        <a:bodyPr vert="eaVert" wrap="square" rtlCol="0">
                          <a:spAutoFit/>
                        </a:bodyPr>
                        <a:lstStyle/>
                        <a:p>
                          <a:endParaRPr lang="zh-CN" altLang="en-US" sz="100" dirty="0"/>
                        </a:p>
                      </p:txBody>
                    </p:sp>
                    <p:cxnSp>
                      <p:nvCxnSpPr>
                        <p:cNvPr id="57" name="直接箭头连接符 56"/>
                        <p:cNvCxnSpPr>
                          <a:stCxn id="54" idx="3"/>
                          <a:endCxn id="55" idx="1"/>
                        </p:cNvCxnSpPr>
                        <p:nvPr/>
                      </p:nvCxnSpPr>
                      <p:spPr>
                        <a:xfrm flipV="1">
                          <a:off x="5066115" y="3188248"/>
                          <a:ext cx="242375" cy="6869"/>
                        </a:xfrm>
                        <a:prstGeom prst="straightConnector1">
                          <a:avLst/>
                        </a:prstGeom>
                        <a:ln w="31750">
                          <a:solidFill>
                            <a:schemeClr val="bg1"/>
                          </a:solidFill>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5" idx="3"/>
                          <a:endCxn id="56" idx="1"/>
                        </p:cNvCxnSpPr>
                        <p:nvPr/>
                      </p:nvCxnSpPr>
                      <p:spPr>
                        <a:xfrm>
                          <a:off x="5418806" y="3188248"/>
                          <a:ext cx="228348" cy="0"/>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5967325" y="2695634"/>
                          <a:ext cx="120171" cy="981485"/>
                        </a:xfrm>
                        <a:prstGeom prst="rect">
                          <a:avLst/>
                        </a:prstGeom>
                        <a:solidFill>
                          <a:schemeClr val="accent6">
                            <a:lumMod val="40000"/>
                            <a:lumOff val="60000"/>
                          </a:schemeClr>
                        </a:solidFill>
                        <a:ln w="19050">
                          <a:solidFill>
                            <a:schemeClr val="bg1"/>
                          </a:solidFill>
                        </a:ln>
                      </p:spPr>
                      <p:txBody>
                        <a:bodyPr vert="eaVert" wrap="square" rtlCol="0">
                          <a:spAutoFit/>
                        </a:bodyPr>
                        <a:lstStyle/>
                        <a:p>
                          <a:endParaRPr lang="zh-CN" altLang="en-US" sz="100" dirty="0"/>
                        </a:p>
                      </p:txBody>
                    </p:sp>
                    <p:sp>
                      <p:nvSpPr>
                        <p:cNvPr id="60" name="文本框 59"/>
                        <p:cNvSpPr txBox="1"/>
                        <p:nvPr/>
                      </p:nvSpPr>
                      <p:spPr>
                        <a:xfrm>
                          <a:off x="6299319" y="2695631"/>
                          <a:ext cx="120171" cy="981485"/>
                        </a:xfrm>
                        <a:prstGeom prst="rect">
                          <a:avLst/>
                        </a:prstGeom>
                        <a:solidFill>
                          <a:schemeClr val="accent6">
                            <a:lumMod val="40000"/>
                            <a:lumOff val="60000"/>
                          </a:schemeClr>
                        </a:solidFill>
                        <a:ln w="19050">
                          <a:solidFill>
                            <a:schemeClr val="bg1"/>
                          </a:solidFill>
                        </a:ln>
                      </p:spPr>
                      <p:txBody>
                        <a:bodyPr vert="eaVert" wrap="square" rtlCol="0">
                          <a:spAutoFit/>
                        </a:bodyPr>
                        <a:lstStyle/>
                        <a:p>
                          <a:endParaRPr lang="zh-CN" altLang="en-US" sz="100" dirty="0"/>
                        </a:p>
                      </p:txBody>
                    </p:sp>
                    <p:sp>
                      <p:nvSpPr>
                        <p:cNvPr id="61" name="文本框 60"/>
                        <p:cNvSpPr txBox="1"/>
                        <p:nvPr/>
                      </p:nvSpPr>
                      <p:spPr>
                        <a:xfrm>
                          <a:off x="6635856" y="2802499"/>
                          <a:ext cx="124498" cy="767751"/>
                        </a:xfrm>
                        <a:prstGeom prst="rect">
                          <a:avLst/>
                        </a:prstGeom>
                        <a:solidFill>
                          <a:srgbClr val="FFA495"/>
                        </a:solidFill>
                        <a:ln w="19050">
                          <a:solidFill>
                            <a:schemeClr val="bg1"/>
                          </a:solidFill>
                        </a:ln>
                      </p:spPr>
                      <p:txBody>
                        <a:bodyPr vert="eaVert" wrap="square" rtlCol="0">
                          <a:spAutoFit/>
                        </a:bodyPr>
                        <a:lstStyle/>
                        <a:p>
                          <a:endParaRPr lang="zh-CN" altLang="en-US" sz="100" dirty="0"/>
                        </a:p>
                      </p:txBody>
                    </p:sp>
                    <p:sp>
                      <p:nvSpPr>
                        <p:cNvPr id="62" name="文本框 61"/>
                        <p:cNvSpPr txBox="1"/>
                        <p:nvPr/>
                      </p:nvSpPr>
                      <p:spPr>
                        <a:xfrm>
                          <a:off x="6979053" y="2800135"/>
                          <a:ext cx="124498" cy="767751"/>
                        </a:xfrm>
                        <a:prstGeom prst="rect">
                          <a:avLst/>
                        </a:prstGeom>
                        <a:solidFill>
                          <a:srgbClr val="FFA495"/>
                        </a:solidFill>
                        <a:ln w="19050">
                          <a:solidFill>
                            <a:schemeClr val="bg1"/>
                          </a:solidFill>
                        </a:ln>
                      </p:spPr>
                      <p:txBody>
                        <a:bodyPr vert="eaVert" wrap="square" rtlCol="0">
                          <a:spAutoFit/>
                        </a:bodyPr>
                        <a:lstStyle/>
                        <a:p>
                          <a:endParaRPr lang="zh-CN" altLang="en-US" sz="100" dirty="0"/>
                        </a:p>
                      </p:txBody>
                    </p:sp>
                    <p:sp>
                      <p:nvSpPr>
                        <p:cNvPr id="63" name="文本框 62"/>
                        <p:cNvSpPr txBox="1"/>
                        <p:nvPr/>
                      </p:nvSpPr>
                      <p:spPr>
                        <a:xfrm>
                          <a:off x="7313298" y="2915565"/>
                          <a:ext cx="124497" cy="536890"/>
                        </a:xfrm>
                        <a:prstGeom prst="rect">
                          <a:avLst/>
                        </a:prstGeom>
                        <a:solidFill>
                          <a:schemeClr val="accent1">
                            <a:lumMod val="40000"/>
                            <a:lumOff val="60000"/>
                          </a:schemeClr>
                        </a:solidFill>
                        <a:ln w="19050">
                          <a:solidFill>
                            <a:schemeClr val="bg1"/>
                          </a:solidFill>
                        </a:ln>
                      </p:spPr>
                      <p:txBody>
                        <a:bodyPr vert="eaVert" wrap="square" rtlCol="0">
                          <a:spAutoFit/>
                        </a:bodyPr>
                        <a:lstStyle/>
                        <a:p>
                          <a:endParaRPr lang="zh-CN" altLang="en-US" sz="100" dirty="0"/>
                        </a:p>
                      </p:txBody>
                    </p:sp>
                    <p:sp>
                      <p:nvSpPr>
                        <p:cNvPr id="64" name="文本框 63"/>
                        <p:cNvSpPr txBox="1"/>
                        <p:nvPr/>
                      </p:nvSpPr>
                      <p:spPr>
                        <a:xfrm>
                          <a:off x="7664325" y="2915939"/>
                          <a:ext cx="124497" cy="536890"/>
                        </a:xfrm>
                        <a:prstGeom prst="rect">
                          <a:avLst/>
                        </a:prstGeom>
                        <a:solidFill>
                          <a:schemeClr val="accent1">
                            <a:lumMod val="40000"/>
                            <a:lumOff val="60000"/>
                          </a:schemeClr>
                        </a:solidFill>
                        <a:ln w="19050">
                          <a:solidFill>
                            <a:schemeClr val="bg1"/>
                          </a:solidFill>
                        </a:ln>
                      </p:spPr>
                      <p:txBody>
                        <a:bodyPr vert="eaVert" wrap="square" rtlCol="0">
                          <a:spAutoFit/>
                        </a:bodyPr>
                        <a:lstStyle/>
                        <a:p>
                          <a:endParaRPr lang="zh-CN" altLang="en-US" sz="100" dirty="0"/>
                        </a:p>
                      </p:txBody>
                    </p:sp>
                    <p:sp>
                      <p:nvSpPr>
                        <p:cNvPr id="65" name="文本框 64"/>
                        <p:cNvSpPr txBox="1"/>
                        <p:nvPr/>
                      </p:nvSpPr>
                      <p:spPr>
                        <a:xfrm>
                          <a:off x="8021373" y="2919832"/>
                          <a:ext cx="124497" cy="536890"/>
                        </a:xfrm>
                        <a:prstGeom prst="rect">
                          <a:avLst/>
                        </a:prstGeom>
                        <a:solidFill>
                          <a:schemeClr val="bg1"/>
                        </a:solidFill>
                        <a:ln w="19050">
                          <a:solidFill>
                            <a:schemeClr val="bg1"/>
                          </a:solidFill>
                        </a:ln>
                      </p:spPr>
                      <p:txBody>
                        <a:bodyPr vert="eaVert" wrap="square" rtlCol="0">
                          <a:spAutoFit/>
                        </a:bodyPr>
                        <a:lstStyle/>
                        <a:p>
                          <a:endParaRPr lang="zh-CN" altLang="en-US" sz="100" dirty="0"/>
                        </a:p>
                      </p:txBody>
                    </p:sp>
                    <p:cxnSp>
                      <p:nvCxnSpPr>
                        <p:cNvPr id="66" name="直接箭头连接符 65"/>
                        <p:cNvCxnSpPr>
                          <a:stCxn id="56" idx="3"/>
                          <a:endCxn id="59" idx="1"/>
                        </p:cNvCxnSpPr>
                        <p:nvPr/>
                      </p:nvCxnSpPr>
                      <p:spPr>
                        <a:xfrm flipV="1">
                          <a:off x="5757470" y="3186377"/>
                          <a:ext cx="209855" cy="1871"/>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59" idx="3"/>
                          <a:endCxn id="60" idx="1"/>
                        </p:cNvCxnSpPr>
                        <p:nvPr/>
                      </p:nvCxnSpPr>
                      <p:spPr>
                        <a:xfrm flipV="1">
                          <a:off x="6087496" y="3186374"/>
                          <a:ext cx="211823" cy="3"/>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0" idx="3"/>
                          <a:endCxn id="61" idx="1"/>
                        </p:cNvCxnSpPr>
                        <p:nvPr/>
                      </p:nvCxnSpPr>
                      <p:spPr>
                        <a:xfrm>
                          <a:off x="6419490" y="3186374"/>
                          <a:ext cx="216366" cy="1"/>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1" idx="3"/>
                          <a:endCxn id="62" idx="1"/>
                        </p:cNvCxnSpPr>
                        <p:nvPr/>
                      </p:nvCxnSpPr>
                      <p:spPr>
                        <a:xfrm flipV="1">
                          <a:off x="6760354" y="3184011"/>
                          <a:ext cx="218699" cy="2364"/>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3" idx="3"/>
                          <a:endCxn id="64" idx="1"/>
                        </p:cNvCxnSpPr>
                        <p:nvPr/>
                      </p:nvCxnSpPr>
                      <p:spPr>
                        <a:xfrm>
                          <a:off x="7437795" y="3184010"/>
                          <a:ext cx="226530" cy="374"/>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4" idx="3"/>
                          <a:endCxn id="65" idx="1"/>
                        </p:cNvCxnSpPr>
                        <p:nvPr/>
                      </p:nvCxnSpPr>
                      <p:spPr>
                        <a:xfrm>
                          <a:off x="7788822" y="3184384"/>
                          <a:ext cx="232551" cy="3893"/>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202517" y="2223125"/>
                        <a:ext cx="312302" cy="948573"/>
                        <a:chOff x="5211758" y="2275416"/>
                        <a:chExt cx="312302" cy="901361"/>
                      </a:xfrm>
                    </p:grpSpPr>
                    <p:sp>
                      <p:nvSpPr>
                        <p:cNvPr id="52" name="任意多边形 51"/>
                        <p:cNvSpPr/>
                        <p:nvPr/>
                      </p:nvSpPr>
                      <p:spPr>
                        <a:xfrm>
                          <a:off x="5211758"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5513356" y="2217995"/>
                        <a:ext cx="312302" cy="948574"/>
                        <a:chOff x="5212415" y="2270541"/>
                        <a:chExt cx="312302" cy="901361"/>
                      </a:xfrm>
                    </p:grpSpPr>
                    <p:sp>
                      <p:nvSpPr>
                        <p:cNvPr id="50" name="任意多边形 49"/>
                        <p:cNvSpPr/>
                        <p:nvPr/>
                      </p:nvSpPr>
                      <p:spPr>
                        <a:xfrm>
                          <a:off x="5212415" y="2270541"/>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5836671" y="2217995"/>
                        <a:ext cx="312302" cy="948573"/>
                        <a:chOff x="5212127" y="2270541"/>
                        <a:chExt cx="312302" cy="901361"/>
                      </a:xfrm>
                    </p:grpSpPr>
                    <p:sp>
                      <p:nvSpPr>
                        <p:cNvPr id="48" name="任意多边形 47"/>
                        <p:cNvSpPr/>
                        <p:nvPr/>
                      </p:nvSpPr>
                      <p:spPr>
                        <a:xfrm>
                          <a:off x="5212127" y="2270541"/>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156696" y="2223125"/>
                        <a:ext cx="312302" cy="948573"/>
                        <a:chOff x="5211192" y="2275416"/>
                        <a:chExt cx="312302" cy="901361"/>
                      </a:xfrm>
                    </p:grpSpPr>
                    <p:sp>
                      <p:nvSpPr>
                        <p:cNvPr id="46" name="任意多边形 45"/>
                        <p:cNvSpPr/>
                        <p:nvPr/>
                      </p:nvSpPr>
                      <p:spPr>
                        <a:xfrm>
                          <a:off x="5211192"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6474192" y="2214692"/>
                        <a:ext cx="312302" cy="955180"/>
                        <a:chOff x="5213918" y="2267255"/>
                        <a:chExt cx="312302" cy="901361"/>
                      </a:xfrm>
                    </p:grpSpPr>
                    <p:sp>
                      <p:nvSpPr>
                        <p:cNvPr id="44" name="任意多边形 43"/>
                        <p:cNvSpPr/>
                        <p:nvPr/>
                      </p:nvSpPr>
                      <p:spPr>
                        <a:xfrm>
                          <a:off x="5213918" y="2267255"/>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7100541" y="2213810"/>
                        <a:ext cx="312302" cy="942117"/>
                        <a:chOff x="5213451" y="2267936"/>
                        <a:chExt cx="312302" cy="882716"/>
                      </a:xfrm>
                    </p:grpSpPr>
                    <p:sp>
                      <p:nvSpPr>
                        <p:cNvPr id="42" name="任意多边形 41"/>
                        <p:cNvSpPr/>
                        <p:nvPr/>
                      </p:nvSpPr>
                      <p:spPr>
                        <a:xfrm>
                          <a:off x="5213451" y="2267936"/>
                          <a:ext cx="312302" cy="882716"/>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784447" y="2213810"/>
                        <a:ext cx="312302" cy="942118"/>
                        <a:chOff x="5211999" y="2268049"/>
                        <a:chExt cx="312302" cy="887394"/>
                      </a:xfrm>
                    </p:grpSpPr>
                    <p:sp>
                      <p:nvSpPr>
                        <p:cNvPr id="40" name="任意多边形 39"/>
                        <p:cNvSpPr/>
                        <p:nvPr/>
                      </p:nvSpPr>
                      <p:spPr>
                        <a:xfrm>
                          <a:off x="5211999" y="2268049"/>
                          <a:ext cx="312302" cy="887394"/>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7420154" y="2213809"/>
                        <a:ext cx="312302" cy="933810"/>
                        <a:chOff x="5212104" y="2267987"/>
                        <a:chExt cx="312302" cy="877116"/>
                      </a:xfrm>
                    </p:grpSpPr>
                    <p:sp>
                      <p:nvSpPr>
                        <p:cNvPr id="38" name="任意多边形 37"/>
                        <p:cNvSpPr/>
                        <p:nvPr/>
                      </p:nvSpPr>
                      <p:spPr>
                        <a:xfrm>
                          <a:off x="5212104" y="2267987"/>
                          <a:ext cx="312302" cy="877116"/>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cxnSp>
                  <p:nvCxnSpPr>
                    <p:cNvPr id="26" name="直接箭头连接符 25"/>
                    <p:cNvCxnSpPr>
                      <a:stCxn id="65" idx="3"/>
                    </p:cNvCxnSpPr>
                    <p:nvPr/>
                  </p:nvCxnSpPr>
                  <p:spPr>
                    <a:xfrm flipV="1">
                      <a:off x="8936913" y="1975727"/>
                      <a:ext cx="327211" cy="1172156"/>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65" idx="3"/>
                    </p:cNvCxnSpPr>
                    <p:nvPr/>
                  </p:nvCxnSpPr>
                  <p:spPr>
                    <a:xfrm>
                      <a:off x="8936913" y="3147883"/>
                      <a:ext cx="310204" cy="1148761"/>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396885" y="3628549"/>
                    <a:ext cx="93879" cy="1232664"/>
                  </a:xfrm>
                  <a:prstGeom prst="rect">
                    <a:avLst/>
                  </a:prstGeom>
                  <a:solidFill>
                    <a:srgbClr val="FFFF66">
                      <a:alpha val="80000"/>
                    </a:srgbClr>
                  </a:solidFill>
                  <a:ln w="19050">
                    <a:solidFill>
                      <a:schemeClr val="bg1"/>
                    </a:solidFill>
                  </a:ln>
                </p:spPr>
                <p:txBody>
                  <a:bodyPr vert="eaVert" wrap="square" rtlCol="0">
                    <a:spAutoFit/>
                  </a:bodyPr>
                  <a:lstStyle/>
                  <a:p>
                    <a:endParaRPr lang="zh-CN" altLang="en-US" sz="100" dirty="0"/>
                  </a:p>
                </p:txBody>
              </p:sp>
            </p:grpSp>
          </p:grpSp>
          <p:grpSp>
            <p:nvGrpSpPr>
              <p:cNvPr id="14" name="组合 13"/>
              <p:cNvGrpSpPr/>
              <p:nvPr/>
            </p:nvGrpSpPr>
            <p:grpSpPr>
              <a:xfrm>
                <a:off x="5315292" y="3094258"/>
                <a:ext cx="498405" cy="2328926"/>
                <a:chOff x="2429415" y="1915955"/>
                <a:chExt cx="498405" cy="2328926"/>
              </a:xfrm>
            </p:grpSpPr>
            <p:cxnSp>
              <p:nvCxnSpPr>
                <p:cNvPr id="15" name="直接箭头连接符 14"/>
                <p:cNvCxnSpPr/>
                <p:nvPr/>
              </p:nvCxnSpPr>
              <p:spPr>
                <a:xfrm flipV="1">
                  <a:off x="2429415" y="1915955"/>
                  <a:ext cx="494924" cy="680"/>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2437158" y="4236872"/>
                  <a:ext cx="490662" cy="8009"/>
                </a:xfrm>
                <a:prstGeom prst="straightConnector1">
                  <a:avLst/>
                </a:prstGeom>
                <a:ln w="2222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4" name="文本框 73"/>
                <p:cNvSpPr txBox="1"/>
                <p:nvPr/>
              </p:nvSpPr>
              <p:spPr>
                <a:xfrm>
                  <a:off x="713604" y="4106611"/>
                  <a:ext cx="2561155" cy="369332"/>
                </a:xfrm>
                <a:prstGeom prst="rect">
                  <a:avLst/>
                </a:prstGeom>
                <a:noFill/>
              </p:spPr>
              <p:txBody>
                <a:bodyPr wrap="square" rtlCol="0">
                  <a:spAutoFit/>
                </a:bodyPr>
                <a:lstStyle/>
                <a:p>
                  <a:r>
                    <a:rPr lang="en-US" altLang="zh-CN" b="1" i="1" dirty="0" smtClean="0">
                      <a:solidFill>
                        <a:schemeClr val="bg1"/>
                      </a:solidFill>
                      <a:latin typeface="Times New Roman" panose="02020603050405020304" pitchFamily="18" charset="0"/>
                      <a:cs typeface="Times New Roman" panose="02020603050405020304" pitchFamily="18" charset="0"/>
                    </a:rPr>
                    <a:t>Source Domain Data </a:t>
                  </a:r>
                  <a14:m>
                    <m:oMath xmlns:m="http://schemas.openxmlformats.org/officeDocument/2006/math">
                      <m:sSub>
                        <m:sSubPr>
                          <m:ctrlPr>
                            <a:rPr lang="en-US" altLang="zh-CN" i="1" smtClean="0">
                              <a:solidFill>
                                <a:schemeClr val="bg1"/>
                              </a:solidFill>
                              <a:latin typeface="Cambria Math" panose="02040503050406030204" pitchFamily="18" charset="0"/>
                              <a:cs typeface="Times New Roman" panose="02020603050405020304" pitchFamily="18" charset="0"/>
                            </a:rPr>
                          </m:ctrlPr>
                        </m:sSubPr>
                        <m:e>
                          <m:r>
                            <a:rPr lang="zh-CN" altLang="en-US" i="1" smtClean="0">
                              <a:solidFill>
                                <a:schemeClr val="bg1"/>
                              </a:solidFill>
                              <a:latin typeface="Cambria Math" panose="02040503050406030204" pitchFamily="18" charset="0"/>
                              <a:cs typeface="Times New Roman" panose="02020603050405020304" pitchFamily="18" charset="0"/>
                            </a:rPr>
                            <m:t>𝒟</m:t>
                          </m:r>
                        </m:e>
                        <m:sub>
                          <m:r>
                            <a:rPr lang="en-US" altLang="zh-CN" b="0" i="1" smtClean="0">
                              <a:solidFill>
                                <a:schemeClr val="bg1"/>
                              </a:solidFill>
                              <a:latin typeface="Cambria Math" panose="02040503050406030204" pitchFamily="18" charset="0"/>
                              <a:cs typeface="Times New Roman" panose="02020603050405020304" pitchFamily="18" charset="0"/>
                            </a:rPr>
                            <m:t>𝑠</m:t>
                          </m:r>
                        </m:sub>
                      </m:sSub>
                    </m:oMath>
                  </a14:m>
                  <a:endParaRPr lang="zh-CN" altLang="en-US" sz="1100" b="1"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713604" y="4106611"/>
                  <a:ext cx="2561155" cy="369332"/>
                </a:xfrm>
                <a:prstGeom prst="rect">
                  <a:avLst/>
                </a:prstGeom>
                <a:blipFill rotWithShape="0">
                  <a:blip r:embed="rId3"/>
                  <a:stretch>
                    <a:fillRect l="-1900"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89867" y="5837477"/>
                  <a:ext cx="2454282" cy="369332"/>
                </a:xfrm>
                <a:prstGeom prst="rect">
                  <a:avLst/>
                </a:prstGeom>
                <a:noFill/>
              </p:spPr>
              <p:txBody>
                <a:bodyPr wrap="square" rtlCol="0">
                  <a:spAutoFit/>
                </a:bodyPr>
                <a:lstStyle/>
                <a:p>
                  <a:r>
                    <a:rPr lang="en-US" altLang="zh-CN" b="1" i="1" dirty="0" smtClean="0">
                      <a:solidFill>
                        <a:schemeClr val="bg1"/>
                      </a:solidFill>
                      <a:latin typeface="Times New Roman" panose="02020603050405020304" pitchFamily="18" charset="0"/>
                      <a:cs typeface="Times New Roman" panose="02020603050405020304" pitchFamily="18" charset="0"/>
                    </a:rPr>
                    <a:t>Target Domain Data </a:t>
                  </a:r>
                  <a14:m>
                    <m:oMath xmlns:m="http://schemas.openxmlformats.org/officeDocument/2006/math">
                      <m:sSub>
                        <m:sSubPr>
                          <m:ctrlPr>
                            <a:rPr lang="en-US" altLang="zh-CN" i="1" smtClean="0">
                              <a:solidFill>
                                <a:schemeClr val="bg1"/>
                              </a:solidFill>
                              <a:latin typeface="Cambria Math" panose="02040503050406030204" pitchFamily="18" charset="0"/>
                              <a:cs typeface="Times New Roman" panose="02020603050405020304" pitchFamily="18" charset="0"/>
                            </a:rPr>
                          </m:ctrlPr>
                        </m:sSubPr>
                        <m:e>
                          <m:r>
                            <a:rPr lang="zh-CN" altLang="en-US" i="1" smtClean="0">
                              <a:solidFill>
                                <a:schemeClr val="bg1"/>
                              </a:solidFill>
                              <a:latin typeface="Cambria Math" panose="02040503050406030204" pitchFamily="18" charset="0"/>
                              <a:cs typeface="Times New Roman" panose="02020603050405020304" pitchFamily="18" charset="0"/>
                            </a:rPr>
                            <m:t>𝒟</m:t>
                          </m:r>
                        </m:e>
                        <m:sub>
                          <m:r>
                            <a:rPr lang="en-US" altLang="zh-CN" b="0" i="1" smtClean="0">
                              <a:solidFill>
                                <a:schemeClr val="bg1"/>
                              </a:solidFill>
                              <a:latin typeface="Cambria Math" panose="02040503050406030204" pitchFamily="18" charset="0"/>
                              <a:cs typeface="Times New Roman" panose="02020603050405020304" pitchFamily="18" charset="0"/>
                            </a:rPr>
                            <m:t>𝑡</m:t>
                          </m:r>
                        </m:sub>
                      </m:sSub>
                    </m:oMath>
                  </a14:m>
                  <a:endParaRPr lang="zh-CN" altLang="en-US" sz="1100" b="1"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75" name="文本框 74"/>
                <p:cNvSpPr txBox="1">
                  <a:spLocks noRot="1" noChangeAspect="1" noMove="1" noResize="1" noEditPoints="1" noAdjustHandles="1" noChangeArrowheads="1" noChangeShapeType="1" noTextEdit="1"/>
                </p:cNvSpPr>
                <p:nvPr/>
              </p:nvSpPr>
              <p:spPr>
                <a:xfrm>
                  <a:off x="789867" y="5837477"/>
                  <a:ext cx="2454282" cy="369332"/>
                </a:xfrm>
                <a:prstGeom prst="rect">
                  <a:avLst/>
                </a:prstGeom>
                <a:blipFill rotWithShape="0">
                  <a:blip r:embed="rId4"/>
                  <a:stretch>
                    <a:fillRect l="-2233"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8219782" y="4106611"/>
                  <a:ext cx="2768399" cy="369332"/>
                </a:xfrm>
                <a:prstGeom prst="rect">
                  <a:avLst/>
                </a:prstGeom>
                <a:noFill/>
              </p:spPr>
              <p:txBody>
                <a:bodyPr wrap="square" rtlCol="0">
                  <a:spAutoFit/>
                </a:bodyPr>
                <a:lstStyle/>
                <a:p>
                  <a:r>
                    <a:rPr lang="en-US" altLang="zh-CN" b="1" i="1" dirty="0" smtClean="0">
                      <a:solidFill>
                        <a:schemeClr val="bg1"/>
                      </a:solidFill>
                      <a:latin typeface="Times New Roman" panose="02020603050405020304" pitchFamily="18" charset="0"/>
                      <a:cs typeface="Times New Roman" panose="02020603050405020304" pitchFamily="18" charset="0"/>
                    </a:rPr>
                    <a:t>Source Learning Task </a:t>
                  </a:r>
                  <a14:m>
                    <m:oMath xmlns:m="http://schemas.openxmlformats.org/officeDocument/2006/math">
                      <m:sSub>
                        <m:sSubPr>
                          <m:ctrlPr>
                            <a:rPr lang="en-US" altLang="zh-CN" i="1" smtClean="0">
                              <a:solidFill>
                                <a:schemeClr val="bg1"/>
                              </a:solidFill>
                              <a:latin typeface="Cambria Math" panose="02040503050406030204" pitchFamily="18" charset="0"/>
                              <a:cs typeface="Times New Roman" panose="02020603050405020304" pitchFamily="18" charset="0"/>
                            </a:rPr>
                          </m:ctrlPr>
                        </m:sSubPr>
                        <m:e>
                          <m:r>
                            <a:rPr lang="zh-CN" altLang="en-US" i="1" smtClean="0">
                              <a:solidFill>
                                <a:schemeClr val="bg1"/>
                              </a:solidFill>
                              <a:latin typeface="Cambria Math" panose="02040503050406030204" pitchFamily="18" charset="0"/>
                              <a:cs typeface="Times New Roman" panose="02020603050405020304" pitchFamily="18" charset="0"/>
                            </a:rPr>
                            <m:t>𝒯</m:t>
                          </m:r>
                        </m:e>
                        <m:sub>
                          <m:r>
                            <a:rPr lang="en-US" altLang="zh-CN" b="0" i="1" smtClean="0">
                              <a:solidFill>
                                <a:schemeClr val="bg1"/>
                              </a:solidFill>
                              <a:latin typeface="Cambria Math" panose="02040503050406030204" pitchFamily="18" charset="0"/>
                              <a:cs typeface="Times New Roman" panose="02020603050405020304" pitchFamily="18" charset="0"/>
                            </a:rPr>
                            <m:t>𝑠</m:t>
                          </m:r>
                        </m:sub>
                      </m:sSub>
                    </m:oMath>
                  </a14:m>
                  <a:endParaRPr lang="zh-CN" altLang="en-US" sz="1100" b="1"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8219782" y="4106611"/>
                  <a:ext cx="2768399" cy="369332"/>
                </a:xfrm>
                <a:prstGeom prst="rect">
                  <a:avLst/>
                </a:prstGeom>
                <a:blipFill rotWithShape="0">
                  <a:blip r:embed="rId5"/>
                  <a:stretch>
                    <a:fillRect l="-1982"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8297489" y="5825998"/>
                  <a:ext cx="2536336" cy="369332"/>
                </a:xfrm>
                <a:prstGeom prst="rect">
                  <a:avLst/>
                </a:prstGeom>
                <a:noFill/>
              </p:spPr>
              <p:txBody>
                <a:bodyPr wrap="square" rtlCol="0">
                  <a:spAutoFit/>
                </a:bodyPr>
                <a:lstStyle/>
                <a:p>
                  <a:r>
                    <a:rPr lang="en-US" altLang="zh-CN" b="1" i="1" dirty="0" smtClean="0">
                      <a:solidFill>
                        <a:schemeClr val="bg1"/>
                      </a:solidFill>
                      <a:latin typeface="Times New Roman" panose="02020603050405020304" pitchFamily="18" charset="0"/>
                      <a:cs typeface="Times New Roman" panose="02020603050405020304" pitchFamily="18" charset="0"/>
                    </a:rPr>
                    <a:t>Target Learning Task </a:t>
                  </a:r>
                  <a14:m>
                    <m:oMath xmlns:m="http://schemas.openxmlformats.org/officeDocument/2006/math">
                      <m:sSub>
                        <m:sSubPr>
                          <m:ctrlPr>
                            <a:rPr lang="en-US" altLang="zh-CN" i="1" smtClean="0">
                              <a:solidFill>
                                <a:schemeClr val="bg1"/>
                              </a:solidFill>
                              <a:latin typeface="Cambria Math" panose="02040503050406030204" pitchFamily="18" charset="0"/>
                              <a:cs typeface="Times New Roman" panose="02020603050405020304" pitchFamily="18" charset="0"/>
                            </a:rPr>
                          </m:ctrlPr>
                        </m:sSubPr>
                        <m:e>
                          <m:r>
                            <a:rPr lang="zh-CN" altLang="en-US" i="1" smtClean="0">
                              <a:solidFill>
                                <a:schemeClr val="bg1"/>
                              </a:solidFill>
                              <a:latin typeface="Cambria Math" panose="02040503050406030204" pitchFamily="18" charset="0"/>
                              <a:cs typeface="Times New Roman" panose="02020603050405020304" pitchFamily="18" charset="0"/>
                            </a:rPr>
                            <m:t>𝒯</m:t>
                          </m:r>
                        </m:e>
                        <m:sub>
                          <m:r>
                            <a:rPr lang="en-US" altLang="zh-CN" b="0" i="1" smtClean="0">
                              <a:solidFill>
                                <a:schemeClr val="bg1"/>
                              </a:solidFill>
                              <a:latin typeface="Cambria Math" panose="02040503050406030204" pitchFamily="18" charset="0"/>
                              <a:cs typeface="Times New Roman" panose="02020603050405020304" pitchFamily="18" charset="0"/>
                            </a:rPr>
                            <m:t>𝑡</m:t>
                          </m:r>
                        </m:sub>
                      </m:sSub>
                    </m:oMath>
                  </a14:m>
                  <a:endParaRPr lang="zh-CN" altLang="en-US" sz="1100" b="1"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78" name="文本框 77"/>
                <p:cNvSpPr txBox="1">
                  <a:spLocks noRot="1" noChangeAspect="1" noMove="1" noResize="1" noEditPoints="1" noAdjustHandles="1" noChangeArrowheads="1" noChangeShapeType="1" noTextEdit="1"/>
                </p:cNvSpPr>
                <p:nvPr/>
              </p:nvSpPr>
              <p:spPr>
                <a:xfrm>
                  <a:off x="8297489" y="5825998"/>
                  <a:ext cx="2536336" cy="369332"/>
                </a:xfrm>
                <a:prstGeom prst="rect">
                  <a:avLst/>
                </a:prstGeom>
                <a:blipFill rotWithShape="0">
                  <a:blip r:embed="rId6"/>
                  <a:stretch>
                    <a:fillRect l="-2163" t="-10000" b="-26667"/>
                  </a:stretch>
                </a:blipFill>
              </p:spPr>
              <p:txBody>
                <a:bodyPr/>
                <a:lstStyle/>
                <a:p>
                  <a:r>
                    <a:rPr lang="zh-CN" altLang="en-US">
                      <a:noFill/>
                    </a:rPr>
                    <a:t> </a:t>
                  </a:r>
                </a:p>
              </p:txBody>
            </p:sp>
          </mc:Fallback>
        </mc:AlternateContent>
        <p:sp>
          <p:nvSpPr>
            <p:cNvPr id="79" name="文本框 78"/>
            <p:cNvSpPr txBox="1"/>
            <p:nvPr/>
          </p:nvSpPr>
          <p:spPr>
            <a:xfrm>
              <a:off x="7341754" y="4960154"/>
              <a:ext cx="4276815" cy="400110"/>
            </a:xfrm>
            <a:prstGeom prst="rect">
              <a:avLst/>
            </a:prstGeom>
            <a:noFill/>
            <a:ln w="31750">
              <a:solidFill>
                <a:schemeClr val="accent4"/>
              </a:solidFill>
            </a:ln>
          </p:spPr>
          <p:txBody>
            <a:bodyPr wrap="square" rtlCol="0">
              <a:spAutoFit/>
            </a:bodyPr>
            <a:lstStyle/>
            <a:p>
              <a:r>
                <a:rPr lang="en-US" altLang="zh-CN" sz="2000" b="1" dirty="0" smtClean="0">
                  <a:solidFill>
                    <a:schemeClr val="bg1"/>
                  </a:solidFill>
                  <a:latin typeface="Times New Roman" panose="02020603050405020304" pitchFamily="18" charset="0"/>
                  <a:cs typeface="Times New Roman" panose="02020603050405020304" pitchFamily="18" charset="0"/>
                </a:rPr>
                <a:t>Knowledge Sharing and Adaptation !</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074755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1070515" y="1966032"/>
            <a:ext cx="4940402" cy="3533370"/>
            <a:chOff x="3059888" y="5619575"/>
            <a:chExt cx="14121317" cy="10099550"/>
          </a:xfrm>
        </p:grpSpPr>
        <p:sp>
          <p:nvSpPr>
            <p:cNvPr id="7" name="文本框 206"/>
            <p:cNvSpPr txBox="1"/>
            <p:nvPr/>
          </p:nvSpPr>
          <p:spPr>
            <a:xfrm>
              <a:off x="3059891" y="5619575"/>
              <a:ext cx="9980944" cy="1187266"/>
            </a:xfrm>
            <a:prstGeom prst="rect">
              <a:avLst/>
            </a:prstGeom>
            <a:noFill/>
          </p:spPr>
          <p:txBody>
            <a:bodyPr wrap="square" rtlCol="0">
              <a:spAutoFit/>
            </a:bodyPr>
            <a:lstStyle/>
            <a:p>
              <a:r>
                <a:rPr lang="en-US" altLang="zh-CN" sz="2099" dirty="0">
                  <a:solidFill>
                    <a:schemeClr val="bg1"/>
                  </a:solidFill>
                  <a:latin typeface="Arial" panose="020B0604020202020204" pitchFamily="34" charset="0"/>
                  <a:ea typeface="Arial Unicode MS" panose="020B0604020202020204" pitchFamily="34" charset="-122"/>
                  <a:cs typeface="Arial" panose="020B0604020202020204" pitchFamily="34" charset="0"/>
                </a:rPr>
                <a:t>(a) Local Gram Matrix Loss:</a:t>
              </a:r>
              <a:endParaRPr lang="zh-CN" altLang="en-US" sz="2099"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9" name="文本框 206"/>
            <p:cNvSpPr txBox="1"/>
            <p:nvPr/>
          </p:nvSpPr>
          <p:spPr>
            <a:xfrm>
              <a:off x="3059888" y="9349240"/>
              <a:ext cx="14121317" cy="1187266"/>
            </a:xfrm>
            <a:prstGeom prst="rect">
              <a:avLst/>
            </a:prstGeom>
            <a:noFill/>
          </p:spPr>
          <p:txBody>
            <a:bodyPr wrap="square" rtlCol="0">
              <a:spAutoFit/>
            </a:bodyPr>
            <a:lstStyle/>
            <a:p>
              <a:r>
                <a:rPr lang="en-US" altLang="zh-CN" sz="2099" dirty="0">
                  <a:solidFill>
                    <a:schemeClr val="bg1"/>
                  </a:solidFill>
                  <a:latin typeface="Arial" panose="020B0604020202020204" pitchFamily="34" charset="0"/>
                  <a:ea typeface="Arial Unicode MS" panose="020B0604020202020204" pitchFamily="34" charset="-122"/>
                  <a:cs typeface="Arial" panose="020B0604020202020204" pitchFamily="34" charset="0"/>
                </a:rPr>
                <a:t>(b) Local Correlation Matrix Loss:</a:t>
              </a:r>
              <a:endParaRPr lang="zh-CN" altLang="en-US" sz="2099"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3" name="文本框 206"/>
            <p:cNvSpPr txBox="1"/>
            <p:nvPr/>
          </p:nvSpPr>
          <p:spPr>
            <a:xfrm>
              <a:off x="3059888" y="14531859"/>
              <a:ext cx="10798984" cy="1187266"/>
            </a:xfrm>
            <a:prstGeom prst="rect">
              <a:avLst/>
            </a:prstGeom>
            <a:noFill/>
          </p:spPr>
          <p:txBody>
            <a:bodyPr wrap="square" rtlCol="0">
              <a:spAutoFit/>
            </a:bodyPr>
            <a:lstStyle/>
            <a:p>
              <a:r>
                <a:rPr lang="en-US" altLang="zh-CN" sz="2099" dirty="0">
                  <a:solidFill>
                    <a:schemeClr val="bg1"/>
                  </a:solidFill>
                  <a:latin typeface="Arial" panose="020B0604020202020204" pitchFamily="34" charset="0"/>
                  <a:ea typeface="Arial Unicode MS" panose="020B0604020202020204" pitchFamily="34" charset="-122"/>
                  <a:cs typeface="Arial" panose="020B0604020202020204" pitchFamily="34" charset="0"/>
                </a:rPr>
                <a:t>(c) Combined Loss:</a:t>
              </a:r>
              <a:endParaRPr lang="zh-CN" altLang="en-US" sz="2099"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gr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831" y="1893795"/>
            <a:ext cx="2823976" cy="677402"/>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2333" y="2634934"/>
            <a:ext cx="4487791" cy="572200"/>
          </a:xfrm>
          <a:prstGeom prst="rect">
            <a:avLst/>
          </a:prstGeom>
        </p:spPr>
      </p:pic>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61761" y="3711530"/>
            <a:ext cx="4149157" cy="685100"/>
          </a:xfrm>
          <a:prstGeom prst="rect">
            <a:avLst/>
          </a:prstGeom>
        </p:spPr>
      </p:pic>
      <p:pic>
        <p:nvPicPr>
          <p:cNvPr id="15" name="圖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0243" y="3815315"/>
            <a:ext cx="2650227" cy="354097"/>
          </a:xfrm>
          <a:prstGeom prst="rect">
            <a:avLst/>
          </a:prstGeom>
        </p:spPr>
      </p:pic>
      <p:pic>
        <p:nvPicPr>
          <p:cNvPr id="17" name="圖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6128" y="5349794"/>
            <a:ext cx="3729579" cy="551839"/>
          </a:xfrm>
          <a:prstGeom prst="rect">
            <a:avLst/>
          </a:prstGeom>
        </p:spPr>
      </p:pic>
      <p:pic>
        <p:nvPicPr>
          <p:cNvPr id="18" name="圖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1922" y="4511120"/>
            <a:ext cx="4988612" cy="594827"/>
          </a:xfrm>
          <a:prstGeom prst="rect">
            <a:avLst/>
          </a:prstGeom>
        </p:spPr>
      </p:pic>
      <p:sp>
        <p:nvSpPr>
          <p:cNvPr id="14" name="제목 1"/>
          <p:cNvSpPr txBox="1">
            <a:spLocks/>
          </p:cNvSpPr>
          <p:nvPr/>
        </p:nvSpPr>
        <p:spPr>
          <a:xfrm>
            <a:off x="690465" y="891116"/>
            <a:ext cx="10394302"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Image Fusion and Local Statistical Rectification Network</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75564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887296" y="2648117"/>
            <a:ext cx="10417407" cy="120742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Visual Comparison with State-of-art Results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0677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제목 1"/>
          <p:cNvSpPr txBox="1">
            <a:spLocks/>
          </p:cNvSpPr>
          <p:nvPr/>
        </p:nvSpPr>
        <p:spPr>
          <a:xfrm>
            <a:off x="583582" y="913921"/>
            <a:ext cx="10450286"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Image Fusion and Local Statistical Rectification Network</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grpSp>
        <p:nvGrpSpPr>
          <p:cNvPr id="14" name="群組 13"/>
          <p:cNvGrpSpPr>
            <a:grpSpLocks noChangeAspect="1"/>
          </p:cNvGrpSpPr>
          <p:nvPr/>
        </p:nvGrpSpPr>
        <p:grpSpPr>
          <a:xfrm>
            <a:off x="1745714" y="1778006"/>
            <a:ext cx="8804628" cy="4839618"/>
            <a:chOff x="22273" y="160261"/>
            <a:chExt cx="24120514" cy="13258264"/>
          </a:xfrm>
        </p:grpSpPr>
        <p:pic>
          <p:nvPicPr>
            <p:cNvPr id="18" name="圖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0148" y="1644715"/>
              <a:ext cx="3810000" cy="3810000"/>
            </a:xfrm>
            <a:prstGeom prst="rect">
              <a:avLst/>
            </a:prstGeom>
          </p:spPr>
        </p:pic>
        <p:sp>
          <p:nvSpPr>
            <p:cNvPr id="19" name="矩形 18"/>
            <p:cNvSpPr>
              <a:spLocks noChangeAspect="1"/>
            </p:cNvSpPr>
            <p:nvPr/>
          </p:nvSpPr>
          <p:spPr>
            <a:xfrm>
              <a:off x="9036861" y="4393312"/>
              <a:ext cx="640080" cy="64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20" name="矩形 19"/>
            <p:cNvSpPr>
              <a:spLocks noChangeAspect="1"/>
            </p:cNvSpPr>
            <p:nvPr/>
          </p:nvSpPr>
          <p:spPr>
            <a:xfrm>
              <a:off x="8798736" y="3794552"/>
              <a:ext cx="640080" cy="640080"/>
            </a:xfrm>
            <a:prstGeom prst="rect">
              <a:avLst/>
            </a:prstGeom>
            <a:noFill/>
            <a:ln>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21" name="文本框 206"/>
            <p:cNvSpPr txBox="1"/>
            <p:nvPr/>
          </p:nvSpPr>
          <p:spPr>
            <a:xfrm>
              <a:off x="4192192" y="160261"/>
              <a:ext cx="4529188" cy="1551419"/>
            </a:xfrm>
            <a:prstGeom prst="rect">
              <a:avLst/>
            </a:prstGeom>
            <a:noFill/>
          </p:spPr>
          <p:txBody>
            <a:bodyPr wrap="square" rtlCol="0">
              <a:spAutoFit/>
            </a:bodyPr>
            <a:lstStyle/>
            <a:p>
              <a:pPr algn="ctr"/>
              <a:r>
                <a:rPr lang="en-US" altLang="zh-CN" sz="1540" dirty="0">
                  <a:solidFill>
                    <a:schemeClr val="bg1"/>
                  </a:solidFill>
                  <a:latin typeface="Arial" panose="020B0604020202020204" pitchFamily="34" charset="0"/>
                  <a:cs typeface="Arial" panose="020B0604020202020204" pitchFamily="34" charset="0"/>
                </a:rPr>
                <a:t>(b) Stochastic Component</a:t>
              </a:r>
              <a:endParaRPr lang="zh-CN" altLang="en-US" sz="1540" dirty="0">
                <a:solidFill>
                  <a:schemeClr val="bg1"/>
                </a:solidFill>
                <a:latin typeface="Arial" panose="020B0604020202020204" pitchFamily="34" charset="0"/>
                <a:cs typeface="Arial" panose="020B0604020202020204" pitchFamily="34" charset="0"/>
              </a:endParaRPr>
            </a:p>
          </p:txBody>
        </p:sp>
        <p:sp>
          <p:nvSpPr>
            <p:cNvPr id="22" name="文本框 206"/>
            <p:cNvSpPr txBox="1"/>
            <p:nvPr/>
          </p:nvSpPr>
          <p:spPr>
            <a:xfrm>
              <a:off x="8455988" y="169592"/>
              <a:ext cx="3895610" cy="1551419"/>
            </a:xfrm>
            <a:prstGeom prst="rect">
              <a:avLst/>
            </a:prstGeom>
            <a:noFill/>
          </p:spPr>
          <p:txBody>
            <a:bodyPr wrap="square" rtlCol="0">
              <a:spAutoFit/>
            </a:bodyPr>
            <a:lstStyle/>
            <a:p>
              <a:pPr algn="ctr"/>
              <a:r>
                <a:rPr lang="en-US" altLang="zh-CN" sz="1540" dirty="0">
                  <a:solidFill>
                    <a:schemeClr val="bg1"/>
                  </a:solidFill>
                  <a:latin typeface="Arial" panose="020B0604020202020204" pitchFamily="34" charset="0"/>
                  <a:cs typeface="Arial" panose="020B0604020202020204" pitchFamily="34" charset="0"/>
                </a:rPr>
                <a:t>(c) Image Structures</a:t>
              </a:r>
              <a:endParaRPr lang="zh-CN" altLang="en-US" sz="1540" dirty="0">
                <a:solidFill>
                  <a:schemeClr val="bg1"/>
                </a:solidFill>
                <a:latin typeface="Arial" panose="020B0604020202020204" pitchFamily="34" charset="0"/>
                <a:cs typeface="Arial" panose="020B0604020202020204" pitchFamily="34" charset="0"/>
              </a:endParaRPr>
            </a:p>
          </p:txBody>
        </p:sp>
        <p:sp>
          <p:nvSpPr>
            <p:cNvPr id="23" name="文本框 206"/>
            <p:cNvSpPr txBox="1"/>
            <p:nvPr/>
          </p:nvSpPr>
          <p:spPr>
            <a:xfrm>
              <a:off x="12330074" y="166710"/>
              <a:ext cx="3895610" cy="1551419"/>
            </a:xfrm>
            <a:prstGeom prst="rect">
              <a:avLst/>
            </a:prstGeom>
            <a:noFill/>
          </p:spPr>
          <p:txBody>
            <a:bodyPr wrap="square" rtlCol="0">
              <a:spAutoFit/>
            </a:bodyPr>
            <a:lstStyle/>
            <a:p>
              <a:pPr algn="ctr"/>
              <a:r>
                <a:rPr lang="en-US" altLang="zh-CN" sz="1540" dirty="0">
                  <a:solidFill>
                    <a:schemeClr val="bg1"/>
                  </a:solidFill>
                  <a:latin typeface="Arial" panose="020B0604020202020204" pitchFamily="34" charset="0"/>
                  <a:cs typeface="Arial" panose="020B0604020202020204" pitchFamily="34" charset="0"/>
                </a:rPr>
                <a:t>(d) Image Fusion</a:t>
              </a:r>
              <a:endParaRPr lang="zh-CN" altLang="en-US" sz="1540" dirty="0">
                <a:solidFill>
                  <a:schemeClr val="bg1"/>
                </a:solidFill>
                <a:latin typeface="Arial" panose="020B0604020202020204" pitchFamily="34" charset="0"/>
                <a:cs typeface="Arial" panose="020B0604020202020204" pitchFamily="34" charset="0"/>
              </a:endParaRPr>
            </a:p>
          </p:txBody>
        </p:sp>
        <p:sp>
          <p:nvSpPr>
            <p:cNvPr id="24" name="文本框 206"/>
            <p:cNvSpPr txBox="1"/>
            <p:nvPr/>
          </p:nvSpPr>
          <p:spPr>
            <a:xfrm>
              <a:off x="16302308" y="166710"/>
              <a:ext cx="3895610" cy="1551419"/>
            </a:xfrm>
            <a:prstGeom prst="rect">
              <a:avLst/>
            </a:prstGeom>
            <a:noFill/>
          </p:spPr>
          <p:txBody>
            <a:bodyPr wrap="square" rtlCol="0">
              <a:spAutoFit/>
            </a:bodyPr>
            <a:lstStyle/>
            <a:p>
              <a:pPr algn="ctr"/>
              <a:r>
                <a:rPr lang="en-US" altLang="zh-CN" sz="1540" dirty="0">
                  <a:solidFill>
                    <a:schemeClr val="bg1"/>
                  </a:solidFill>
                  <a:latin typeface="Arial" panose="020B0604020202020204" pitchFamily="34" charset="0"/>
                  <a:cs typeface="Arial" panose="020B0604020202020204" pitchFamily="34" charset="0"/>
                </a:rPr>
                <a:t>(e) Statistical Rectification</a:t>
              </a:r>
              <a:endParaRPr lang="zh-CN" altLang="en-US" sz="1540" dirty="0">
                <a:solidFill>
                  <a:schemeClr val="bg1"/>
                </a:solidFill>
                <a:latin typeface="Arial" panose="020B0604020202020204" pitchFamily="34" charset="0"/>
                <a:cs typeface="Arial" panose="020B0604020202020204" pitchFamily="34" charset="0"/>
              </a:endParaRPr>
            </a:p>
          </p:txBody>
        </p:sp>
        <p:sp>
          <p:nvSpPr>
            <p:cNvPr id="25" name="文本框 206"/>
            <p:cNvSpPr txBox="1"/>
            <p:nvPr/>
          </p:nvSpPr>
          <p:spPr>
            <a:xfrm>
              <a:off x="20197918" y="166710"/>
              <a:ext cx="3895610" cy="1551419"/>
            </a:xfrm>
            <a:prstGeom prst="rect">
              <a:avLst/>
            </a:prstGeom>
            <a:noFill/>
          </p:spPr>
          <p:txBody>
            <a:bodyPr wrap="square" rtlCol="0">
              <a:spAutoFit/>
            </a:bodyPr>
            <a:lstStyle/>
            <a:p>
              <a:pPr algn="ctr"/>
              <a:r>
                <a:rPr lang="en-US" altLang="zh-CN" sz="1540" dirty="0">
                  <a:solidFill>
                    <a:schemeClr val="bg1"/>
                  </a:solidFill>
                  <a:latin typeface="Arial" panose="020B0604020202020204" pitchFamily="34" charset="0"/>
                  <a:cs typeface="Arial" panose="020B0604020202020204" pitchFamily="34" charset="0"/>
                </a:rPr>
                <a:t>(f) Ground Truth</a:t>
              </a:r>
              <a:endParaRPr lang="zh-CN" altLang="en-US" sz="1540" dirty="0">
                <a:solidFill>
                  <a:schemeClr val="bg1"/>
                </a:solidFill>
                <a:latin typeface="Arial" panose="020B0604020202020204" pitchFamily="34" charset="0"/>
                <a:cs typeface="Arial" panose="020B0604020202020204" pitchFamily="34" charset="0"/>
              </a:endParaRPr>
            </a:p>
          </p:txBody>
        </p:sp>
        <p:pic>
          <p:nvPicPr>
            <p:cNvPr id="26" name="圖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817" y="1638945"/>
              <a:ext cx="3813048" cy="3813048"/>
            </a:xfrm>
            <a:prstGeom prst="rect">
              <a:avLst/>
            </a:prstGeom>
          </p:spPr>
        </p:pic>
        <p:sp>
          <p:nvSpPr>
            <p:cNvPr id="27" name="矩形 26"/>
            <p:cNvSpPr>
              <a:spLocks noChangeAspect="1"/>
            </p:cNvSpPr>
            <p:nvPr/>
          </p:nvSpPr>
          <p:spPr>
            <a:xfrm>
              <a:off x="3410630" y="4142370"/>
              <a:ext cx="648000" cy="648000"/>
            </a:xfrm>
            <a:prstGeom prst="rect">
              <a:avLst/>
            </a:prstGeom>
            <a:noFill/>
            <a:ln>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28" name="矩形 27"/>
            <p:cNvSpPr>
              <a:spLocks noChangeAspect="1"/>
            </p:cNvSpPr>
            <p:nvPr/>
          </p:nvSpPr>
          <p:spPr>
            <a:xfrm>
              <a:off x="1683171" y="3963060"/>
              <a:ext cx="503999" cy="50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29" name="圖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263" y="1638945"/>
              <a:ext cx="3813048" cy="3813048"/>
            </a:xfrm>
            <a:prstGeom prst="rect">
              <a:avLst/>
            </a:prstGeom>
          </p:spPr>
        </p:pic>
        <p:sp>
          <p:nvSpPr>
            <p:cNvPr id="30" name="矩形 29"/>
            <p:cNvSpPr>
              <a:spLocks noChangeAspect="1"/>
            </p:cNvSpPr>
            <p:nvPr/>
          </p:nvSpPr>
          <p:spPr>
            <a:xfrm>
              <a:off x="5621561" y="3963060"/>
              <a:ext cx="503999" cy="50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31" name="矩形 30"/>
            <p:cNvSpPr>
              <a:spLocks noChangeAspect="1"/>
            </p:cNvSpPr>
            <p:nvPr/>
          </p:nvSpPr>
          <p:spPr>
            <a:xfrm>
              <a:off x="7355370" y="4142370"/>
              <a:ext cx="648000" cy="648000"/>
            </a:xfrm>
            <a:prstGeom prst="rect">
              <a:avLst/>
            </a:prstGeom>
            <a:noFill/>
            <a:ln>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32" name="圖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5132" y="1638945"/>
              <a:ext cx="3813048" cy="3813048"/>
            </a:xfrm>
            <a:prstGeom prst="rect">
              <a:avLst/>
            </a:prstGeom>
          </p:spPr>
        </p:pic>
        <p:sp>
          <p:nvSpPr>
            <p:cNvPr id="33" name="矩形 32"/>
            <p:cNvSpPr>
              <a:spLocks noChangeAspect="1"/>
            </p:cNvSpPr>
            <p:nvPr/>
          </p:nvSpPr>
          <p:spPr>
            <a:xfrm>
              <a:off x="9572562" y="3963060"/>
              <a:ext cx="503999" cy="50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34" name="矩形 33"/>
            <p:cNvSpPr>
              <a:spLocks noChangeAspect="1"/>
            </p:cNvSpPr>
            <p:nvPr/>
          </p:nvSpPr>
          <p:spPr>
            <a:xfrm>
              <a:off x="11306371" y="4142370"/>
              <a:ext cx="648000" cy="648000"/>
            </a:xfrm>
            <a:prstGeom prst="rect">
              <a:avLst/>
            </a:prstGeom>
            <a:noFill/>
            <a:ln>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35" name="圖片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40001" y="1638945"/>
              <a:ext cx="3813048" cy="3813048"/>
            </a:xfrm>
            <a:prstGeom prst="rect">
              <a:avLst/>
            </a:prstGeom>
          </p:spPr>
        </p:pic>
        <p:sp>
          <p:nvSpPr>
            <p:cNvPr id="36" name="矩形 35"/>
            <p:cNvSpPr>
              <a:spLocks noChangeAspect="1"/>
            </p:cNvSpPr>
            <p:nvPr/>
          </p:nvSpPr>
          <p:spPr>
            <a:xfrm>
              <a:off x="13548626" y="3963059"/>
              <a:ext cx="503999" cy="50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37" name="矩形 36"/>
            <p:cNvSpPr>
              <a:spLocks noChangeAspect="1"/>
            </p:cNvSpPr>
            <p:nvPr/>
          </p:nvSpPr>
          <p:spPr>
            <a:xfrm>
              <a:off x="15248732" y="4142370"/>
              <a:ext cx="648000" cy="648000"/>
            </a:xfrm>
            <a:prstGeom prst="rect">
              <a:avLst/>
            </a:prstGeom>
            <a:noFill/>
            <a:ln>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38" name="圖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84870" y="1638945"/>
              <a:ext cx="3813048" cy="3813048"/>
            </a:xfrm>
            <a:prstGeom prst="rect">
              <a:avLst/>
            </a:prstGeom>
          </p:spPr>
        </p:pic>
        <p:sp>
          <p:nvSpPr>
            <p:cNvPr id="39" name="矩形 38"/>
            <p:cNvSpPr>
              <a:spLocks noChangeAspect="1"/>
            </p:cNvSpPr>
            <p:nvPr/>
          </p:nvSpPr>
          <p:spPr>
            <a:xfrm>
              <a:off x="17450708" y="3963058"/>
              <a:ext cx="503999" cy="50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40" name="矩形 39"/>
            <p:cNvSpPr>
              <a:spLocks noChangeAspect="1"/>
            </p:cNvSpPr>
            <p:nvPr/>
          </p:nvSpPr>
          <p:spPr>
            <a:xfrm>
              <a:off x="19184517" y="4142370"/>
              <a:ext cx="648000" cy="648000"/>
            </a:xfrm>
            <a:prstGeom prst="rect">
              <a:avLst/>
            </a:prstGeom>
            <a:noFill/>
            <a:ln>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41" name="圖片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329739" y="1638945"/>
              <a:ext cx="3813048" cy="3813048"/>
            </a:xfrm>
            <a:prstGeom prst="rect">
              <a:avLst/>
            </a:prstGeom>
          </p:spPr>
        </p:pic>
        <p:sp>
          <p:nvSpPr>
            <p:cNvPr id="42" name="矩形 41"/>
            <p:cNvSpPr>
              <a:spLocks noChangeAspect="1"/>
            </p:cNvSpPr>
            <p:nvPr/>
          </p:nvSpPr>
          <p:spPr>
            <a:xfrm>
              <a:off x="21401927" y="3963057"/>
              <a:ext cx="503999" cy="50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43" name="矩形 42"/>
            <p:cNvSpPr>
              <a:spLocks noChangeAspect="1"/>
            </p:cNvSpPr>
            <p:nvPr/>
          </p:nvSpPr>
          <p:spPr>
            <a:xfrm>
              <a:off x="23146916" y="4142370"/>
              <a:ext cx="648000" cy="648000"/>
            </a:xfrm>
            <a:prstGeom prst="rect">
              <a:avLst/>
            </a:prstGeom>
            <a:noFill/>
            <a:ln>
              <a:solidFill>
                <a:srgbClr val="3DF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44" name="圖片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0263" y="5622211"/>
              <a:ext cx="3813048" cy="3813048"/>
            </a:xfrm>
            <a:prstGeom prst="rect">
              <a:avLst/>
            </a:prstGeom>
            <a:ln>
              <a:solidFill>
                <a:srgbClr val="FF0000"/>
              </a:solidFill>
            </a:ln>
          </p:spPr>
        </p:pic>
        <p:pic>
          <p:nvPicPr>
            <p:cNvPr id="45" name="圖片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95132" y="5622209"/>
              <a:ext cx="3813048" cy="3813048"/>
            </a:xfrm>
            <a:prstGeom prst="rect">
              <a:avLst/>
            </a:prstGeom>
            <a:ln>
              <a:solidFill>
                <a:srgbClr val="FF0000"/>
              </a:solidFill>
            </a:ln>
          </p:spPr>
        </p:pic>
        <p:pic>
          <p:nvPicPr>
            <p:cNvPr id="46" name="圖片 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40001" y="5622209"/>
              <a:ext cx="3813048" cy="3813048"/>
            </a:xfrm>
            <a:prstGeom prst="rect">
              <a:avLst/>
            </a:prstGeom>
            <a:ln>
              <a:solidFill>
                <a:srgbClr val="FF0000"/>
              </a:solidFill>
            </a:ln>
          </p:spPr>
        </p:pic>
        <p:pic>
          <p:nvPicPr>
            <p:cNvPr id="47" name="圖片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384870" y="5622209"/>
              <a:ext cx="3813048" cy="3813048"/>
            </a:xfrm>
            <a:prstGeom prst="rect">
              <a:avLst/>
            </a:prstGeom>
            <a:ln>
              <a:solidFill>
                <a:srgbClr val="FF0000"/>
              </a:solidFill>
            </a:ln>
          </p:spPr>
        </p:pic>
        <p:pic>
          <p:nvPicPr>
            <p:cNvPr id="48" name="圖片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329739" y="5622209"/>
              <a:ext cx="3813048" cy="3813048"/>
            </a:xfrm>
            <a:prstGeom prst="rect">
              <a:avLst/>
            </a:prstGeom>
            <a:ln>
              <a:solidFill>
                <a:srgbClr val="FF0000"/>
              </a:solidFill>
            </a:ln>
          </p:spPr>
        </p:pic>
        <p:sp>
          <p:nvSpPr>
            <p:cNvPr id="49" name="文本框 206"/>
            <p:cNvSpPr txBox="1"/>
            <p:nvPr/>
          </p:nvSpPr>
          <p:spPr>
            <a:xfrm>
              <a:off x="22273" y="162984"/>
              <a:ext cx="4990136" cy="1551419"/>
            </a:xfrm>
            <a:prstGeom prst="rect">
              <a:avLst/>
            </a:prstGeom>
            <a:noFill/>
          </p:spPr>
          <p:txBody>
            <a:bodyPr wrap="square" rtlCol="0">
              <a:spAutoFit/>
            </a:bodyPr>
            <a:lstStyle/>
            <a:p>
              <a:pPr algn="ctr"/>
              <a:r>
                <a:rPr lang="en-US" altLang="zh-CN" sz="1540" dirty="0">
                  <a:solidFill>
                    <a:schemeClr val="bg1"/>
                  </a:solidFill>
                  <a:latin typeface="Arial" panose="020B0604020202020204" pitchFamily="34" charset="0"/>
                  <a:cs typeface="Arial" panose="020B0604020202020204" pitchFamily="34" charset="0"/>
                </a:rPr>
                <a:t>(a) Deterministic Component</a:t>
              </a:r>
              <a:endParaRPr lang="zh-CN" altLang="en-US" sz="1540" dirty="0">
                <a:solidFill>
                  <a:schemeClr val="bg1"/>
                </a:solidFill>
                <a:latin typeface="Arial" panose="020B0604020202020204" pitchFamily="34" charset="0"/>
                <a:cs typeface="Arial" panose="020B0604020202020204" pitchFamily="34" charset="0"/>
              </a:endParaRPr>
            </a:p>
          </p:txBody>
        </p:sp>
        <p:pic>
          <p:nvPicPr>
            <p:cNvPr id="50" name="圖片 4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0817" y="5622211"/>
              <a:ext cx="3813048" cy="3813048"/>
            </a:xfrm>
            <a:prstGeom prst="rect">
              <a:avLst/>
            </a:prstGeom>
            <a:ln>
              <a:solidFill>
                <a:srgbClr val="FF0000"/>
              </a:solidFill>
            </a:ln>
          </p:spPr>
        </p:pic>
        <p:pic>
          <p:nvPicPr>
            <p:cNvPr id="51" name="圖片 5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0817" y="9605477"/>
              <a:ext cx="3813048" cy="3813048"/>
            </a:xfrm>
            <a:prstGeom prst="rect">
              <a:avLst/>
            </a:prstGeom>
            <a:ln>
              <a:solidFill>
                <a:srgbClr val="3DFFAD"/>
              </a:solidFill>
            </a:ln>
          </p:spPr>
        </p:pic>
        <p:pic>
          <p:nvPicPr>
            <p:cNvPr id="52" name="圖片 5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50263" y="9605477"/>
              <a:ext cx="3813048" cy="3813048"/>
            </a:xfrm>
            <a:prstGeom prst="rect">
              <a:avLst/>
            </a:prstGeom>
            <a:ln>
              <a:solidFill>
                <a:srgbClr val="3DFFAD"/>
              </a:solidFill>
            </a:ln>
          </p:spPr>
        </p:pic>
        <p:pic>
          <p:nvPicPr>
            <p:cNvPr id="53" name="圖片 5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95132" y="9602751"/>
              <a:ext cx="3813048" cy="3813048"/>
            </a:xfrm>
            <a:prstGeom prst="rect">
              <a:avLst/>
            </a:prstGeom>
            <a:ln>
              <a:solidFill>
                <a:srgbClr val="3DFFAD"/>
              </a:solidFill>
            </a:ln>
          </p:spPr>
        </p:pic>
        <p:pic>
          <p:nvPicPr>
            <p:cNvPr id="54" name="圖片 5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434578" y="9602751"/>
              <a:ext cx="3813048" cy="3813048"/>
            </a:xfrm>
            <a:prstGeom prst="rect">
              <a:avLst/>
            </a:prstGeom>
            <a:ln>
              <a:solidFill>
                <a:srgbClr val="3DFFAD"/>
              </a:solidFill>
            </a:ln>
          </p:spPr>
        </p:pic>
        <p:pic>
          <p:nvPicPr>
            <p:cNvPr id="55" name="圖片 5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384870" y="9602751"/>
              <a:ext cx="3813048" cy="3813048"/>
            </a:xfrm>
            <a:prstGeom prst="rect">
              <a:avLst/>
            </a:prstGeom>
            <a:ln>
              <a:solidFill>
                <a:srgbClr val="3DFFAD"/>
              </a:solidFill>
            </a:ln>
          </p:spPr>
        </p:pic>
        <p:pic>
          <p:nvPicPr>
            <p:cNvPr id="56" name="圖片 5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329739" y="9602751"/>
              <a:ext cx="3813048" cy="3813048"/>
            </a:xfrm>
            <a:prstGeom prst="rect">
              <a:avLst/>
            </a:prstGeom>
            <a:ln>
              <a:solidFill>
                <a:srgbClr val="3DFFAD"/>
              </a:solidFill>
            </a:ln>
          </p:spPr>
        </p:pic>
      </p:grpSp>
    </p:spTree>
    <p:extLst>
      <p:ext uri="{BB962C8B-B14F-4D97-AF65-F5344CB8AC3E}">
        <p14:creationId xmlns:p14="http://schemas.microsoft.com/office/powerpoint/2010/main" val="36726261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2">
            <a:extLst>
              <a:ext uri="{FF2B5EF4-FFF2-40B4-BE49-F238E27FC236}">
                <a16:creationId xmlns="" xmlns:a16="http://schemas.microsoft.com/office/drawing/2014/main" id="{EC1F59CB-1121-5E4F-AEC9-B44A11B8EA05}"/>
              </a:ext>
            </a:extLst>
          </p:cNvPr>
          <p:cNvGrpSpPr>
            <a:grpSpLocks noChangeAspect="1"/>
          </p:cNvGrpSpPr>
          <p:nvPr/>
        </p:nvGrpSpPr>
        <p:grpSpPr>
          <a:xfrm>
            <a:off x="716077" y="2389378"/>
            <a:ext cx="11038283" cy="3597889"/>
            <a:chOff x="2537142" y="3210647"/>
            <a:chExt cx="20074279" cy="6543136"/>
          </a:xfrm>
        </p:grpSpPr>
        <p:grpSp>
          <p:nvGrpSpPr>
            <p:cNvPr id="58" name="Group 183">
              <a:extLst>
                <a:ext uri="{FF2B5EF4-FFF2-40B4-BE49-F238E27FC236}">
                  <a16:creationId xmlns="" xmlns:a16="http://schemas.microsoft.com/office/drawing/2014/main" id="{4B76F627-FA78-0442-9A37-617B8E69FB7A}"/>
                </a:ext>
              </a:extLst>
            </p:cNvPr>
            <p:cNvGrpSpPr/>
            <p:nvPr/>
          </p:nvGrpSpPr>
          <p:grpSpPr>
            <a:xfrm>
              <a:off x="2656147" y="3962217"/>
              <a:ext cx="19955274" cy="5791566"/>
              <a:chOff x="3265747" y="1428397"/>
              <a:chExt cx="19955274" cy="5791566"/>
            </a:xfrm>
          </p:grpSpPr>
          <p:pic>
            <p:nvPicPr>
              <p:cNvPr id="64" name="圖片 104">
                <a:extLst>
                  <a:ext uri="{FF2B5EF4-FFF2-40B4-BE49-F238E27FC236}">
                    <a16:creationId xmlns="" xmlns:a16="http://schemas.microsoft.com/office/drawing/2014/main" id="{CD093857-39D4-B747-A717-71E1B8507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217" y="5391163"/>
                <a:ext cx="1828800" cy="1828800"/>
              </a:xfrm>
              <a:prstGeom prst="rect">
                <a:avLst/>
              </a:prstGeom>
              <a:ln w="38100">
                <a:solidFill>
                  <a:srgbClr val="00FDFF"/>
                </a:solidFill>
              </a:ln>
            </p:spPr>
          </p:pic>
          <p:pic>
            <p:nvPicPr>
              <p:cNvPr id="65" name="圖片 105">
                <a:extLst>
                  <a:ext uri="{FF2B5EF4-FFF2-40B4-BE49-F238E27FC236}">
                    <a16:creationId xmlns="" xmlns:a16="http://schemas.microsoft.com/office/drawing/2014/main" id="{80930CA0-50DE-7E4C-9B51-DA5B0AD1F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5747" y="5391163"/>
                <a:ext cx="1828800" cy="1828800"/>
              </a:xfrm>
              <a:prstGeom prst="rect">
                <a:avLst/>
              </a:prstGeom>
              <a:ln w="38100">
                <a:solidFill>
                  <a:srgbClr val="FFFF00"/>
                </a:solidFill>
              </a:ln>
            </p:spPr>
          </p:pic>
          <p:pic>
            <p:nvPicPr>
              <p:cNvPr id="66" name="圖片 95">
                <a:extLst>
                  <a:ext uri="{FF2B5EF4-FFF2-40B4-BE49-F238E27FC236}">
                    <a16:creationId xmlns="" xmlns:a16="http://schemas.microsoft.com/office/drawing/2014/main" id="{CB571E30-EF52-984D-8D8B-6CE5D16621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580" y="1469815"/>
                <a:ext cx="3813048" cy="3813048"/>
              </a:xfrm>
              <a:prstGeom prst="rect">
                <a:avLst/>
              </a:prstGeom>
            </p:spPr>
          </p:pic>
          <p:sp>
            <p:nvSpPr>
              <p:cNvPr id="67" name="矩形 134">
                <a:extLst>
                  <a:ext uri="{FF2B5EF4-FFF2-40B4-BE49-F238E27FC236}">
                    <a16:creationId xmlns="" xmlns:a16="http://schemas.microsoft.com/office/drawing/2014/main" id="{64C2332E-4D28-A847-ACA4-1E4AE35AE0D2}"/>
                  </a:ext>
                </a:extLst>
              </p:cNvPr>
              <p:cNvSpPr/>
              <p:nvPr/>
            </p:nvSpPr>
            <p:spPr>
              <a:xfrm>
                <a:off x="3574027" y="4377015"/>
                <a:ext cx="704849" cy="72108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68" name="矩形 137">
                <a:extLst>
                  <a:ext uri="{FF2B5EF4-FFF2-40B4-BE49-F238E27FC236}">
                    <a16:creationId xmlns="" xmlns:a16="http://schemas.microsoft.com/office/drawing/2014/main" id="{AEAD1B2B-F68F-9A45-9737-45025E61DD63}"/>
                  </a:ext>
                </a:extLst>
              </p:cNvPr>
              <p:cNvSpPr>
                <a:spLocks noChangeAspect="1"/>
              </p:cNvSpPr>
              <p:nvPr/>
            </p:nvSpPr>
            <p:spPr>
              <a:xfrm>
                <a:off x="5581431" y="1730721"/>
                <a:ext cx="900000" cy="900000"/>
              </a:xfrm>
              <a:prstGeom prst="rect">
                <a:avLst/>
              </a:prstGeom>
              <a:noFill/>
              <a:ln w="7620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69" name="圖片 106">
                <a:extLst>
                  <a:ext uri="{FF2B5EF4-FFF2-40B4-BE49-F238E27FC236}">
                    <a16:creationId xmlns="" xmlns:a16="http://schemas.microsoft.com/office/drawing/2014/main" id="{4AB0AB8C-3078-474C-A5E7-768D37B04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7900" y="5382305"/>
                <a:ext cx="1828800" cy="1828800"/>
              </a:xfrm>
              <a:prstGeom prst="rect">
                <a:avLst/>
              </a:prstGeom>
              <a:ln w="38100">
                <a:solidFill>
                  <a:srgbClr val="FFFF00"/>
                </a:solidFill>
              </a:ln>
            </p:spPr>
          </p:pic>
          <p:pic>
            <p:nvPicPr>
              <p:cNvPr id="70" name="圖片 107">
                <a:extLst>
                  <a:ext uri="{FF2B5EF4-FFF2-40B4-BE49-F238E27FC236}">
                    <a16:creationId xmlns="" xmlns:a16="http://schemas.microsoft.com/office/drawing/2014/main" id="{E377DDC4-36EE-1742-8803-933E90AE1C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0967" y="5374215"/>
                <a:ext cx="1828800" cy="1828800"/>
              </a:xfrm>
              <a:prstGeom prst="rect">
                <a:avLst/>
              </a:prstGeom>
              <a:ln w="38100">
                <a:solidFill>
                  <a:srgbClr val="00FDFF"/>
                </a:solidFill>
              </a:ln>
            </p:spPr>
          </p:pic>
          <p:pic>
            <p:nvPicPr>
              <p:cNvPr id="71" name="圖片 96">
                <a:extLst>
                  <a:ext uri="{FF2B5EF4-FFF2-40B4-BE49-F238E27FC236}">
                    <a16:creationId xmlns="" xmlns:a16="http://schemas.microsoft.com/office/drawing/2014/main" id="{73332365-04E0-AC4A-B076-037357C570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3506" y="1464005"/>
                <a:ext cx="3810000" cy="3810000"/>
              </a:xfrm>
              <a:prstGeom prst="rect">
                <a:avLst/>
              </a:prstGeom>
            </p:spPr>
          </p:pic>
          <p:sp>
            <p:nvSpPr>
              <p:cNvPr id="72" name="矩形 138">
                <a:extLst>
                  <a:ext uri="{FF2B5EF4-FFF2-40B4-BE49-F238E27FC236}">
                    <a16:creationId xmlns="" xmlns:a16="http://schemas.microsoft.com/office/drawing/2014/main" id="{8FB0CD51-F33F-8248-87C6-C071056BADF4}"/>
                  </a:ext>
                </a:extLst>
              </p:cNvPr>
              <p:cNvSpPr>
                <a:spLocks noChangeAspect="1"/>
              </p:cNvSpPr>
              <p:nvPr/>
            </p:nvSpPr>
            <p:spPr>
              <a:xfrm>
                <a:off x="9564959" y="1721863"/>
                <a:ext cx="900000" cy="900000"/>
              </a:xfrm>
              <a:prstGeom prst="rect">
                <a:avLst/>
              </a:prstGeom>
              <a:noFill/>
              <a:ln w="7620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73" name="矩形 145">
                <a:extLst>
                  <a:ext uri="{FF2B5EF4-FFF2-40B4-BE49-F238E27FC236}">
                    <a16:creationId xmlns="" xmlns:a16="http://schemas.microsoft.com/office/drawing/2014/main" id="{29E774DF-A789-CE43-B15A-A1EB04C778C6}"/>
                  </a:ext>
                </a:extLst>
              </p:cNvPr>
              <p:cNvSpPr/>
              <p:nvPr/>
            </p:nvSpPr>
            <p:spPr>
              <a:xfrm>
                <a:off x="7531759" y="4368156"/>
                <a:ext cx="704849" cy="72108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74" name="圖片 108">
                <a:extLst>
                  <a:ext uri="{FF2B5EF4-FFF2-40B4-BE49-F238E27FC236}">
                    <a16:creationId xmlns="" xmlns:a16="http://schemas.microsoft.com/office/drawing/2014/main" id="{B7CE7BB0-151F-4748-B803-68DCDF62CB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03351" y="5365943"/>
                <a:ext cx="1828800" cy="1828800"/>
              </a:xfrm>
              <a:prstGeom prst="rect">
                <a:avLst/>
              </a:prstGeom>
              <a:ln w="38100">
                <a:solidFill>
                  <a:srgbClr val="FFFF00"/>
                </a:solidFill>
              </a:ln>
            </p:spPr>
          </p:pic>
          <p:pic>
            <p:nvPicPr>
              <p:cNvPr id="75" name="圖片 109">
                <a:extLst>
                  <a:ext uri="{FF2B5EF4-FFF2-40B4-BE49-F238E27FC236}">
                    <a16:creationId xmlns="" xmlns:a16="http://schemas.microsoft.com/office/drawing/2014/main" id="{C1F4D7EF-09AE-1745-9D74-BCA12B1225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0615" y="5357853"/>
                <a:ext cx="1828800" cy="1828800"/>
              </a:xfrm>
              <a:prstGeom prst="rect">
                <a:avLst/>
              </a:prstGeom>
              <a:ln w="38100">
                <a:solidFill>
                  <a:srgbClr val="00FDFF"/>
                </a:solidFill>
              </a:ln>
            </p:spPr>
          </p:pic>
          <p:pic>
            <p:nvPicPr>
              <p:cNvPr id="76" name="圖片 101">
                <a:extLst>
                  <a:ext uri="{FF2B5EF4-FFF2-40B4-BE49-F238E27FC236}">
                    <a16:creationId xmlns="" xmlns:a16="http://schemas.microsoft.com/office/drawing/2014/main" id="{2345CA0F-AC06-8A4B-80DD-2FBBF471B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02389" y="1447643"/>
                <a:ext cx="3810000" cy="3810000"/>
              </a:xfrm>
              <a:prstGeom prst="rect">
                <a:avLst/>
              </a:prstGeom>
            </p:spPr>
          </p:pic>
          <p:sp>
            <p:nvSpPr>
              <p:cNvPr id="77" name="矩形 139">
                <a:extLst>
                  <a:ext uri="{FF2B5EF4-FFF2-40B4-BE49-F238E27FC236}">
                    <a16:creationId xmlns="" xmlns:a16="http://schemas.microsoft.com/office/drawing/2014/main" id="{B333B864-FADF-F548-B7C4-332445E55412}"/>
                  </a:ext>
                </a:extLst>
              </p:cNvPr>
              <p:cNvSpPr>
                <a:spLocks noChangeAspect="1"/>
              </p:cNvSpPr>
              <p:nvPr/>
            </p:nvSpPr>
            <p:spPr>
              <a:xfrm>
                <a:off x="13602750" y="1705501"/>
                <a:ext cx="900000" cy="900000"/>
              </a:xfrm>
              <a:prstGeom prst="rect">
                <a:avLst/>
              </a:prstGeom>
              <a:noFill/>
              <a:ln w="7620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78" name="矩形 146">
                <a:extLst>
                  <a:ext uri="{FF2B5EF4-FFF2-40B4-BE49-F238E27FC236}">
                    <a16:creationId xmlns="" xmlns:a16="http://schemas.microsoft.com/office/drawing/2014/main" id="{D42755F1-1E94-6542-A339-8B32160F0878}"/>
                  </a:ext>
                </a:extLst>
              </p:cNvPr>
              <p:cNvSpPr/>
              <p:nvPr/>
            </p:nvSpPr>
            <p:spPr>
              <a:xfrm>
                <a:off x="11564838" y="4351794"/>
                <a:ext cx="704849" cy="72108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79" name="圖片 110">
                <a:extLst>
                  <a:ext uri="{FF2B5EF4-FFF2-40B4-BE49-F238E27FC236}">
                    <a16:creationId xmlns="" xmlns:a16="http://schemas.microsoft.com/office/drawing/2014/main" id="{26CC4C9A-92E7-7740-836B-49AA2CC585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71260" y="5365943"/>
                <a:ext cx="1828800" cy="1828800"/>
              </a:xfrm>
              <a:prstGeom prst="rect">
                <a:avLst/>
              </a:prstGeom>
              <a:ln w="38100">
                <a:solidFill>
                  <a:srgbClr val="FFFF00"/>
                </a:solidFill>
              </a:ln>
            </p:spPr>
          </p:pic>
          <p:pic>
            <p:nvPicPr>
              <p:cNvPr id="80" name="圖片 111">
                <a:extLst>
                  <a:ext uri="{FF2B5EF4-FFF2-40B4-BE49-F238E27FC236}">
                    <a16:creationId xmlns="" xmlns:a16="http://schemas.microsoft.com/office/drawing/2014/main" id="{7E6D281A-8E51-914A-A249-55D9D2CBA9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37173" y="5363073"/>
                <a:ext cx="1828800" cy="1828800"/>
              </a:xfrm>
              <a:prstGeom prst="rect">
                <a:avLst/>
              </a:prstGeom>
              <a:ln w="38100">
                <a:solidFill>
                  <a:srgbClr val="00FDFF"/>
                </a:solidFill>
              </a:ln>
            </p:spPr>
          </p:pic>
          <p:pic>
            <p:nvPicPr>
              <p:cNvPr id="81" name="圖片 102">
                <a:extLst>
                  <a:ext uri="{FF2B5EF4-FFF2-40B4-BE49-F238E27FC236}">
                    <a16:creationId xmlns="" xmlns:a16="http://schemas.microsoft.com/office/drawing/2014/main" id="{A6CDBFE8-3475-5044-A576-413A580802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55973" y="1444773"/>
                <a:ext cx="3810000" cy="3810000"/>
              </a:xfrm>
              <a:prstGeom prst="rect">
                <a:avLst/>
              </a:prstGeom>
            </p:spPr>
          </p:pic>
          <p:sp>
            <p:nvSpPr>
              <p:cNvPr id="82" name="矩形 143">
                <a:extLst>
                  <a:ext uri="{FF2B5EF4-FFF2-40B4-BE49-F238E27FC236}">
                    <a16:creationId xmlns="" xmlns:a16="http://schemas.microsoft.com/office/drawing/2014/main" id="{8365BF96-2EE2-0A4C-89CC-93EA02399067}"/>
                  </a:ext>
                </a:extLst>
              </p:cNvPr>
              <p:cNvSpPr>
                <a:spLocks noChangeAspect="1"/>
              </p:cNvSpPr>
              <p:nvPr/>
            </p:nvSpPr>
            <p:spPr>
              <a:xfrm>
                <a:off x="17671964" y="1702631"/>
                <a:ext cx="900000" cy="900000"/>
              </a:xfrm>
              <a:prstGeom prst="rect">
                <a:avLst/>
              </a:prstGeom>
              <a:noFill/>
              <a:ln w="7620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83" name="矩形 147">
                <a:extLst>
                  <a:ext uri="{FF2B5EF4-FFF2-40B4-BE49-F238E27FC236}">
                    <a16:creationId xmlns="" xmlns:a16="http://schemas.microsoft.com/office/drawing/2014/main" id="{7048357D-D526-A047-86B7-9484C74ADC79}"/>
                  </a:ext>
                </a:extLst>
              </p:cNvPr>
              <p:cNvSpPr/>
              <p:nvPr/>
            </p:nvSpPr>
            <p:spPr>
              <a:xfrm>
                <a:off x="15620832" y="4348924"/>
                <a:ext cx="704849" cy="72108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pic>
            <p:nvPicPr>
              <p:cNvPr id="84" name="圖片 112">
                <a:extLst>
                  <a:ext uri="{FF2B5EF4-FFF2-40B4-BE49-F238E27FC236}">
                    <a16:creationId xmlns="" xmlns:a16="http://schemas.microsoft.com/office/drawing/2014/main" id="{A6667576-FA0F-A045-9788-FE1452BE5D4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370927" y="5346697"/>
                <a:ext cx="1828800" cy="1828800"/>
              </a:xfrm>
              <a:prstGeom prst="rect">
                <a:avLst/>
              </a:prstGeom>
              <a:ln w="38100">
                <a:solidFill>
                  <a:srgbClr val="00FDFF"/>
                </a:solidFill>
              </a:ln>
            </p:spPr>
          </p:pic>
          <p:pic>
            <p:nvPicPr>
              <p:cNvPr id="85" name="圖片 113">
                <a:extLst>
                  <a:ext uri="{FF2B5EF4-FFF2-40B4-BE49-F238E27FC236}">
                    <a16:creationId xmlns="" xmlns:a16="http://schemas.microsoft.com/office/drawing/2014/main" id="{F749F18D-CF14-EA4B-A154-7D1A81C66EB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440549" y="5346697"/>
                <a:ext cx="1828800" cy="1828800"/>
              </a:xfrm>
              <a:prstGeom prst="rect">
                <a:avLst/>
              </a:prstGeom>
              <a:ln w="38100">
                <a:solidFill>
                  <a:srgbClr val="FFFF00"/>
                </a:solidFill>
              </a:ln>
            </p:spPr>
          </p:pic>
          <p:pic>
            <p:nvPicPr>
              <p:cNvPr id="86" name="圖片 103">
                <a:extLst>
                  <a:ext uri="{FF2B5EF4-FFF2-40B4-BE49-F238E27FC236}">
                    <a16:creationId xmlns="" xmlns:a16="http://schemas.microsoft.com/office/drawing/2014/main" id="{3D7958DE-5743-044D-BC5A-09507341F4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411021" y="1428397"/>
                <a:ext cx="3810000" cy="3810000"/>
              </a:xfrm>
              <a:prstGeom prst="rect">
                <a:avLst/>
              </a:prstGeom>
            </p:spPr>
          </p:pic>
          <p:sp>
            <p:nvSpPr>
              <p:cNvPr id="87" name="矩形 144">
                <a:extLst>
                  <a:ext uri="{FF2B5EF4-FFF2-40B4-BE49-F238E27FC236}">
                    <a16:creationId xmlns="" xmlns:a16="http://schemas.microsoft.com/office/drawing/2014/main" id="{F2DBD8A7-E918-DC4B-9C1D-C3EE013F6752}"/>
                  </a:ext>
                </a:extLst>
              </p:cNvPr>
              <p:cNvSpPr>
                <a:spLocks noChangeAspect="1"/>
              </p:cNvSpPr>
              <p:nvPr/>
            </p:nvSpPr>
            <p:spPr>
              <a:xfrm>
                <a:off x="21724886" y="1686255"/>
                <a:ext cx="900000" cy="900000"/>
              </a:xfrm>
              <a:prstGeom prst="rect">
                <a:avLst/>
              </a:prstGeom>
              <a:noFill/>
              <a:ln w="76200">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sp>
            <p:nvSpPr>
              <p:cNvPr id="88" name="矩形 148">
                <a:extLst>
                  <a:ext uri="{FF2B5EF4-FFF2-40B4-BE49-F238E27FC236}">
                    <a16:creationId xmlns="" xmlns:a16="http://schemas.microsoft.com/office/drawing/2014/main" id="{CEEA01E7-036B-A141-879B-42C5C11CE31B}"/>
                  </a:ext>
                </a:extLst>
              </p:cNvPr>
              <p:cNvSpPr/>
              <p:nvPr/>
            </p:nvSpPr>
            <p:spPr>
              <a:xfrm>
                <a:off x="19682623" y="4332547"/>
                <a:ext cx="704849" cy="72108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30">
                  <a:solidFill>
                    <a:schemeClr val="bg1"/>
                  </a:solidFill>
                </a:endParaRPr>
              </a:p>
            </p:txBody>
          </p:sp>
        </p:grpSp>
        <p:sp>
          <p:nvSpPr>
            <p:cNvPr id="59" name="文本框 206">
              <a:extLst>
                <a:ext uri="{FF2B5EF4-FFF2-40B4-BE49-F238E27FC236}">
                  <a16:creationId xmlns="" xmlns:a16="http://schemas.microsoft.com/office/drawing/2014/main" id="{1C53DB56-D9B4-1A45-8A02-87DC74F420D9}"/>
                </a:ext>
              </a:extLst>
            </p:cNvPr>
            <p:cNvSpPr txBox="1"/>
            <p:nvPr/>
          </p:nvSpPr>
          <p:spPr>
            <a:xfrm>
              <a:off x="2537142" y="3210647"/>
              <a:ext cx="3895611" cy="755394"/>
            </a:xfrm>
            <a:prstGeom prst="rect">
              <a:avLst/>
            </a:prstGeom>
            <a:noFill/>
          </p:spPr>
          <p:txBody>
            <a:bodyPr wrap="square" rtlCol="0">
              <a:spAutoFit/>
            </a:bodyPr>
            <a:lstStyle/>
            <a:p>
              <a:pPr algn="ctr"/>
              <a:r>
                <a:rPr lang="en-US" altLang="zh-CN" sz="2099" dirty="0" err="1">
                  <a:solidFill>
                    <a:schemeClr val="bg1"/>
                  </a:solidFill>
                  <a:latin typeface="Arial" panose="020B0604020202020204" pitchFamily="34" charset="0"/>
                  <a:cs typeface="Arial" panose="020B0604020202020204" pitchFamily="34" charset="0"/>
                </a:rPr>
                <a:t>Bicubic</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61" name="文本框 206">
              <a:extLst>
                <a:ext uri="{FF2B5EF4-FFF2-40B4-BE49-F238E27FC236}">
                  <a16:creationId xmlns="" xmlns:a16="http://schemas.microsoft.com/office/drawing/2014/main" id="{CB2B97E5-9E11-C745-BF2E-38838FA254AF}"/>
                </a:ext>
              </a:extLst>
            </p:cNvPr>
            <p:cNvSpPr txBox="1"/>
            <p:nvPr/>
          </p:nvSpPr>
          <p:spPr>
            <a:xfrm>
              <a:off x="10450168" y="3249812"/>
              <a:ext cx="3895611" cy="755394"/>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SRGAN</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62" name="文本框 206">
              <a:extLst>
                <a:ext uri="{FF2B5EF4-FFF2-40B4-BE49-F238E27FC236}">
                  <a16:creationId xmlns="" xmlns:a16="http://schemas.microsoft.com/office/drawing/2014/main" id="{732F6902-8AA2-3F48-9D39-83CA19C792A0}"/>
                </a:ext>
              </a:extLst>
            </p:cNvPr>
            <p:cNvSpPr txBox="1"/>
            <p:nvPr/>
          </p:nvSpPr>
          <p:spPr>
            <a:xfrm>
              <a:off x="14779767" y="3230230"/>
              <a:ext cx="3895611" cy="755394"/>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Ours</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63" name="文本框 206">
              <a:extLst>
                <a:ext uri="{FF2B5EF4-FFF2-40B4-BE49-F238E27FC236}">
                  <a16:creationId xmlns="" xmlns:a16="http://schemas.microsoft.com/office/drawing/2014/main" id="{1F4F9D96-4360-BB41-B4E1-E65F8DF903A2}"/>
                </a:ext>
              </a:extLst>
            </p:cNvPr>
            <p:cNvSpPr txBox="1"/>
            <p:nvPr/>
          </p:nvSpPr>
          <p:spPr>
            <a:xfrm>
              <a:off x="18556373" y="3249811"/>
              <a:ext cx="3895611" cy="755394"/>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Ground Truth</a:t>
              </a:r>
              <a:endParaRPr lang="zh-CN" altLang="en-US" sz="2099" dirty="0">
                <a:solidFill>
                  <a:schemeClr val="bg1"/>
                </a:solidFill>
                <a:latin typeface="Arial" panose="020B0604020202020204" pitchFamily="34" charset="0"/>
                <a:cs typeface="Arial" panose="020B0604020202020204" pitchFamily="34" charset="0"/>
              </a:endParaRPr>
            </a:p>
          </p:txBody>
        </p:sp>
      </p:grpSp>
      <p:sp>
        <p:nvSpPr>
          <p:cNvPr id="36" name="제목 1"/>
          <p:cNvSpPr txBox="1">
            <a:spLocks/>
          </p:cNvSpPr>
          <p:nvPr/>
        </p:nvSpPr>
        <p:spPr>
          <a:xfrm>
            <a:off x="471272" y="850984"/>
            <a:ext cx="11527895"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Image Fusion and Local Statistical Rectification Network</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37" name="文本框 206">
            <a:extLst>
              <a:ext uri="{FF2B5EF4-FFF2-40B4-BE49-F238E27FC236}">
                <a16:creationId xmlns="" xmlns:a16="http://schemas.microsoft.com/office/drawing/2014/main" id="{9509DCEC-D964-5E46-8A37-C3DA070189FA}"/>
              </a:ext>
            </a:extLst>
          </p:cNvPr>
          <p:cNvSpPr txBox="1"/>
          <p:nvPr/>
        </p:nvSpPr>
        <p:spPr>
          <a:xfrm>
            <a:off x="2915960" y="2389378"/>
            <a:ext cx="2142087" cy="415370"/>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 RDN</a:t>
            </a:r>
            <a:endParaRPr lang="zh-CN" altLang="en-US" sz="2099"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21618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a:grpSpLocks noChangeAspect="1"/>
          </p:cNvGrpSpPr>
          <p:nvPr/>
        </p:nvGrpSpPr>
        <p:grpSpPr>
          <a:xfrm>
            <a:off x="887652" y="2317719"/>
            <a:ext cx="10728960" cy="4275299"/>
            <a:chOff x="3106404" y="6492525"/>
            <a:chExt cx="26578569" cy="10591086"/>
          </a:xfrm>
        </p:grpSpPr>
        <p:sp>
          <p:nvSpPr>
            <p:cNvPr id="36" name="文本框 206"/>
            <p:cNvSpPr txBox="1"/>
            <p:nvPr/>
          </p:nvSpPr>
          <p:spPr>
            <a:xfrm>
              <a:off x="4109564" y="6492525"/>
              <a:ext cx="4056766" cy="1028985"/>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RDN</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37" name="文本框 206"/>
            <p:cNvSpPr txBox="1"/>
            <p:nvPr/>
          </p:nvSpPr>
          <p:spPr>
            <a:xfrm>
              <a:off x="10862386" y="6492525"/>
              <a:ext cx="4286709" cy="1028985"/>
            </a:xfrm>
            <a:prstGeom prst="rect">
              <a:avLst/>
            </a:prstGeom>
            <a:noFill/>
          </p:spPr>
          <p:txBody>
            <a:bodyPr wrap="square" rtlCol="0">
              <a:spAutoFit/>
            </a:bodyPr>
            <a:lstStyle/>
            <a:p>
              <a:pPr algn="ctr"/>
              <a:r>
                <a:rPr lang="en-US" altLang="zh-CN" sz="1400" b="1" dirty="0">
                  <a:solidFill>
                    <a:schemeClr val="bg1"/>
                  </a:solidFill>
                  <a:cs typeface="Times New Roman" panose="02020603050405020304" pitchFamily="18" charset="0"/>
                </a:rPr>
                <a:t> </a:t>
              </a:r>
              <a:r>
                <a:rPr lang="en-US" altLang="zh-CN" sz="2099" dirty="0">
                  <a:solidFill>
                    <a:schemeClr val="bg1"/>
                  </a:solidFill>
                  <a:latin typeface="Arial" panose="020B0604020202020204" pitchFamily="34" charset="0"/>
                  <a:cs typeface="Arial" panose="020B0604020202020204" pitchFamily="34" charset="0"/>
                </a:rPr>
                <a:t>SRGAN</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38" name="文本框 206"/>
            <p:cNvSpPr txBox="1"/>
            <p:nvPr/>
          </p:nvSpPr>
          <p:spPr>
            <a:xfrm>
              <a:off x="17693743" y="6492525"/>
              <a:ext cx="3998627" cy="1829236"/>
            </a:xfrm>
            <a:prstGeom prst="rect">
              <a:avLst/>
            </a:prstGeom>
            <a:noFill/>
          </p:spPr>
          <p:txBody>
            <a:bodyPr wrap="square" rtlCol="0">
              <a:spAutoFit/>
            </a:bodyPr>
            <a:lstStyle/>
            <a:p>
              <a:pPr algn="ctr"/>
              <a:r>
                <a:rPr lang="en-US" altLang="zh-CN" sz="1400" b="1" dirty="0">
                  <a:solidFill>
                    <a:schemeClr val="bg1"/>
                  </a:solidFill>
                  <a:cs typeface="Times New Roman" panose="02020603050405020304" pitchFamily="18" charset="0"/>
                </a:rPr>
                <a:t>  </a:t>
              </a:r>
              <a:r>
                <a:rPr lang="en-US" altLang="zh-CN" sz="2099" dirty="0">
                  <a:solidFill>
                    <a:schemeClr val="bg1"/>
                  </a:solidFill>
                  <a:latin typeface="Arial" panose="020B0604020202020204" pitchFamily="34" charset="0"/>
                  <a:cs typeface="Arial" panose="020B0604020202020204" pitchFamily="34" charset="0"/>
                </a:rPr>
                <a:t>DTSN (Ours)</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39" name="文本框 206"/>
            <p:cNvSpPr txBox="1"/>
            <p:nvPr/>
          </p:nvSpPr>
          <p:spPr>
            <a:xfrm>
              <a:off x="24465358" y="6492525"/>
              <a:ext cx="4200354" cy="1829236"/>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Ground Truth</a:t>
              </a:r>
              <a:endParaRPr lang="zh-CN" altLang="en-US" sz="2099" dirty="0">
                <a:solidFill>
                  <a:schemeClr val="bg1"/>
                </a:solidFill>
                <a:latin typeface="Arial" panose="020B0604020202020204" pitchFamily="34" charset="0"/>
                <a:cs typeface="Arial" panose="020B0604020202020204" pitchFamily="34" charset="0"/>
              </a:endParaRPr>
            </a:p>
          </p:txBody>
        </p:sp>
        <p:pic>
          <p:nvPicPr>
            <p:cNvPr id="40" name="圖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200" y="7600521"/>
              <a:ext cx="6238875" cy="9483090"/>
            </a:xfrm>
            <a:prstGeom prst="rect">
              <a:avLst/>
            </a:prstGeom>
          </p:spPr>
        </p:pic>
        <p:pic>
          <p:nvPicPr>
            <p:cNvPr id="41" name="圖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404" y="7600521"/>
              <a:ext cx="6238875" cy="9483090"/>
            </a:xfrm>
            <a:prstGeom prst="rect">
              <a:avLst/>
            </a:prstGeom>
          </p:spPr>
        </p:pic>
        <p:pic>
          <p:nvPicPr>
            <p:cNvPr id="42" name="圖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6302" y="7600521"/>
              <a:ext cx="6238875" cy="9483090"/>
            </a:xfrm>
            <a:prstGeom prst="rect">
              <a:avLst/>
            </a:prstGeom>
          </p:spPr>
        </p:pic>
        <p:pic>
          <p:nvPicPr>
            <p:cNvPr id="43" name="圖片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46098" y="7600521"/>
              <a:ext cx="6238875" cy="9483090"/>
            </a:xfrm>
            <a:prstGeom prst="rect">
              <a:avLst/>
            </a:prstGeom>
          </p:spPr>
        </p:pic>
      </p:grpSp>
      <p:sp>
        <p:nvSpPr>
          <p:cNvPr id="13" name="제목 1"/>
          <p:cNvSpPr txBox="1">
            <a:spLocks/>
          </p:cNvSpPr>
          <p:nvPr/>
        </p:nvSpPr>
        <p:spPr>
          <a:xfrm>
            <a:off x="558563" y="835057"/>
            <a:ext cx="11168743"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Image Fusion and Local Statistical Rectification Network</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24303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noChangeAspect="1"/>
          </p:cNvGrpSpPr>
          <p:nvPr/>
        </p:nvGrpSpPr>
        <p:grpSpPr>
          <a:xfrm>
            <a:off x="2386377" y="2000335"/>
            <a:ext cx="6731889" cy="4673070"/>
            <a:chOff x="7066781" y="4512315"/>
            <a:chExt cx="18732430" cy="13003479"/>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6728" y="12029394"/>
              <a:ext cx="5486400" cy="54864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454" y="5509996"/>
              <a:ext cx="5486400" cy="54864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71754" y="5519671"/>
              <a:ext cx="5486400" cy="5486400"/>
            </a:xfrm>
            <a:prstGeom prst="rect">
              <a:avLst/>
            </a:prstGeom>
          </p:spPr>
        </p:pic>
        <p:pic>
          <p:nvPicPr>
            <p:cNvPr id="5" name="圖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52054" y="5519670"/>
              <a:ext cx="5486400" cy="5486400"/>
            </a:xfrm>
            <a:prstGeom prst="rect">
              <a:avLst/>
            </a:prstGeom>
          </p:spPr>
        </p:pic>
        <p:pic>
          <p:nvPicPr>
            <p:cNvPr id="6" name="圖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71754" y="12029394"/>
              <a:ext cx="5486400" cy="5486400"/>
            </a:xfrm>
            <a:prstGeom prst="rect">
              <a:avLst/>
            </a:prstGeom>
          </p:spPr>
        </p:pic>
        <p:pic>
          <p:nvPicPr>
            <p:cNvPr id="7" name="圖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1454" y="12029394"/>
              <a:ext cx="5486400" cy="5486400"/>
            </a:xfrm>
            <a:prstGeom prst="rect">
              <a:avLst/>
            </a:prstGeom>
          </p:spPr>
        </p:pic>
        <p:sp>
          <p:nvSpPr>
            <p:cNvPr id="42" name="文本框 206">
              <a:extLst>
                <a:ext uri="{FF2B5EF4-FFF2-40B4-BE49-F238E27FC236}">
                  <a16:creationId xmlns="" xmlns:a16="http://schemas.microsoft.com/office/drawing/2014/main" id="{1C53DB56-D9B4-1A45-8A02-87DC74F420D9}"/>
                </a:ext>
              </a:extLst>
            </p:cNvPr>
            <p:cNvSpPr txBox="1"/>
            <p:nvPr/>
          </p:nvSpPr>
          <p:spPr>
            <a:xfrm>
              <a:off x="7091455" y="4512315"/>
              <a:ext cx="5450314" cy="1155826"/>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DTSN (Ours)</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43" name="文本框 206">
              <a:extLst>
                <a:ext uri="{FF2B5EF4-FFF2-40B4-BE49-F238E27FC236}">
                  <a16:creationId xmlns="" xmlns:a16="http://schemas.microsoft.com/office/drawing/2014/main" id="{1C53DB56-D9B4-1A45-8A02-87DC74F420D9}"/>
                </a:ext>
              </a:extLst>
            </p:cNvPr>
            <p:cNvSpPr txBox="1"/>
            <p:nvPr/>
          </p:nvSpPr>
          <p:spPr>
            <a:xfrm>
              <a:off x="13720176" y="4512796"/>
              <a:ext cx="5450314" cy="1155826"/>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SRGAN</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44" name="文本框 206">
              <a:extLst>
                <a:ext uri="{FF2B5EF4-FFF2-40B4-BE49-F238E27FC236}">
                  <a16:creationId xmlns="" xmlns:a16="http://schemas.microsoft.com/office/drawing/2014/main" id="{1C53DB56-D9B4-1A45-8A02-87DC74F420D9}"/>
                </a:ext>
              </a:extLst>
            </p:cNvPr>
            <p:cNvSpPr txBox="1"/>
            <p:nvPr/>
          </p:nvSpPr>
          <p:spPr>
            <a:xfrm>
              <a:off x="20348897" y="4512315"/>
              <a:ext cx="5450314" cy="1155826"/>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RDN</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45" name="文本框 206">
              <a:extLst>
                <a:ext uri="{FF2B5EF4-FFF2-40B4-BE49-F238E27FC236}">
                  <a16:creationId xmlns="" xmlns:a16="http://schemas.microsoft.com/office/drawing/2014/main" id="{1C53DB56-D9B4-1A45-8A02-87DC74F420D9}"/>
                </a:ext>
              </a:extLst>
            </p:cNvPr>
            <p:cNvSpPr txBox="1"/>
            <p:nvPr/>
          </p:nvSpPr>
          <p:spPr>
            <a:xfrm>
              <a:off x="7066781" y="11040626"/>
              <a:ext cx="5450314" cy="1155826"/>
            </a:xfrm>
            <a:prstGeom prst="rect">
              <a:avLst/>
            </a:prstGeom>
            <a:noFill/>
          </p:spPr>
          <p:txBody>
            <a:bodyPr wrap="square" rtlCol="0">
              <a:spAutoFit/>
            </a:bodyPr>
            <a:lstStyle/>
            <a:p>
              <a:pPr algn="ctr"/>
              <a:r>
                <a:rPr lang="en-US" altLang="zh-CN" sz="2099" dirty="0">
                  <a:solidFill>
                    <a:schemeClr val="bg1"/>
                  </a:solidFill>
                  <a:latin typeface="Arial" panose="020B0604020202020204" pitchFamily="34" charset="0"/>
                  <a:cs typeface="Arial" panose="020B0604020202020204" pitchFamily="34" charset="0"/>
                </a:rPr>
                <a:t>EDSR</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46" name="文本框 206">
              <a:extLst>
                <a:ext uri="{FF2B5EF4-FFF2-40B4-BE49-F238E27FC236}">
                  <a16:creationId xmlns="" xmlns:a16="http://schemas.microsoft.com/office/drawing/2014/main" id="{1C53DB56-D9B4-1A45-8A02-87DC74F420D9}"/>
                </a:ext>
              </a:extLst>
            </p:cNvPr>
            <p:cNvSpPr txBox="1"/>
            <p:nvPr/>
          </p:nvSpPr>
          <p:spPr>
            <a:xfrm>
              <a:off x="13707840" y="11040626"/>
              <a:ext cx="5450314" cy="1155826"/>
            </a:xfrm>
            <a:prstGeom prst="rect">
              <a:avLst/>
            </a:prstGeom>
            <a:noFill/>
          </p:spPr>
          <p:txBody>
            <a:bodyPr wrap="square" rtlCol="0">
              <a:spAutoFit/>
            </a:bodyPr>
            <a:lstStyle/>
            <a:p>
              <a:pPr algn="ctr"/>
              <a:r>
                <a:rPr lang="en-US" altLang="zh-CN" sz="2099" dirty="0" err="1">
                  <a:solidFill>
                    <a:schemeClr val="bg1"/>
                  </a:solidFill>
                  <a:latin typeface="Arial" panose="020B0604020202020204" pitchFamily="34" charset="0"/>
                  <a:cs typeface="Arial" panose="020B0604020202020204" pitchFamily="34" charset="0"/>
                </a:rPr>
                <a:t>LapSRN</a:t>
              </a:r>
              <a:endParaRPr lang="zh-CN" altLang="en-US" sz="2099" dirty="0">
                <a:solidFill>
                  <a:schemeClr val="bg1"/>
                </a:solidFill>
                <a:latin typeface="Arial" panose="020B0604020202020204" pitchFamily="34" charset="0"/>
                <a:cs typeface="Arial" panose="020B0604020202020204" pitchFamily="34" charset="0"/>
              </a:endParaRPr>
            </a:p>
          </p:txBody>
        </p:sp>
        <p:sp>
          <p:nvSpPr>
            <p:cNvPr id="47" name="文本框 206">
              <a:extLst>
                <a:ext uri="{FF2B5EF4-FFF2-40B4-BE49-F238E27FC236}">
                  <a16:creationId xmlns="" xmlns:a16="http://schemas.microsoft.com/office/drawing/2014/main" id="{1C53DB56-D9B4-1A45-8A02-87DC74F420D9}"/>
                </a:ext>
              </a:extLst>
            </p:cNvPr>
            <p:cNvSpPr txBox="1"/>
            <p:nvPr/>
          </p:nvSpPr>
          <p:spPr>
            <a:xfrm>
              <a:off x="20312814" y="11034757"/>
              <a:ext cx="5450314" cy="1155826"/>
            </a:xfrm>
            <a:prstGeom prst="rect">
              <a:avLst/>
            </a:prstGeom>
            <a:noFill/>
          </p:spPr>
          <p:txBody>
            <a:bodyPr wrap="square" rtlCol="0">
              <a:spAutoFit/>
            </a:bodyPr>
            <a:lstStyle/>
            <a:p>
              <a:pPr algn="ctr"/>
              <a:r>
                <a:rPr lang="en-US" altLang="zh-CN" sz="2099" dirty="0" err="1">
                  <a:solidFill>
                    <a:schemeClr val="bg1"/>
                  </a:solidFill>
                  <a:latin typeface="Arial" panose="020B0604020202020204" pitchFamily="34" charset="0"/>
                  <a:cs typeface="Arial" panose="020B0604020202020204" pitchFamily="34" charset="0"/>
                </a:rPr>
                <a:t>Bicubic</a:t>
              </a:r>
              <a:endParaRPr lang="zh-CN" altLang="en-US" sz="2099" dirty="0">
                <a:solidFill>
                  <a:schemeClr val="bg1"/>
                </a:solidFill>
                <a:latin typeface="Arial" panose="020B0604020202020204" pitchFamily="34" charset="0"/>
                <a:cs typeface="Arial" panose="020B0604020202020204" pitchFamily="34" charset="0"/>
              </a:endParaRPr>
            </a:p>
          </p:txBody>
        </p:sp>
      </p:grpSp>
      <p:sp>
        <p:nvSpPr>
          <p:cNvPr id="16" name="제목 1"/>
          <p:cNvSpPr txBox="1">
            <a:spLocks/>
          </p:cNvSpPr>
          <p:nvPr/>
        </p:nvSpPr>
        <p:spPr>
          <a:xfrm>
            <a:off x="615820" y="699059"/>
            <a:ext cx="10273004" cy="731215"/>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Results: Image Fusion and Local Statistical Rectification Network</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86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887296" y="2701434"/>
            <a:ext cx="10417407" cy="727566"/>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Limitations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0426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31"/>
          <p:cNvSpPr txBox="1"/>
          <p:nvPr/>
        </p:nvSpPr>
        <p:spPr>
          <a:xfrm>
            <a:off x="980076" y="2104573"/>
            <a:ext cx="10729841" cy="3970318"/>
          </a:xfrm>
          <a:prstGeom prst="rect">
            <a:avLst/>
          </a:prstGeom>
          <a:noFill/>
        </p:spPr>
        <p:txBody>
          <a:bodyPr wrap="square" rtlCol="0">
            <a:spAutoFit/>
          </a:bodyPr>
          <a:lstStyle/>
          <a:p>
            <a:pPr marL="119981" indent="-119981" algn="just">
              <a:lnSpc>
                <a:spcPct val="150000"/>
              </a:lnSpc>
              <a:buFont typeface="Wingdings" panose="05000000000000000000" pitchFamily="2" charset="2"/>
              <a:buChar char="§"/>
            </a:pPr>
            <a:r>
              <a:rPr lang="en-US" sz="2099"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 performance heavily relies on the accuracy of the structure detection algorithm. ELSD can only detect line segments, circular and elliptical arcs.</a:t>
            </a:r>
          </a:p>
          <a:p>
            <a:pPr marL="119981" indent="-119981" algn="just">
              <a:lnSpc>
                <a:spcPct val="150000"/>
              </a:lnSpc>
              <a:buFont typeface="Wingdings" panose="05000000000000000000" pitchFamily="2" charset="2"/>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119981"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The local Gram matrix loss may cause halos/ringing around certain strong edges.</a:t>
            </a:r>
          </a:p>
          <a:p>
            <a:pPr marL="119981" indent="-119981" algn="just">
              <a:lnSpc>
                <a:spcPct val="150000"/>
              </a:lnSpc>
              <a:buFont typeface="Wingdings" panose="05000000000000000000" pitchFamily="2" charset="2"/>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119981" indent="-119981" algn="just">
              <a:lnSpc>
                <a:spcPct val="150000"/>
              </a:lnSpc>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  The hallucinated details during local statistical rectification are too strong in certain images.</a:t>
            </a:r>
          </a:p>
        </p:txBody>
      </p:sp>
      <p:sp>
        <p:nvSpPr>
          <p:cNvPr id="66" name="제목 1"/>
          <p:cNvSpPr txBox="1">
            <a:spLocks/>
          </p:cNvSpPr>
          <p:nvPr/>
        </p:nvSpPr>
        <p:spPr>
          <a:xfrm>
            <a:off x="849172" y="854875"/>
            <a:ext cx="3508224" cy="425019"/>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Limitations: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27000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4099249" y="2787626"/>
            <a:ext cx="3514721" cy="996281"/>
          </a:xfrm>
          <a:prstGeom prst="rect">
            <a:avLst/>
          </a:prstGeom>
        </p:spPr>
        <p:txBody>
          <a:bodyPr vert="horz" lIns="31991" tIns="15995" rIns="31991" bIns="15995"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4000" dirty="0">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Thank you!</a:t>
            </a:r>
            <a:endParaRPr lang="en-US" altLang="ko-KR" sz="4000" dirty="0">
              <a:solidFill>
                <a:schemeClr val="bg1"/>
              </a:solidFill>
              <a:latin typeface="Times New Roman" panose="02020603050405020304" pitchFamily="18" charset="0"/>
              <a:cs typeface="Times New Roman" panose="02020603050405020304" pitchFamily="18" charset="0"/>
            </a:endParaRPr>
          </a:p>
          <a:p>
            <a:r>
              <a:rPr lang="en-US" altLang="ko-KR" sz="4000" dirty="0">
                <a:solidFill>
                  <a:schemeClr val="bg1"/>
                </a:solidFill>
                <a:latin typeface="Times New Roman" panose="02020603050405020304" pitchFamily="18" charset="0"/>
                <a:ea typeface="Yu Gothic UI Semibold" panose="020B0700000000000000" pitchFamily="34" charset="-128"/>
                <a:cs typeface="Times New Roman" panose="02020603050405020304" pitchFamily="18" charset="0"/>
              </a:rPr>
              <a:t>- Q&amp;A</a:t>
            </a:r>
          </a:p>
        </p:txBody>
      </p:sp>
    </p:spTree>
    <p:extLst>
      <p:ext uri="{BB962C8B-B14F-4D97-AF65-F5344CB8AC3E}">
        <p14:creationId xmlns:p14="http://schemas.microsoft.com/office/powerpoint/2010/main" val="3531034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172344" y="598355"/>
            <a:ext cx="8621118"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Pipeline of Selective Joint Fine-Tuning</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9" name="表格 18"/>
          <p:cNvGraphicFramePr>
            <a:graphicFrameLocks noGrp="1"/>
          </p:cNvGraphicFramePr>
          <p:nvPr>
            <p:extLst/>
          </p:nvPr>
        </p:nvGraphicFramePr>
        <p:xfrm>
          <a:off x="10624826" y="2301795"/>
          <a:ext cx="1006234" cy="777240"/>
        </p:xfrm>
        <a:graphic>
          <a:graphicData uri="http://schemas.openxmlformats.org/drawingml/2006/table">
            <a:tbl>
              <a:tblPr firstRow="1" bandRow="1">
                <a:tableStyleId>{5C22544A-7EE6-4342-B048-85BDC9FD1C3A}</a:tableStyleId>
              </a:tblPr>
              <a:tblGrid>
                <a:gridCol w="1006234"/>
              </a:tblGrid>
              <a:tr h="164036">
                <a:tc>
                  <a:txBody>
                    <a:bodyPr/>
                    <a:lstStyle/>
                    <a:p>
                      <a:pPr algn="l"/>
                      <a:r>
                        <a:rPr lang="en-US" altLang="zh-CN" sz="1100" b="0" dirty="0" smtClean="0">
                          <a:solidFill>
                            <a:schemeClr val="tx1"/>
                          </a:solidFill>
                          <a:latin typeface="Times New Roman" panose="02020603050405020304" pitchFamily="18" charset="0"/>
                          <a:cs typeface="Times New Roman" panose="02020603050405020304" pitchFamily="18" charset="0"/>
                        </a:rPr>
                        <a:t>Sea Snake</a:t>
                      </a:r>
                      <a:endParaRPr lang="zh-CN" altLang="en-US" sz="11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r>
              <a:tr h="164036">
                <a:tc>
                  <a:txBody>
                    <a:bodyPr/>
                    <a:lstStyle/>
                    <a:p>
                      <a:pPr algn="l"/>
                      <a:r>
                        <a:rPr lang="en-US" altLang="zh-CN" sz="1100" dirty="0" smtClean="0">
                          <a:solidFill>
                            <a:schemeClr val="tx1"/>
                          </a:solidFill>
                          <a:latin typeface="Times New Roman" panose="02020603050405020304" pitchFamily="18" charset="0"/>
                          <a:cs typeface="Times New Roman" panose="02020603050405020304" pitchFamily="18" charset="0"/>
                        </a:rPr>
                        <a:t>Black Grouse</a:t>
                      </a:r>
                      <a:endParaRPr lang="zh-CN" altLang="en-US" sz="110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r>
              <a:tr h="164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chemeClr val="dk1"/>
                          </a:solidFill>
                          <a:effectLst/>
                          <a:latin typeface="Times New Roman" panose="02020603050405020304" pitchFamily="18" charset="0"/>
                          <a:ea typeface="+mn-ea"/>
                          <a:cs typeface="Times New Roman" panose="02020603050405020304" pitchFamily="18" charset="0"/>
                        </a:rPr>
                        <a:t>Chameleon</a:t>
                      </a:r>
                      <a:endParaRPr lang="en-US" altLang="zh-CN" sz="1100" b="0" i="0" kern="1200" dirty="0" smtClean="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bg1"/>
                    </a:solidFill>
                  </a:tcPr>
                </a:tc>
              </a:tr>
            </a:tbl>
          </a:graphicData>
        </a:graphic>
      </p:graphicFrame>
      <p:graphicFrame>
        <p:nvGraphicFramePr>
          <p:cNvPr id="21" name="表格 20"/>
          <p:cNvGraphicFramePr>
            <a:graphicFrameLocks noGrp="1"/>
          </p:cNvGraphicFramePr>
          <p:nvPr>
            <p:extLst/>
          </p:nvPr>
        </p:nvGraphicFramePr>
        <p:xfrm>
          <a:off x="10625435" y="3394226"/>
          <a:ext cx="1005625" cy="518160"/>
        </p:xfrm>
        <a:graphic>
          <a:graphicData uri="http://schemas.openxmlformats.org/drawingml/2006/table">
            <a:tbl>
              <a:tblPr firstRow="1" bandRow="1">
                <a:tableStyleId>{5C22544A-7EE6-4342-B048-85BDC9FD1C3A}</a:tableStyleId>
              </a:tblPr>
              <a:tblGrid>
                <a:gridCol w="1005625"/>
              </a:tblGrid>
              <a:tr h="220861">
                <a:tc>
                  <a:txBody>
                    <a:bodyPr/>
                    <a:lstStyle/>
                    <a:p>
                      <a:r>
                        <a:rPr lang="en-US" altLang="zh-CN" sz="1100" b="0" dirty="0" smtClean="0">
                          <a:solidFill>
                            <a:schemeClr val="tx1"/>
                          </a:solidFill>
                          <a:latin typeface="Times New Roman" panose="02020603050405020304" pitchFamily="18" charset="0"/>
                          <a:cs typeface="Times New Roman" panose="02020603050405020304" pitchFamily="18" charset="0"/>
                        </a:rPr>
                        <a:t>Dog</a:t>
                      </a:r>
                      <a:endParaRPr lang="zh-CN" altLang="en-US" sz="11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r>
              <a:tr h="163657">
                <a:tc>
                  <a:txBody>
                    <a:bodyPr/>
                    <a:lstStyle/>
                    <a:p>
                      <a:r>
                        <a:rPr lang="en-US" altLang="zh-CN" sz="1100" dirty="0" smtClean="0">
                          <a:latin typeface="Times New Roman" panose="02020603050405020304" pitchFamily="18" charset="0"/>
                          <a:cs typeface="Times New Roman" panose="02020603050405020304" pitchFamily="18" charset="0"/>
                        </a:rPr>
                        <a:t>Barn Spider</a:t>
                      </a:r>
                      <a:endParaRPr lang="zh-CN" altLang="en-US" sz="1100" dirty="0">
                        <a:latin typeface="Times New Roman" panose="02020603050405020304" pitchFamily="18" charset="0"/>
                        <a:cs typeface="Times New Roman" panose="02020603050405020304" pitchFamily="18" charset="0"/>
                      </a:endParaRPr>
                    </a:p>
                  </a:txBody>
                  <a:tcPr>
                    <a:solidFill>
                      <a:schemeClr val="bg1"/>
                    </a:solidFill>
                  </a:tcPr>
                </a:tc>
              </a:tr>
            </a:tbl>
          </a:graphicData>
        </a:graphic>
      </p:graphicFrame>
      <p:graphicFrame>
        <p:nvGraphicFramePr>
          <p:cNvPr id="25" name="表格 24"/>
          <p:cNvGraphicFramePr>
            <a:graphicFrameLocks noGrp="1"/>
          </p:cNvGraphicFramePr>
          <p:nvPr>
            <p:extLst/>
          </p:nvPr>
        </p:nvGraphicFramePr>
        <p:xfrm>
          <a:off x="10154215" y="2308850"/>
          <a:ext cx="369718" cy="767703"/>
        </p:xfrm>
        <a:graphic>
          <a:graphicData uri="http://schemas.openxmlformats.org/drawingml/2006/table">
            <a:tbl>
              <a:tblPr firstRow="1" bandRow="1">
                <a:tableStyleId>{5C22544A-7EE6-4342-B048-85BDC9FD1C3A}</a:tableStyleId>
              </a:tblPr>
              <a:tblGrid>
                <a:gridCol w="369718"/>
              </a:tblGrid>
              <a:tr h="255901">
                <a:tc>
                  <a:txBody>
                    <a:bodyPr/>
                    <a:lstStyle/>
                    <a:p>
                      <a:pPr algn="l"/>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solidFill>
                      <a:schemeClr val="bg1">
                        <a:lumMod val="75000"/>
                      </a:schemeClr>
                    </a:solidFill>
                  </a:tcPr>
                </a:tc>
              </a:tr>
              <a:tr h="255901">
                <a:tc>
                  <a:txBody>
                    <a:bodyPr/>
                    <a:lstStyle/>
                    <a:p>
                      <a:pPr algn="l"/>
                      <a:endParaRPr lang="zh-CN" altLang="en-US" sz="1000" dirty="0">
                        <a:solidFill>
                          <a:schemeClr val="tx1"/>
                        </a:solidFill>
                        <a:latin typeface="Times New Roman" panose="02020603050405020304" pitchFamily="18" charset="0"/>
                        <a:cs typeface="Times New Roman" panose="02020603050405020304" pitchFamily="18" charset="0"/>
                      </a:endParaRPr>
                    </a:p>
                  </a:txBody>
                  <a:tcPr>
                    <a:solidFill>
                      <a:schemeClr val="bg1">
                        <a:lumMod val="75000"/>
                      </a:schemeClr>
                    </a:solidFill>
                  </a:tcPr>
                </a:tc>
              </a:tr>
              <a:tr h="255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0" i="0" kern="1200" dirty="0" smtClean="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bg1">
                        <a:lumMod val="50000"/>
                      </a:schemeClr>
                    </a:solidFill>
                  </a:tcPr>
                </a:tc>
              </a:tr>
            </a:tbl>
          </a:graphicData>
        </a:graphic>
      </p:graphicFrame>
      <p:graphicFrame>
        <p:nvGraphicFramePr>
          <p:cNvPr id="26" name="表格 25"/>
          <p:cNvGraphicFramePr>
            <a:graphicFrameLocks noGrp="1"/>
          </p:cNvGraphicFramePr>
          <p:nvPr>
            <p:extLst/>
          </p:nvPr>
        </p:nvGraphicFramePr>
        <p:xfrm>
          <a:off x="10154215" y="3388083"/>
          <a:ext cx="369718" cy="527344"/>
        </p:xfrm>
        <a:graphic>
          <a:graphicData uri="http://schemas.openxmlformats.org/drawingml/2006/table">
            <a:tbl>
              <a:tblPr firstRow="1" bandRow="1">
                <a:tableStyleId>{5C22544A-7EE6-4342-B048-85BDC9FD1C3A}</a:tableStyleId>
              </a:tblPr>
              <a:tblGrid>
                <a:gridCol w="369718"/>
              </a:tblGrid>
              <a:tr h="263672">
                <a:tc>
                  <a:txBody>
                    <a:bodyPr/>
                    <a:lstStyle/>
                    <a:p>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solidFill>
                      <a:schemeClr val="bg1">
                        <a:lumMod val="75000"/>
                      </a:schemeClr>
                    </a:solidFill>
                  </a:tcPr>
                </a:tc>
              </a:tr>
              <a:tr h="263672">
                <a:tc>
                  <a:txBody>
                    <a:bodyPr/>
                    <a:lstStyle/>
                    <a:p>
                      <a:endParaRPr lang="zh-CN" altLang="en-US" sz="1000" dirty="0">
                        <a:latin typeface="Times New Roman" panose="02020603050405020304" pitchFamily="18" charset="0"/>
                        <a:cs typeface="Times New Roman" panose="02020603050405020304" pitchFamily="18" charset="0"/>
                      </a:endParaRPr>
                    </a:p>
                  </a:txBody>
                  <a:tcPr>
                    <a:solidFill>
                      <a:schemeClr val="bg1">
                        <a:lumMod val="75000"/>
                      </a:schemeClr>
                    </a:solidFill>
                  </a:tcPr>
                </a:tc>
              </a:tr>
            </a:tbl>
          </a:graphicData>
        </a:graphic>
      </p:graphicFrame>
      <p:sp>
        <p:nvSpPr>
          <p:cNvPr id="27" name="文本框 26"/>
          <p:cNvSpPr txBox="1"/>
          <p:nvPr/>
        </p:nvSpPr>
        <p:spPr>
          <a:xfrm>
            <a:off x="10065098" y="3055896"/>
            <a:ext cx="461665" cy="332188"/>
          </a:xfrm>
          <a:prstGeom prst="rect">
            <a:avLst/>
          </a:prstGeom>
          <a:noFill/>
        </p:spPr>
        <p:txBody>
          <a:bodyPr vert="eaVert" wrap="square" rtlCol="0">
            <a:spAutoFit/>
          </a:bodyPr>
          <a:lstStyle/>
          <a:p>
            <a:r>
              <a:rPr lang="en-US" altLang="zh-CN" dirty="0" smtClean="0">
                <a:solidFill>
                  <a:schemeClr val="bg1"/>
                </a:solidFill>
                <a:latin typeface="+mn-ea"/>
              </a:rPr>
              <a:t>…</a:t>
            </a:r>
            <a:endParaRPr lang="zh-CN" altLang="en-US" dirty="0">
              <a:solidFill>
                <a:schemeClr val="bg1"/>
              </a:solidFill>
              <a:latin typeface="+mn-ea"/>
            </a:endParaRPr>
          </a:p>
        </p:txBody>
      </p:sp>
      <p:sp>
        <p:nvSpPr>
          <p:cNvPr id="28" name="文本框 27"/>
          <p:cNvSpPr txBox="1"/>
          <p:nvPr/>
        </p:nvSpPr>
        <p:spPr>
          <a:xfrm>
            <a:off x="5817142" y="1741251"/>
            <a:ext cx="597419" cy="369332"/>
          </a:xfrm>
          <a:prstGeom prst="rect">
            <a:avLst/>
          </a:prstGeom>
          <a:noFill/>
        </p:spPr>
        <p:txBody>
          <a:bodyPr wrap="square" rtlCol="0">
            <a:spAutoFit/>
          </a:bodyPr>
          <a:lstStyle/>
          <a:p>
            <a:endParaRPr lang="zh-CN" altLang="en-US" dirty="0"/>
          </a:p>
        </p:txBody>
      </p:sp>
      <p:graphicFrame>
        <p:nvGraphicFramePr>
          <p:cNvPr id="29" name="表格 28"/>
          <p:cNvGraphicFramePr>
            <a:graphicFrameLocks noGrp="1"/>
          </p:cNvGraphicFramePr>
          <p:nvPr>
            <p:extLst/>
          </p:nvPr>
        </p:nvGraphicFramePr>
        <p:xfrm>
          <a:off x="10152843" y="4609469"/>
          <a:ext cx="371090" cy="774075"/>
        </p:xfrm>
        <a:graphic>
          <a:graphicData uri="http://schemas.openxmlformats.org/drawingml/2006/table">
            <a:tbl>
              <a:tblPr firstRow="1" bandRow="1">
                <a:tableStyleId>{5C22544A-7EE6-4342-B048-85BDC9FD1C3A}</a:tableStyleId>
              </a:tblPr>
              <a:tblGrid>
                <a:gridCol w="371090"/>
              </a:tblGrid>
              <a:tr h="258025">
                <a:tc>
                  <a:txBody>
                    <a:bodyPr/>
                    <a:lstStyle/>
                    <a:p>
                      <a:pPr algn="l"/>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solidFill>
                      <a:schemeClr val="bg1">
                        <a:lumMod val="75000"/>
                      </a:schemeClr>
                    </a:solidFill>
                  </a:tcPr>
                </a:tc>
              </a:tr>
              <a:tr h="258025">
                <a:tc>
                  <a:txBody>
                    <a:bodyPr/>
                    <a:lstStyle/>
                    <a:p>
                      <a:pPr algn="l"/>
                      <a:endParaRPr lang="zh-CN" altLang="en-US" sz="1000" dirty="0">
                        <a:solidFill>
                          <a:schemeClr val="tx1"/>
                        </a:solidFill>
                        <a:latin typeface="Times New Roman" panose="02020603050405020304" pitchFamily="18" charset="0"/>
                        <a:cs typeface="Times New Roman" panose="02020603050405020304" pitchFamily="18" charset="0"/>
                      </a:endParaRPr>
                    </a:p>
                  </a:txBody>
                  <a:tcPr>
                    <a:solidFill>
                      <a:schemeClr val="bg1">
                        <a:lumMod val="75000"/>
                      </a:schemeClr>
                    </a:solidFill>
                  </a:tcPr>
                </a:tc>
              </a:tr>
              <a:tr h="258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0" i="0" kern="1200" dirty="0" smtClean="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bg1">
                        <a:lumMod val="50000"/>
                      </a:schemeClr>
                    </a:solidFill>
                  </a:tcPr>
                </a:tc>
              </a:tr>
            </a:tbl>
          </a:graphicData>
        </a:graphic>
      </p:graphicFrame>
      <p:graphicFrame>
        <p:nvGraphicFramePr>
          <p:cNvPr id="31" name="表格 30"/>
          <p:cNvGraphicFramePr>
            <a:graphicFrameLocks noGrp="1"/>
          </p:cNvGraphicFramePr>
          <p:nvPr>
            <p:extLst/>
          </p:nvPr>
        </p:nvGraphicFramePr>
        <p:xfrm>
          <a:off x="10624826" y="4612189"/>
          <a:ext cx="1006234" cy="777240"/>
        </p:xfrm>
        <a:graphic>
          <a:graphicData uri="http://schemas.openxmlformats.org/drawingml/2006/table">
            <a:tbl>
              <a:tblPr firstRow="1" bandRow="1">
                <a:tableStyleId>{5C22544A-7EE6-4342-B048-85BDC9FD1C3A}</a:tableStyleId>
              </a:tblPr>
              <a:tblGrid>
                <a:gridCol w="1006234"/>
              </a:tblGrid>
              <a:tr h="246188">
                <a:tc>
                  <a:txBody>
                    <a:bodyPr/>
                    <a:lstStyle/>
                    <a:p>
                      <a:pPr algn="l"/>
                      <a:r>
                        <a:rPr lang="en-US" altLang="zh-CN" sz="1100" b="0" dirty="0" smtClean="0">
                          <a:solidFill>
                            <a:schemeClr val="tx1"/>
                          </a:solidFill>
                          <a:latin typeface="Times New Roman" panose="02020603050405020304" pitchFamily="18" charset="0"/>
                          <a:cs typeface="Times New Roman" panose="02020603050405020304" pitchFamily="18" charset="0"/>
                        </a:rPr>
                        <a:t>Fire</a:t>
                      </a:r>
                      <a:r>
                        <a:rPr lang="en-US" altLang="zh-CN" sz="1100" b="0" baseline="0" dirty="0" smtClean="0">
                          <a:solidFill>
                            <a:schemeClr val="tx1"/>
                          </a:solidFill>
                          <a:latin typeface="Times New Roman" panose="02020603050405020304" pitchFamily="18" charset="0"/>
                          <a:cs typeface="Times New Roman" panose="02020603050405020304" pitchFamily="18" charset="0"/>
                        </a:rPr>
                        <a:t> Lily</a:t>
                      </a:r>
                      <a:endParaRPr lang="zh-CN" altLang="en-US" sz="11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r>
              <a:tr h="246188">
                <a:tc>
                  <a:txBody>
                    <a:bodyPr/>
                    <a:lstStyle/>
                    <a:p>
                      <a:pPr algn="l"/>
                      <a:r>
                        <a:rPr lang="en-US" altLang="zh-CN" sz="1100" dirty="0" smtClean="0">
                          <a:solidFill>
                            <a:schemeClr val="tx1"/>
                          </a:solidFill>
                          <a:latin typeface="Times New Roman" panose="02020603050405020304" pitchFamily="18" charset="0"/>
                          <a:cs typeface="Times New Roman" panose="02020603050405020304" pitchFamily="18" charset="0"/>
                        </a:rPr>
                        <a:t>Clematis</a:t>
                      </a:r>
                      <a:endParaRPr lang="zh-CN" altLang="en-US" sz="110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r>
              <a:tr h="2461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chemeClr val="dk1"/>
                          </a:solidFill>
                          <a:effectLst/>
                          <a:latin typeface="Times New Roman" panose="02020603050405020304" pitchFamily="18" charset="0"/>
                          <a:ea typeface="+mn-ea"/>
                          <a:cs typeface="Times New Roman" panose="02020603050405020304" pitchFamily="18" charset="0"/>
                        </a:rPr>
                        <a:t>Rose</a:t>
                      </a:r>
                      <a:endParaRPr lang="en-US" altLang="zh-CN" sz="1100" b="0" i="0" kern="1200" dirty="0" smtClean="0">
                        <a:solidFill>
                          <a:schemeClr val="dk1"/>
                        </a:solidFill>
                        <a:effectLst/>
                        <a:latin typeface="Times New Roman" panose="02020603050405020304" pitchFamily="18" charset="0"/>
                        <a:ea typeface="+mn-ea"/>
                        <a:cs typeface="Times New Roman" panose="02020603050405020304" pitchFamily="18" charset="0"/>
                      </a:endParaRPr>
                    </a:p>
                  </a:txBody>
                  <a:tcPr>
                    <a:solidFill>
                      <a:schemeClr val="bg1"/>
                    </a:solidFill>
                  </a:tcPr>
                </a:tc>
              </a:tr>
            </a:tbl>
          </a:graphicData>
        </a:graphic>
      </p:graphicFrame>
      <p:graphicFrame>
        <p:nvGraphicFramePr>
          <p:cNvPr id="33" name="表格 32"/>
          <p:cNvGraphicFramePr>
            <a:graphicFrameLocks noGrp="1"/>
          </p:cNvGraphicFramePr>
          <p:nvPr>
            <p:extLst/>
          </p:nvPr>
        </p:nvGraphicFramePr>
        <p:xfrm>
          <a:off x="10160728" y="5684523"/>
          <a:ext cx="380868" cy="535874"/>
        </p:xfrm>
        <a:graphic>
          <a:graphicData uri="http://schemas.openxmlformats.org/drawingml/2006/table">
            <a:tbl>
              <a:tblPr firstRow="1" bandRow="1">
                <a:tableStyleId>{5C22544A-7EE6-4342-B048-85BDC9FD1C3A}</a:tableStyleId>
              </a:tblPr>
              <a:tblGrid>
                <a:gridCol w="380868"/>
              </a:tblGrid>
              <a:tr h="267937">
                <a:tc>
                  <a:txBody>
                    <a:bodyPr/>
                    <a:lstStyle/>
                    <a:p>
                      <a:endParaRPr lang="zh-CN" altLang="en-US" sz="1000" b="0" dirty="0">
                        <a:solidFill>
                          <a:schemeClr val="tx1"/>
                        </a:solidFill>
                        <a:latin typeface="Times New Roman" panose="02020603050405020304" pitchFamily="18" charset="0"/>
                        <a:cs typeface="Times New Roman" panose="02020603050405020304" pitchFamily="18" charset="0"/>
                      </a:endParaRPr>
                    </a:p>
                  </a:txBody>
                  <a:tcPr>
                    <a:solidFill>
                      <a:schemeClr val="bg1">
                        <a:lumMod val="75000"/>
                      </a:schemeClr>
                    </a:solidFill>
                  </a:tcPr>
                </a:tc>
              </a:tr>
              <a:tr h="267937">
                <a:tc>
                  <a:txBody>
                    <a:bodyPr/>
                    <a:lstStyle/>
                    <a:p>
                      <a:endParaRPr lang="zh-CN" altLang="en-US" sz="1000" dirty="0">
                        <a:latin typeface="Times New Roman" panose="02020603050405020304" pitchFamily="18" charset="0"/>
                        <a:cs typeface="Times New Roman" panose="02020603050405020304" pitchFamily="18" charset="0"/>
                      </a:endParaRPr>
                    </a:p>
                  </a:txBody>
                  <a:tcPr>
                    <a:solidFill>
                      <a:schemeClr val="bg1">
                        <a:lumMod val="75000"/>
                      </a:schemeClr>
                    </a:solidFill>
                  </a:tcPr>
                </a:tc>
              </a:tr>
            </a:tbl>
          </a:graphicData>
        </a:graphic>
      </p:graphicFrame>
      <p:graphicFrame>
        <p:nvGraphicFramePr>
          <p:cNvPr id="34" name="表格 33"/>
          <p:cNvGraphicFramePr>
            <a:graphicFrameLocks noGrp="1"/>
          </p:cNvGraphicFramePr>
          <p:nvPr>
            <p:extLst/>
          </p:nvPr>
        </p:nvGraphicFramePr>
        <p:xfrm>
          <a:off x="10622394" y="5688712"/>
          <a:ext cx="1008666" cy="518160"/>
        </p:xfrm>
        <a:graphic>
          <a:graphicData uri="http://schemas.openxmlformats.org/drawingml/2006/table">
            <a:tbl>
              <a:tblPr firstRow="1" bandRow="1">
                <a:tableStyleId>{5C22544A-7EE6-4342-B048-85BDC9FD1C3A}</a:tableStyleId>
              </a:tblPr>
              <a:tblGrid>
                <a:gridCol w="1008666"/>
              </a:tblGrid>
              <a:tr h="244781">
                <a:tc>
                  <a:txBody>
                    <a:bodyPr/>
                    <a:lstStyle/>
                    <a:p>
                      <a:r>
                        <a:rPr lang="en-US" altLang="zh-CN" sz="1100" b="0" dirty="0" smtClean="0">
                          <a:solidFill>
                            <a:schemeClr val="tx1"/>
                          </a:solidFill>
                          <a:latin typeface="Times New Roman" panose="02020603050405020304" pitchFamily="18" charset="0"/>
                          <a:cs typeface="Times New Roman" panose="02020603050405020304" pitchFamily="18" charset="0"/>
                        </a:rPr>
                        <a:t>Artichoke</a:t>
                      </a:r>
                      <a:endParaRPr lang="zh-CN" altLang="en-US" sz="11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r>
              <a:tr h="244781">
                <a:tc>
                  <a:txBody>
                    <a:bodyPr/>
                    <a:lstStyle/>
                    <a:p>
                      <a:r>
                        <a:rPr lang="en-US" altLang="zh-CN" sz="1100" dirty="0" smtClean="0">
                          <a:latin typeface="Times New Roman" panose="02020603050405020304" pitchFamily="18" charset="0"/>
                          <a:cs typeface="Times New Roman" panose="02020603050405020304" pitchFamily="18" charset="0"/>
                        </a:rPr>
                        <a:t>Bee</a:t>
                      </a:r>
                      <a:r>
                        <a:rPr lang="en-US" altLang="zh-CN" sz="1100" baseline="0" dirty="0" smtClean="0">
                          <a:latin typeface="Times New Roman" panose="02020603050405020304" pitchFamily="18" charset="0"/>
                          <a:cs typeface="Times New Roman" panose="02020603050405020304" pitchFamily="18" charset="0"/>
                        </a:rPr>
                        <a:t> Balm</a:t>
                      </a:r>
                      <a:endParaRPr lang="zh-CN" altLang="en-US" sz="1100" dirty="0">
                        <a:latin typeface="Times New Roman" panose="02020603050405020304" pitchFamily="18" charset="0"/>
                        <a:cs typeface="Times New Roman" panose="02020603050405020304" pitchFamily="18" charset="0"/>
                      </a:endParaRPr>
                    </a:p>
                  </a:txBody>
                  <a:tcPr>
                    <a:solidFill>
                      <a:schemeClr val="bg1"/>
                    </a:solidFill>
                  </a:tcPr>
                </a:tc>
              </a:tr>
            </a:tbl>
          </a:graphicData>
        </a:graphic>
      </p:graphicFrame>
      <p:sp>
        <p:nvSpPr>
          <p:cNvPr id="35" name="圆角矩形 34"/>
          <p:cNvSpPr/>
          <p:nvPr/>
        </p:nvSpPr>
        <p:spPr>
          <a:xfrm>
            <a:off x="10068943" y="4510857"/>
            <a:ext cx="1642915" cy="1765951"/>
          </a:xfrm>
          <a:prstGeom prst="roundRect">
            <a:avLst>
              <a:gd name="adj" fmla="val 6102"/>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10065473" y="2227908"/>
            <a:ext cx="1642915" cy="1745233"/>
          </a:xfrm>
          <a:prstGeom prst="roundRect">
            <a:avLst>
              <a:gd name="adj" fmla="val 6102"/>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29133" y="1362338"/>
            <a:ext cx="2676521" cy="646331"/>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(a) Training data in source      and </a:t>
            </a:r>
            <a:r>
              <a:rPr lang="en-US" altLang="zh-CN" dirty="0">
                <a:solidFill>
                  <a:schemeClr val="bg1"/>
                </a:solidFill>
                <a:latin typeface="Times New Roman" panose="02020603050405020304" pitchFamily="18" charset="0"/>
                <a:cs typeface="Times New Roman" panose="02020603050405020304" pitchFamily="18" charset="0"/>
              </a:rPr>
              <a:t>t</a:t>
            </a:r>
            <a:r>
              <a:rPr lang="en-US" altLang="zh-CN" dirty="0" smtClean="0">
                <a:solidFill>
                  <a:schemeClr val="bg1"/>
                </a:solidFill>
                <a:latin typeface="Times New Roman" panose="02020603050405020304" pitchFamily="18" charset="0"/>
                <a:cs typeface="Times New Roman" panose="02020603050405020304" pitchFamily="18" charset="0"/>
              </a:rPr>
              <a:t>arget </a:t>
            </a:r>
            <a:r>
              <a:rPr lang="en-US" altLang="zh-CN" dirty="0">
                <a:solidFill>
                  <a:schemeClr val="bg1"/>
                </a:solidFill>
                <a:latin typeface="Times New Roman" panose="02020603050405020304" pitchFamily="18" charset="0"/>
                <a:cs typeface="Times New Roman" panose="02020603050405020304" pitchFamily="18" charset="0"/>
              </a:rPr>
              <a:t>d</a:t>
            </a:r>
            <a:r>
              <a:rPr lang="en-US" altLang="zh-CN" dirty="0" smtClean="0">
                <a:solidFill>
                  <a:schemeClr val="bg1"/>
                </a:solidFill>
                <a:latin typeface="Times New Roman" panose="02020603050405020304" pitchFamily="18" charset="0"/>
                <a:cs typeface="Times New Roman" panose="02020603050405020304" pitchFamily="18" charset="0"/>
              </a:rPr>
              <a:t>omains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38" name="文本框 37"/>
          <p:cNvSpPr txBox="1"/>
          <p:nvPr/>
        </p:nvSpPr>
        <p:spPr>
          <a:xfrm>
            <a:off x="2847202" y="1362339"/>
            <a:ext cx="3007449" cy="646331"/>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(b) Search </a:t>
            </a:r>
            <a:r>
              <a:rPr lang="en-US" altLang="zh-CN" i="1" dirty="0">
                <a:solidFill>
                  <a:schemeClr val="bg1"/>
                </a:solidFill>
                <a:latin typeface="Times New Roman" panose="02020603050405020304" pitchFamily="18" charset="0"/>
                <a:cs typeface="Times New Roman" panose="02020603050405020304" pitchFamily="18" charset="0"/>
              </a:rPr>
              <a:t>K</a:t>
            </a:r>
            <a:r>
              <a:rPr lang="en-US" altLang="zh-CN" dirty="0" smtClean="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n</a:t>
            </a:r>
            <a:r>
              <a:rPr lang="en-US" altLang="zh-CN" dirty="0" smtClean="0">
                <a:solidFill>
                  <a:schemeClr val="bg1"/>
                </a:solidFill>
                <a:latin typeface="Times New Roman" panose="02020603050405020304" pitchFamily="18" charset="0"/>
                <a:cs typeface="Times New Roman" panose="02020603050405020304" pitchFamily="18" charset="0"/>
              </a:rPr>
              <a:t>earest </a:t>
            </a:r>
            <a:r>
              <a:rPr lang="en-US" altLang="zh-CN" dirty="0">
                <a:solidFill>
                  <a:schemeClr val="bg1"/>
                </a:solidFill>
                <a:latin typeface="Times New Roman" panose="02020603050405020304" pitchFamily="18" charset="0"/>
                <a:cs typeface="Times New Roman" panose="02020603050405020304" pitchFamily="18" charset="0"/>
              </a:rPr>
              <a:t>n</a:t>
            </a:r>
            <a:r>
              <a:rPr lang="en-US" altLang="zh-CN" dirty="0" smtClean="0">
                <a:solidFill>
                  <a:schemeClr val="bg1"/>
                </a:solidFill>
                <a:latin typeface="Times New Roman" panose="02020603050405020304" pitchFamily="18" charset="0"/>
                <a:cs typeface="Times New Roman" panose="02020603050405020304" pitchFamily="18" charset="0"/>
              </a:rPr>
              <a:t>eighbors       in a low-level </a:t>
            </a:r>
            <a:r>
              <a:rPr lang="en-US" altLang="zh-CN" dirty="0">
                <a:solidFill>
                  <a:schemeClr val="bg1"/>
                </a:solidFill>
                <a:latin typeface="Times New Roman" panose="02020603050405020304" pitchFamily="18" charset="0"/>
                <a:cs typeface="Times New Roman" panose="02020603050405020304" pitchFamily="18" charset="0"/>
              </a:rPr>
              <a:t>f</a:t>
            </a:r>
            <a:r>
              <a:rPr lang="en-US" altLang="zh-CN" dirty="0" smtClean="0">
                <a:solidFill>
                  <a:schemeClr val="bg1"/>
                </a:solidFill>
                <a:latin typeface="Times New Roman" panose="02020603050405020304" pitchFamily="18" charset="0"/>
                <a:cs typeface="Times New Roman" panose="02020603050405020304" pitchFamily="18" charset="0"/>
              </a:rPr>
              <a:t>eature spaces</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6290491" y="1362338"/>
            <a:ext cx="2413732" cy="646331"/>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(c) Deep convolutional</a:t>
            </a:r>
          </a:p>
          <a:p>
            <a:r>
              <a:rPr lang="en-US" altLang="zh-CN" dirty="0" smtClean="0">
                <a:solidFill>
                  <a:schemeClr val="bg1"/>
                </a:solidFill>
                <a:latin typeface="Times New Roman" panose="02020603050405020304" pitchFamily="18" charset="0"/>
                <a:cs typeface="Times New Roman" panose="02020603050405020304" pitchFamily="18" charset="0"/>
              </a:rPr>
              <a:t>     neural </a:t>
            </a:r>
            <a:r>
              <a:rPr lang="en-US" altLang="zh-CN" dirty="0">
                <a:solidFill>
                  <a:schemeClr val="bg1"/>
                </a:solidFill>
                <a:latin typeface="Times New Roman" panose="02020603050405020304" pitchFamily="18" charset="0"/>
                <a:cs typeface="Times New Roman" panose="02020603050405020304" pitchFamily="18" charset="0"/>
              </a:rPr>
              <a:t>n</a:t>
            </a:r>
            <a:r>
              <a:rPr lang="en-US" altLang="zh-CN" dirty="0" smtClean="0">
                <a:solidFill>
                  <a:schemeClr val="bg1"/>
                </a:solidFill>
                <a:latin typeface="Times New Roman" panose="02020603050405020304" pitchFamily="18" charset="0"/>
                <a:cs typeface="Times New Roman" panose="02020603050405020304" pitchFamily="18" charset="0"/>
              </a:rPr>
              <a:t>etwork</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40" name="文本框 39"/>
          <p:cNvSpPr txBox="1"/>
          <p:nvPr/>
        </p:nvSpPr>
        <p:spPr>
          <a:xfrm>
            <a:off x="9311151" y="1363173"/>
            <a:ext cx="2748262" cy="646331"/>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(d) Joint  training with two different </a:t>
            </a:r>
            <a:r>
              <a:rPr lang="en-US" altLang="zh-CN" dirty="0">
                <a:solidFill>
                  <a:schemeClr val="bg1"/>
                </a:solidFill>
                <a:latin typeface="Times New Roman" panose="02020603050405020304" pitchFamily="18" charset="0"/>
                <a:cs typeface="Times New Roman" panose="02020603050405020304" pitchFamily="18" charset="0"/>
              </a:rPr>
              <a:t>l</a:t>
            </a:r>
            <a:r>
              <a:rPr lang="en-US" altLang="zh-CN" dirty="0" smtClean="0">
                <a:solidFill>
                  <a:schemeClr val="bg1"/>
                </a:solidFill>
                <a:latin typeface="Times New Roman" panose="02020603050405020304" pitchFamily="18" charset="0"/>
                <a:cs typeface="Times New Roman" panose="02020603050405020304" pitchFamily="18" charset="0"/>
              </a:rPr>
              <a:t>abel </a:t>
            </a:r>
            <a:r>
              <a:rPr lang="en-US" altLang="zh-CN" dirty="0">
                <a:solidFill>
                  <a:schemeClr val="bg1"/>
                </a:solidFill>
                <a:latin typeface="Times New Roman" panose="02020603050405020304" pitchFamily="18" charset="0"/>
                <a:cs typeface="Times New Roman" panose="02020603050405020304" pitchFamily="18" charset="0"/>
              </a:rPr>
              <a:t>s</a:t>
            </a:r>
            <a:r>
              <a:rPr lang="en-US" altLang="zh-CN" dirty="0" smtClean="0">
                <a:solidFill>
                  <a:schemeClr val="bg1"/>
                </a:solidFill>
                <a:latin typeface="Times New Roman" panose="02020603050405020304" pitchFamily="18" charset="0"/>
                <a:cs typeface="Times New Roman" panose="02020603050405020304" pitchFamily="18" charset="0"/>
              </a:rPr>
              <a:t>paces</a:t>
            </a:r>
            <a:endParaRPr lang="zh-CN" altLang="en-US" dirty="0">
              <a:solidFill>
                <a:schemeClr val="bg1"/>
              </a:solidFill>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355525" y="2243445"/>
            <a:ext cx="2165836" cy="4453848"/>
            <a:chOff x="652539" y="1087245"/>
            <a:chExt cx="2165836" cy="4453848"/>
          </a:xfrm>
        </p:grpSpPr>
        <p:grpSp>
          <p:nvGrpSpPr>
            <p:cNvPr id="42" name="组合 41"/>
            <p:cNvGrpSpPr/>
            <p:nvPr/>
          </p:nvGrpSpPr>
          <p:grpSpPr>
            <a:xfrm>
              <a:off x="652539" y="1087245"/>
              <a:ext cx="1859446" cy="1934852"/>
              <a:chOff x="1060315" y="1011677"/>
              <a:chExt cx="1838528" cy="1819072"/>
            </a:xfrm>
          </p:grpSpPr>
          <p:grpSp>
            <p:nvGrpSpPr>
              <p:cNvPr id="57" name="组合 56"/>
              <p:cNvGrpSpPr/>
              <p:nvPr/>
            </p:nvGrpSpPr>
            <p:grpSpPr>
              <a:xfrm>
                <a:off x="1135260" y="1093957"/>
                <a:ext cx="1690388" cy="1644784"/>
                <a:chOff x="1001949" y="1811777"/>
                <a:chExt cx="1657221" cy="1678018"/>
              </a:xfrm>
            </p:grpSpPr>
            <p:sp>
              <p:nvSpPr>
                <p:cNvPr id="59" name="文本框 58"/>
                <p:cNvSpPr txBox="1"/>
                <p:nvPr/>
              </p:nvSpPr>
              <p:spPr>
                <a:xfrm>
                  <a:off x="1001949" y="1811778"/>
                  <a:ext cx="525294" cy="525293"/>
                </a:xfrm>
                <a:prstGeom prst="rect">
                  <a:avLst/>
                </a:prstGeom>
                <a:blipFill>
                  <a:blip r:embed="rId3"/>
                  <a:stretch>
                    <a:fillRect/>
                  </a:stretch>
                </a:blipFill>
                <a:ln w="3175">
                  <a:solidFill>
                    <a:srgbClr val="FF0000"/>
                  </a:solidFill>
                </a:ln>
              </p:spPr>
              <p:txBody>
                <a:bodyPr wrap="square" rtlCol="0">
                  <a:spAutoFit/>
                </a:bodyPr>
                <a:lstStyle/>
                <a:p>
                  <a:endParaRPr lang="zh-CN" altLang="en-US" dirty="0"/>
                </a:p>
              </p:txBody>
            </p:sp>
            <p:sp>
              <p:nvSpPr>
                <p:cNvPr id="60" name="文本框 59"/>
                <p:cNvSpPr txBox="1"/>
                <p:nvPr/>
              </p:nvSpPr>
              <p:spPr>
                <a:xfrm>
                  <a:off x="1562911" y="1811778"/>
                  <a:ext cx="525294" cy="525293"/>
                </a:xfrm>
                <a:prstGeom prst="rect">
                  <a:avLst/>
                </a:prstGeom>
                <a:blipFill>
                  <a:blip r:embed="rId4"/>
                  <a:stretch>
                    <a:fillRect/>
                  </a:stretch>
                </a:blipFill>
                <a:ln w="3175">
                  <a:solidFill>
                    <a:srgbClr val="FF0000"/>
                  </a:solidFill>
                </a:ln>
              </p:spPr>
              <p:txBody>
                <a:bodyPr wrap="square" rtlCol="0">
                  <a:spAutoFit/>
                </a:bodyPr>
                <a:lstStyle/>
                <a:p>
                  <a:endParaRPr lang="zh-CN" altLang="en-US" dirty="0"/>
                </a:p>
              </p:txBody>
            </p:sp>
            <p:sp>
              <p:nvSpPr>
                <p:cNvPr id="61" name="文本框 4"/>
                <p:cNvSpPr txBox="1"/>
                <p:nvPr/>
              </p:nvSpPr>
              <p:spPr>
                <a:xfrm>
                  <a:off x="2133876" y="1811777"/>
                  <a:ext cx="525294" cy="525293"/>
                </a:xfrm>
                <a:prstGeom prst="rect">
                  <a:avLst/>
                </a:prstGeom>
                <a:blipFill>
                  <a:blip r:embed="rId5"/>
                  <a:stretch>
                    <a:fillRect/>
                  </a:stretch>
                </a:blipFill>
                <a:ln w="3175">
                  <a:solidFill>
                    <a:srgbClr val="FF00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2" name="文本框 4"/>
                <p:cNvSpPr txBox="1"/>
                <p:nvPr/>
              </p:nvSpPr>
              <p:spPr>
                <a:xfrm>
                  <a:off x="1001949" y="2388140"/>
                  <a:ext cx="525294" cy="525293"/>
                </a:xfrm>
                <a:prstGeom prst="rect">
                  <a:avLst/>
                </a:prstGeom>
                <a:blipFill>
                  <a:blip r:embed="rId6"/>
                  <a:stretch>
                    <a:fillRect/>
                  </a:stretch>
                </a:blipFill>
                <a:ln w="3175">
                  <a:solidFill>
                    <a:srgbClr val="FF00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3" name="文本框 4"/>
                <p:cNvSpPr txBox="1"/>
                <p:nvPr/>
              </p:nvSpPr>
              <p:spPr>
                <a:xfrm>
                  <a:off x="1562911" y="2388139"/>
                  <a:ext cx="525294" cy="525293"/>
                </a:xfrm>
                <a:prstGeom prst="rect">
                  <a:avLst/>
                </a:prstGeom>
                <a:blipFill>
                  <a:blip r:embed="rId7"/>
                  <a:stretch>
                    <a:fillRect/>
                  </a:stretch>
                </a:blipFill>
                <a:ln w="3175">
                  <a:solidFill>
                    <a:srgbClr val="FF00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4" name="文本框 4"/>
                <p:cNvSpPr txBox="1"/>
                <p:nvPr/>
              </p:nvSpPr>
              <p:spPr>
                <a:xfrm>
                  <a:off x="2133876" y="2388139"/>
                  <a:ext cx="525294" cy="525293"/>
                </a:xfrm>
                <a:prstGeom prst="rect">
                  <a:avLst/>
                </a:prstGeom>
                <a:blipFill>
                  <a:blip r:embed="rId8"/>
                  <a:stretch>
                    <a:fillRect/>
                  </a:stretch>
                </a:blipFill>
                <a:ln w="3175">
                  <a:solidFill>
                    <a:srgbClr val="FF00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5" name="文本框 4"/>
                <p:cNvSpPr txBox="1"/>
                <p:nvPr/>
              </p:nvSpPr>
              <p:spPr>
                <a:xfrm>
                  <a:off x="1001949" y="2964502"/>
                  <a:ext cx="525294" cy="525293"/>
                </a:xfrm>
                <a:prstGeom prst="rect">
                  <a:avLst/>
                </a:prstGeom>
                <a:blipFill>
                  <a:blip r:embed="rId9"/>
                  <a:stretch>
                    <a:fillRect/>
                  </a:stretch>
                </a:blipFill>
                <a:ln w="3175">
                  <a:solidFill>
                    <a:srgbClr val="FF00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6" name="文本框 4"/>
                <p:cNvSpPr txBox="1"/>
                <p:nvPr/>
              </p:nvSpPr>
              <p:spPr>
                <a:xfrm>
                  <a:off x="1562911" y="2964502"/>
                  <a:ext cx="525294" cy="525293"/>
                </a:xfrm>
                <a:prstGeom prst="rect">
                  <a:avLst/>
                </a:prstGeom>
                <a:blipFill>
                  <a:blip r:embed="rId10"/>
                  <a:stretch>
                    <a:fillRect/>
                  </a:stretch>
                </a:blipFill>
                <a:ln w="3175">
                  <a:solidFill>
                    <a:srgbClr val="FF00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7" name="文本框 4"/>
                <p:cNvSpPr txBox="1"/>
                <p:nvPr/>
              </p:nvSpPr>
              <p:spPr>
                <a:xfrm>
                  <a:off x="2133876" y="2964502"/>
                  <a:ext cx="525294" cy="525293"/>
                </a:xfrm>
                <a:prstGeom prst="rect">
                  <a:avLst/>
                </a:prstGeom>
                <a:blipFill>
                  <a:blip r:embed="rId11"/>
                  <a:stretch>
                    <a:fillRect/>
                  </a:stretch>
                </a:blipFill>
                <a:ln w="3175">
                  <a:solidFill>
                    <a:srgbClr val="FF00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58" name="圆角矩形 57"/>
              <p:cNvSpPr/>
              <p:nvPr/>
            </p:nvSpPr>
            <p:spPr>
              <a:xfrm>
                <a:off x="1060315" y="1011677"/>
                <a:ext cx="1838528" cy="1819072"/>
              </a:xfrm>
              <a:prstGeom prst="roundRect">
                <a:avLst>
                  <a:gd name="adj" fmla="val 4368"/>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676366" y="3394958"/>
              <a:ext cx="1838528" cy="1819072"/>
              <a:chOff x="1057547" y="3015784"/>
              <a:chExt cx="1838528" cy="1819072"/>
            </a:xfrm>
          </p:grpSpPr>
          <p:grpSp>
            <p:nvGrpSpPr>
              <p:cNvPr id="46" name="组合 45"/>
              <p:cNvGrpSpPr/>
              <p:nvPr/>
            </p:nvGrpSpPr>
            <p:grpSpPr>
              <a:xfrm>
                <a:off x="1137593" y="3089623"/>
                <a:ext cx="1691829" cy="1644784"/>
                <a:chOff x="999235" y="1916608"/>
                <a:chExt cx="1658634" cy="1678018"/>
              </a:xfrm>
            </p:grpSpPr>
            <p:sp>
              <p:nvSpPr>
                <p:cNvPr id="48" name="文本框 47"/>
                <p:cNvSpPr txBox="1"/>
                <p:nvPr/>
              </p:nvSpPr>
              <p:spPr>
                <a:xfrm>
                  <a:off x="999235" y="1916609"/>
                  <a:ext cx="525294" cy="525293"/>
                </a:xfrm>
                <a:prstGeom prst="rect">
                  <a:avLst/>
                </a:prstGeom>
                <a:blipFill>
                  <a:blip r:embed="rId12"/>
                  <a:stretch>
                    <a:fillRect/>
                  </a:stretch>
                </a:blipFill>
                <a:ln w="3175">
                  <a:solidFill>
                    <a:srgbClr val="00B050"/>
                  </a:solidFill>
                </a:ln>
              </p:spPr>
              <p:txBody>
                <a:bodyPr wrap="square" rtlCol="0">
                  <a:spAutoFit/>
                </a:bodyPr>
                <a:lstStyle/>
                <a:p>
                  <a:endParaRPr lang="zh-CN" altLang="en-US" dirty="0"/>
                </a:p>
              </p:txBody>
            </p:sp>
            <p:sp>
              <p:nvSpPr>
                <p:cNvPr id="49" name="文本框 48"/>
                <p:cNvSpPr txBox="1"/>
                <p:nvPr/>
              </p:nvSpPr>
              <p:spPr>
                <a:xfrm>
                  <a:off x="1560197" y="1916609"/>
                  <a:ext cx="525294" cy="525293"/>
                </a:xfrm>
                <a:prstGeom prst="rect">
                  <a:avLst/>
                </a:prstGeom>
                <a:blipFill>
                  <a:blip r:embed="rId13"/>
                  <a:stretch>
                    <a:fillRect/>
                  </a:stretch>
                </a:blipFill>
                <a:ln w="3175">
                  <a:solidFill>
                    <a:srgbClr val="7030A0"/>
                  </a:solidFill>
                </a:ln>
              </p:spPr>
              <p:txBody>
                <a:bodyPr wrap="square" rtlCol="0">
                  <a:spAutoFit/>
                </a:bodyPr>
                <a:lstStyle/>
                <a:p>
                  <a:endParaRPr lang="zh-CN" altLang="en-US" dirty="0"/>
                </a:p>
              </p:txBody>
            </p:sp>
            <p:sp>
              <p:nvSpPr>
                <p:cNvPr id="50" name="文本框 4"/>
                <p:cNvSpPr txBox="1"/>
                <p:nvPr/>
              </p:nvSpPr>
              <p:spPr>
                <a:xfrm>
                  <a:off x="2131162" y="1916608"/>
                  <a:ext cx="525294" cy="525293"/>
                </a:xfrm>
                <a:prstGeom prst="rect">
                  <a:avLst/>
                </a:prstGeom>
                <a:blipFill>
                  <a:blip r:embed="rId14"/>
                  <a:stretch>
                    <a:fillRect/>
                  </a:stretch>
                </a:blipFill>
                <a:ln w="3175">
                  <a:solidFill>
                    <a:srgbClr val="7030A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1" name="文本框 4"/>
                <p:cNvSpPr txBox="1"/>
                <p:nvPr/>
              </p:nvSpPr>
              <p:spPr>
                <a:xfrm>
                  <a:off x="999235" y="2492971"/>
                  <a:ext cx="525294" cy="525293"/>
                </a:xfrm>
                <a:prstGeom prst="rect">
                  <a:avLst/>
                </a:prstGeom>
                <a:blipFill>
                  <a:blip r:embed="rId15"/>
                  <a:stretch>
                    <a:fillRect/>
                  </a:stretch>
                </a:blipFill>
                <a:ln w="3175">
                  <a:solidFill>
                    <a:srgbClr val="7030A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2" name="文本框 4"/>
                <p:cNvSpPr txBox="1"/>
                <p:nvPr/>
              </p:nvSpPr>
              <p:spPr>
                <a:xfrm>
                  <a:off x="1560197" y="2492970"/>
                  <a:ext cx="525294" cy="525293"/>
                </a:xfrm>
                <a:prstGeom prst="rect">
                  <a:avLst/>
                </a:prstGeom>
                <a:blipFill>
                  <a:blip r:embed="rId16"/>
                  <a:stretch>
                    <a:fillRect/>
                  </a:stretch>
                </a:blipFill>
                <a:ln w="3175">
                  <a:solidFill>
                    <a:srgbClr val="7030A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3" name="文本框 4"/>
                <p:cNvSpPr txBox="1"/>
                <p:nvPr/>
              </p:nvSpPr>
              <p:spPr>
                <a:xfrm>
                  <a:off x="2131162" y="2492970"/>
                  <a:ext cx="525294" cy="525293"/>
                </a:xfrm>
                <a:prstGeom prst="rect">
                  <a:avLst/>
                </a:prstGeom>
                <a:blipFill>
                  <a:blip r:embed="rId17"/>
                  <a:stretch>
                    <a:fillRect/>
                  </a:stretch>
                </a:blipFill>
                <a:ln w="3175">
                  <a:solidFill>
                    <a:srgbClr val="7030A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4" name="文本框 4"/>
                <p:cNvSpPr txBox="1"/>
                <p:nvPr/>
              </p:nvSpPr>
              <p:spPr>
                <a:xfrm>
                  <a:off x="999235" y="3069333"/>
                  <a:ext cx="525294" cy="525293"/>
                </a:xfrm>
                <a:prstGeom prst="rect">
                  <a:avLst/>
                </a:prstGeom>
                <a:blipFill>
                  <a:blip r:embed="rId18"/>
                  <a:stretch>
                    <a:fillRect/>
                  </a:stretch>
                </a:blipFill>
                <a:ln w="3175">
                  <a:solidFill>
                    <a:srgbClr val="7030A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5" name="文本框 4"/>
                <p:cNvSpPr txBox="1"/>
                <p:nvPr/>
              </p:nvSpPr>
              <p:spPr>
                <a:xfrm>
                  <a:off x="1560197" y="3069333"/>
                  <a:ext cx="525294" cy="525293"/>
                </a:xfrm>
                <a:prstGeom prst="rect">
                  <a:avLst/>
                </a:prstGeom>
                <a:blipFill>
                  <a:blip r:embed="rId19"/>
                  <a:stretch>
                    <a:fillRect/>
                  </a:stretch>
                </a:blipFill>
                <a:ln w="3175">
                  <a:solidFill>
                    <a:srgbClr val="7030A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6" name="文本框 4"/>
                <p:cNvSpPr txBox="1"/>
                <p:nvPr/>
              </p:nvSpPr>
              <p:spPr>
                <a:xfrm>
                  <a:off x="2132575" y="3069333"/>
                  <a:ext cx="525294" cy="525293"/>
                </a:xfrm>
                <a:prstGeom prst="rect">
                  <a:avLst/>
                </a:prstGeom>
                <a:blipFill>
                  <a:blip r:embed="rId20"/>
                  <a:stretch>
                    <a:fillRect/>
                  </a:stretch>
                </a:blipFill>
                <a:ln w="3175">
                  <a:solidFill>
                    <a:srgbClr val="7030A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47" name="圆角矩形 46"/>
              <p:cNvSpPr/>
              <p:nvPr/>
            </p:nvSpPr>
            <p:spPr>
              <a:xfrm>
                <a:off x="1057547" y="3015784"/>
                <a:ext cx="1838528" cy="1819072"/>
              </a:xfrm>
              <a:prstGeom prst="roundRect">
                <a:avLst>
                  <a:gd name="adj" fmla="val 4368"/>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658471" y="2982731"/>
              <a:ext cx="2159904" cy="338554"/>
            </a:xfrm>
            <a:prstGeom prst="rect">
              <a:avLst/>
            </a:prstGeom>
            <a:noFill/>
          </p:spPr>
          <p:txBody>
            <a:bodyPr wrap="square" rtlCol="0">
              <a:spAutoFit/>
            </a:bodyPr>
            <a:lstStyle/>
            <a:p>
              <a:r>
                <a:rPr lang="en-US" altLang="zh-CN" sz="1600" b="1" i="1" dirty="0" smtClean="0">
                  <a:solidFill>
                    <a:schemeClr val="bg1"/>
                  </a:solidFill>
                  <a:latin typeface="Times New Roman" panose="02020603050405020304" pitchFamily="18" charset="0"/>
                  <a:cs typeface="Times New Roman" panose="02020603050405020304" pitchFamily="18" charset="0"/>
                </a:rPr>
                <a:t>Source Domain Data</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sp>
          <p:nvSpPr>
            <p:cNvPr id="45" name="文本框 44"/>
            <p:cNvSpPr txBox="1"/>
            <p:nvPr/>
          </p:nvSpPr>
          <p:spPr>
            <a:xfrm>
              <a:off x="662225" y="5202539"/>
              <a:ext cx="1931801" cy="338554"/>
            </a:xfrm>
            <a:prstGeom prst="rect">
              <a:avLst/>
            </a:prstGeom>
            <a:noFill/>
          </p:spPr>
          <p:txBody>
            <a:bodyPr wrap="square" rtlCol="0">
              <a:spAutoFit/>
            </a:bodyPr>
            <a:lstStyle/>
            <a:p>
              <a:r>
                <a:rPr lang="en-US" altLang="zh-CN" sz="1600" b="1" i="1" dirty="0" smtClean="0">
                  <a:solidFill>
                    <a:schemeClr val="bg1"/>
                  </a:solidFill>
                  <a:latin typeface="Times New Roman" panose="02020603050405020304" pitchFamily="18" charset="0"/>
                  <a:cs typeface="Times New Roman" panose="02020603050405020304" pitchFamily="18" charset="0"/>
                </a:rPr>
                <a:t>Target Domain Data</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grpSp>
      <p:sp>
        <p:nvSpPr>
          <p:cNvPr id="68" name="文本框 67"/>
          <p:cNvSpPr txBox="1"/>
          <p:nvPr/>
        </p:nvSpPr>
        <p:spPr>
          <a:xfrm>
            <a:off x="9106313" y="3971040"/>
            <a:ext cx="3142179" cy="338554"/>
          </a:xfrm>
          <a:prstGeom prst="rect">
            <a:avLst/>
          </a:prstGeom>
          <a:noFill/>
        </p:spPr>
        <p:txBody>
          <a:bodyPr wrap="square" rtlCol="0">
            <a:spAutoFit/>
          </a:bodyPr>
          <a:lstStyle/>
          <a:p>
            <a:r>
              <a:rPr lang="en-US" altLang="zh-CN" sz="1600" b="1" i="1" dirty="0" smtClean="0">
                <a:solidFill>
                  <a:schemeClr val="bg1"/>
                </a:solidFill>
                <a:latin typeface="Times New Roman" panose="02020603050405020304" pitchFamily="18" charset="0"/>
                <a:cs typeface="Times New Roman" panose="02020603050405020304" pitchFamily="18" charset="0"/>
              </a:rPr>
              <a:t>Source Domain Loss Minimization</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9156426" y="6350403"/>
            <a:ext cx="3194843" cy="338554"/>
          </a:xfrm>
          <a:prstGeom prst="rect">
            <a:avLst/>
          </a:prstGeom>
          <a:noFill/>
        </p:spPr>
        <p:txBody>
          <a:bodyPr wrap="square" rtlCol="0">
            <a:spAutoFit/>
          </a:bodyPr>
          <a:lstStyle/>
          <a:p>
            <a:r>
              <a:rPr lang="en-US" altLang="zh-CN" sz="1600" b="1" i="1" dirty="0" smtClean="0">
                <a:solidFill>
                  <a:schemeClr val="bg1"/>
                </a:solidFill>
                <a:latin typeface="Times New Roman" panose="02020603050405020304" pitchFamily="18" charset="0"/>
                <a:cs typeface="Times New Roman" panose="02020603050405020304" pitchFamily="18" charset="0"/>
              </a:rPr>
              <a:t>Target Domain Loss Minimization</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10090095" y="5367940"/>
            <a:ext cx="461665" cy="332188"/>
          </a:xfrm>
          <a:prstGeom prst="rect">
            <a:avLst/>
          </a:prstGeom>
          <a:noFill/>
        </p:spPr>
        <p:txBody>
          <a:bodyPr vert="eaVert" wrap="square" rtlCol="0">
            <a:spAutoFit/>
          </a:bodyPr>
          <a:lstStyle/>
          <a:p>
            <a:r>
              <a:rPr lang="en-US" altLang="zh-CN" dirty="0" smtClean="0">
                <a:solidFill>
                  <a:schemeClr val="bg1"/>
                </a:solidFill>
                <a:latin typeface="+mn-ea"/>
              </a:rPr>
              <a:t>…</a:t>
            </a:r>
            <a:endParaRPr lang="zh-CN" altLang="en-US" dirty="0">
              <a:solidFill>
                <a:schemeClr val="bg1"/>
              </a:solidFill>
              <a:latin typeface="+mn-ea"/>
            </a:endParaRPr>
          </a:p>
        </p:txBody>
      </p:sp>
      <p:sp>
        <p:nvSpPr>
          <p:cNvPr id="129" name="文本框 128"/>
          <p:cNvSpPr txBox="1"/>
          <p:nvPr/>
        </p:nvSpPr>
        <p:spPr>
          <a:xfrm>
            <a:off x="7855342" y="2528745"/>
            <a:ext cx="1570947" cy="338554"/>
          </a:xfrm>
          <a:prstGeom prst="rect">
            <a:avLst/>
          </a:prstGeom>
          <a:noFill/>
        </p:spPr>
        <p:txBody>
          <a:bodyPr wrap="square" rtlCol="0">
            <a:spAutoFit/>
          </a:bodyPr>
          <a:lstStyle/>
          <a:p>
            <a:pPr algn="ctr"/>
            <a:r>
              <a:rPr lang="en-US" altLang="zh-CN" sz="1600" b="1" i="1" dirty="0" smtClean="0">
                <a:solidFill>
                  <a:schemeClr val="bg1"/>
                </a:solidFill>
                <a:latin typeface="Times New Roman" panose="02020603050405020304" pitchFamily="18" charset="0"/>
                <a:cs typeface="Times New Roman" panose="02020603050405020304" pitchFamily="18" charset="0"/>
              </a:rPr>
              <a:t>Linear classifier</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sp>
        <p:nvSpPr>
          <p:cNvPr id="130" name="文本框 129"/>
          <p:cNvSpPr txBox="1"/>
          <p:nvPr/>
        </p:nvSpPr>
        <p:spPr>
          <a:xfrm>
            <a:off x="7787594" y="5593331"/>
            <a:ext cx="1701544" cy="338554"/>
          </a:xfrm>
          <a:prstGeom prst="rect">
            <a:avLst/>
          </a:prstGeom>
          <a:noFill/>
        </p:spPr>
        <p:txBody>
          <a:bodyPr wrap="square" rtlCol="0">
            <a:spAutoFit/>
          </a:bodyPr>
          <a:lstStyle/>
          <a:p>
            <a:pPr algn="ctr"/>
            <a:r>
              <a:rPr lang="en-US" altLang="zh-CN" sz="1600" b="1" i="1" dirty="0" smtClean="0">
                <a:solidFill>
                  <a:schemeClr val="bg1"/>
                </a:solidFill>
                <a:latin typeface="Times New Roman" panose="02020603050405020304" pitchFamily="18" charset="0"/>
                <a:cs typeface="Times New Roman" panose="02020603050405020304" pitchFamily="18" charset="0"/>
              </a:rPr>
              <a:t>Linear classifier</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2479690" y="2154224"/>
            <a:ext cx="7540717" cy="4543069"/>
            <a:chOff x="2460909" y="2194189"/>
            <a:chExt cx="7540717" cy="4543069"/>
          </a:xfrm>
        </p:grpSpPr>
        <p:sp>
          <p:nvSpPr>
            <p:cNvPr id="70" name="文本框 69"/>
            <p:cNvSpPr txBox="1"/>
            <p:nvPr/>
          </p:nvSpPr>
          <p:spPr>
            <a:xfrm>
              <a:off x="2831383" y="6152483"/>
              <a:ext cx="2829435" cy="584775"/>
            </a:xfrm>
            <a:prstGeom prst="rect">
              <a:avLst/>
            </a:prstGeom>
            <a:noFill/>
          </p:spPr>
          <p:txBody>
            <a:bodyPr wrap="square" rtlCol="0">
              <a:spAutoFit/>
            </a:bodyPr>
            <a:lstStyle/>
            <a:p>
              <a:pPr algn="ctr"/>
              <a:r>
                <a:rPr lang="en-US" altLang="zh-CN" sz="1600" b="1" i="1" dirty="0" smtClean="0">
                  <a:solidFill>
                    <a:schemeClr val="bg1"/>
                  </a:solidFill>
                  <a:latin typeface="Times New Roman" panose="02020603050405020304" pitchFamily="18" charset="0"/>
                  <a:cs typeface="Times New Roman" panose="02020603050405020304" pitchFamily="18" charset="0"/>
                </a:rPr>
                <a:t>Target Training Samples in the Low-level Feature Spaces</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2784172" y="2194189"/>
              <a:ext cx="2923858" cy="584775"/>
            </a:xfrm>
            <a:prstGeom prst="rect">
              <a:avLst/>
            </a:prstGeom>
            <a:noFill/>
          </p:spPr>
          <p:txBody>
            <a:bodyPr wrap="square" rtlCol="0">
              <a:spAutoFit/>
            </a:bodyPr>
            <a:lstStyle/>
            <a:p>
              <a:pPr algn="ctr"/>
              <a:r>
                <a:rPr lang="en-US" altLang="zh-CN" sz="1600" b="1" i="1" dirty="0" smtClean="0">
                  <a:solidFill>
                    <a:schemeClr val="bg1"/>
                  </a:solidFill>
                  <a:latin typeface="Times New Roman" panose="02020603050405020304" pitchFamily="18" charset="0"/>
                  <a:cs typeface="Times New Roman" panose="02020603050405020304" pitchFamily="18" charset="0"/>
                </a:rPr>
                <a:t>Source Training Samples in the Low-level Feature Spaces</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sp>
          <p:nvSpPr>
            <p:cNvPr id="128" name="文本框 127"/>
            <p:cNvSpPr txBox="1"/>
            <p:nvPr/>
          </p:nvSpPr>
          <p:spPr>
            <a:xfrm>
              <a:off x="5989035" y="6152482"/>
              <a:ext cx="3198575" cy="584775"/>
            </a:xfrm>
            <a:prstGeom prst="rect">
              <a:avLst/>
            </a:prstGeom>
            <a:noFill/>
          </p:spPr>
          <p:txBody>
            <a:bodyPr wrap="square" rtlCol="0">
              <a:spAutoFit/>
            </a:bodyPr>
            <a:lstStyle/>
            <a:p>
              <a:pPr algn="ctr"/>
              <a:r>
                <a:rPr lang="en-US" altLang="zh-CN" sz="1600" b="1" i="1" dirty="0" smtClean="0">
                  <a:solidFill>
                    <a:schemeClr val="bg1"/>
                  </a:solidFill>
                  <a:latin typeface="Times New Roman" panose="02020603050405020304" pitchFamily="18" charset="0"/>
                  <a:cs typeface="Times New Roman" panose="02020603050405020304" pitchFamily="18" charset="0"/>
                </a:rPr>
                <a:t>Convolutional layers shared by the source and target learning tasks</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5315655" y="2474832"/>
              <a:ext cx="4685971" cy="3553700"/>
              <a:chOff x="5315655" y="2474832"/>
              <a:chExt cx="4685971" cy="3553700"/>
            </a:xfrm>
          </p:grpSpPr>
          <p:grpSp>
            <p:nvGrpSpPr>
              <p:cNvPr id="73" name="组合 72"/>
              <p:cNvGrpSpPr/>
              <p:nvPr/>
            </p:nvGrpSpPr>
            <p:grpSpPr>
              <a:xfrm>
                <a:off x="5930037" y="2474832"/>
                <a:ext cx="4071589" cy="3553700"/>
                <a:chOff x="5949492" y="1307513"/>
                <a:chExt cx="4071589" cy="3553700"/>
              </a:xfrm>
            </p:grpSpPr>
            <p:grpSp>
              <p:nvGrpSpPr>
                <p:cNvPr id="74" name="组合 73"/>
                <p:cNvGrpSpPr/>
                <p:nvPr/>
              </p:nvGrpSpPr>
              <p:grpSpPr>
                <a:xfrm>
                  <a:off x="9594330" y="1919884"/>
                  <a:ext cx="426751" cy="2313456"/>
                  <a:chOff x="9594330" y="1919884"/>
                  <a:chExt cx="426751" cy="2313456"/>
                </a:xfrm>
              </p:grpSpPr>
              <p:cxnSp>
                <p:nvCxnSpPr>
                  <p:cNvPr id="126" name="直接箭头连接符 125"/>
                  <p:cNvCxnSpPr/>
                  <p:nvPr/>
                </p:nvCxnSpPr>
                <p:spPr>
                  <a:xfrm flipV="1">
                    <a:off x="9594330" y="1919884"/>
                    <a:ext cx="426751" cy="3961"/>
                  </a:xfrm>
                  <a:prstGeom prst="straightConnector1">
                    <a:avLst/>
                  </a:prstGeom>
                  <a:ln w="190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9594330" y="4229379"/>
                    <a:ext cx="426751" cy="3961"/>
                  </a:xfrm>
                  <a:prstGeom prst="straightConnector1">
                    <a:avLst/>
                  </a:prstGeom>
                  <a:ln w="19050">
                    <a:solidFill>
                      <a:schemeClr val="bg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5949492" y="1307513"/>
                  <a:ext cx="3541272" cy="3553700"/>
                  <a:chOff x="5949492" y="1307513"/>
                  <a:chExt cx="3541272" cy="3553700"/>
                </a:xfrm>
              </p:grpSpPr>
              <p:sp>
                <p:nvSpPr>
                  <p:cNvPr id="76" name="文本框 75"/>
                  <p:cNvSpPr txBox="1"/>
                  <p:nvPr/>
                </p:nvSpPr>
                <p:spPr>
                  <a:xfrm>
                    <a:off x="9396155" y="1307513"/>
                    <a:ext cx="93879" cy="1232664"/>
                  </a:xfrm>
                  <a:prstGeom prst="rect">
                    <a:avLst/>
                  </a:prstGeom>
                  <a:solidFill>
                    <a:srgbClr val="FFFF66">
                      <a:alpha val="80000"/>
                    </a:srgbClr>
                  </a:solidFill>
                  <a:ln w="19050">
                    <a:solidFill>
                      <a:schemeClr val="bg1"/>
                    </a:solidFill>
                  </a:ln>
                </p:spPr>
                <p:txBody>
                  <a:bodyPr vert="eaVert" wrap="square" rtlCol="0">
                    <a:spAutoFit/>
                  </a:bodyPr>
                  <a:lstStyle/>
                  <a:p>
                    <a:endParaRPr lang="zh-CN" altLang="en-US" sz="100" dirty="0"/>
                  </a:p>
                </p:txBody>
              </p:sp>
              <p:grpSp>
                <p:nvGrpSpPr>
                  <p:cNvPr id="77" name="组合 76"/>
                  <p:cNvGrpSpPr/>
                  <p:nvPr/>
                </p:nvGrpSpPr>
                <p:grpSpPr>
                  <a:xfrm>
                    <a:off x="5949492" y="1771942"/>
                    <a:ext cx="3306294" cy="2645562"/>
                    <a:chOff x="5957830" y="1831714"/>
                    <a:chExt cx="3306294" cy="2645562"/>
                  </a:xfrm>
                </p:grpSpPr>
                <p:grpSp>
                  <p:nvGrpSpPr>
                    <p:cNvPr id="79" name="组合 78"/>
                    <p:cNvGrpSpPr/>
                    <p:nvPr/>
                  </p:nvGrpSpPr>
                  <p:grpSpPr>
                    <a:xfrm>
                      <a:off x="5957830" y="1831714"/>
                      <a:ext cx="2979083" cy="2645562"/>
                      <a:chOff x="4979474" y="2132601"/>
                      <a:chExt cx="3016662" cy="2046653"/>
                    </a:xfrm>
                  </p:grpSpPr>
                  <p:cxnSp>
                    <p:nvCxnSpPr>
                      <p:cNvPr id="82" name="直接箭头连接符 81"/>
                      <p:cNvCxnSpPr>
                        <a:stCxn id="116" idx="3"/>
                        <a:endCxn id="117" idx="1"/>
                      </p:cNvCxnSpPr>
                      <p:nvPr/>
                    </p:nvCxnSpPr>
                    <p:spPr>
                      <a:xfrm>
                        <a:off x="7015609" y="3147619"/>
                        <a:ext cx="197312" cy="0"/>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4979474" y="2132601"/>
                        <a:ext cx="3016662" cy="2046653"/>
                        <a:chOff x="4939101" y="1827018"/>
                        <a:chExt cx="3206769" cy="2736196"/>
                      </a:xfrm>
                    </p:grpSpPr>
                    <p:sp>
                      <p:nvSpPr>
                        <p:cNvPr id="108" name="文本框 107"/>
                        <p:cNvSpPr txBox="1"/>
                        <p:nvPr/>
                      </p:nvSpPr>
                      <p:spPr>
                        <a:xfrm>
                          <a:off x="4939101" y="1827018"/>
                          <a:ext cx="127014" cy="2736196"/>
                        </a:xfrm>
                        <a:prstGeom prst="rect">
                          <a:avLst/>
                        </a:prstGeom>
                        <a:solidFill>
                          <a:schemeClr val="accent2">
                            <a:lumMod val="20000"/>
                            <a:lumOff val="80000"/>
                          </a:schemeClr>
                        </a:solidFill>
                        <a:ln w="19050">
                          <a:solidFill>
                            <a:schemeClr val="bg1"/>
                          </a:solidFill>
                        </a:ln>
                      </p:spPr>
                      <p:txBody>
                        <a:bodyPr vert="eaVert" wrap="square" rtlCol="0">
                          <a:spAutoFit/>
                        </a:bodyPr>
                        <a:lstStyle/>
                        <a:p>
                          <a:endParaRPr lang="zh-CN" altLang="en-US" sz="100" dirty="0"/>
                        </a:p>
                      </p:txBody>
                    </p:sp>
                    <p:sp>
                      <p:nvSpPr>
                        <p:cNvPr id="109" name="文本框 108"/>
                        <p:cNvSpPr txBox="1"/>
                        <p:nvPr/>
                      </p:nvSpPr>
                      <p:spPr>
                        <a:xfrm>
                          <a:off x="5308490" y="2520474"/>
                          <a:ext cx="110316" cy="1335549"/>
                        </a:xfrm>
                        <a:prstGeom prst="rect">
                          <a:avLst/>
                        </a:prstGeom>
                        <a:solidFill>
                          <a:srgbClr val="F6D3FF"/>
                        </a:solidFill>
                        <a:ln w="19050">
                          <a:solidFill>
                            <a:schemeClr val="bg1"/>
                          </a:solidFill>
                        </a:ln>
                      </p:spPr>
                      <p:txBody>
                        <a:bodyPr vert="eaVert" wrap="square" rtlCol="0">
                          <a:spAutoFit/>
                        </a:bodyPr>
                        <a:lstStyle/>
                        <a:p>
                          <a:endParaRPr lang="zh-CN" altLang="en-US" sz="100" dirty="0"/>
                        </a:p>
                      </p:txBody>
                    </p:sp>
                    <p:sp>
                      <p:nvSpPr>
                        <p:cNvPr id="110" name="文本框 109"/>
                        <p:cNvSpPr txBox="1"/>
                        <p:nvPr/>
                      </p:nvSpPr>
                      <p:spPr>
                        <a:xfrm>
                          <a:off x="5647154" y="2520473"/>
                          <a:ext cx="110316" cy="1335549"/>
                        </a:xfrm>
                        <a:prstGeom prst="rect">
                          <a:avLst/>
                        </a:prstGeom>
                        <a:solidFill>
                          <a:srgbClr val="F6D3FF"/>
                        </a:solidFill>
                        <a:ln w="19050">
                          <a:solidFill>
                            <a:schemeClr val="bg1"/>
                          </a:solidFill>
                        </a:ln>
                      </p:spPr>
                      <p:txBody>
                        <a:bodyPr vert="eaVert" wrap="square" rtlCol="0">
                          <a:spAutoFit/>
                        </a:bodyPr>
                        <a:lstStyle/>
                        <a:p>
                          <a:endParaRPr lang="zh-CN" altLang="en-US" sz="100" dirty="0"/>
                        </a:p>
                      </p:txBody>
                    </p:sp>
                    <p:cxnSp>
                      <p:nvCxnSpPr>
                        <p:cNvPr id="111" name="直接箭头连接符 110"/>
                        <p:cNvCxnSpPr>
                          <a:stCxn id="108" idx="3"/>
                          <a:endCxn id="109" idx="1"/>
                        </p:cNvCxnSpPr>
                        <p:nvPr/>
                      </p:nvCxnSpPr>
                      <p:spPr>
                        <a:xfrm flipV="1">
                          <a:off x="5066115" y="3188248"/>
                          <a:ext cx="242375" cy="6869"/>
                        </a:xfrm>
                        <a:prstGeom prst="straightConnector1">
                          <a:avLst/>
                        </a:prstGeom>
                        <a:ln w="31750">
                          <a:solidFill>
                            <a:schemeClr val="bg1"/>
                          </a:solidFill>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109" idx="3"/>
                          <a:endCxn id="110" idx="1"/>
                        </p:cNvCxnSpPr>
                        <p:nvPr/>
                      </p:nvCxnSpPr>
                      <p:spPr>
                        <a:xfrm>
                          <a:off x="5418806" y="3188248"/>
                          <a:ext cx="228348" cy="0"/>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5967325" y="2695634"/>
                          <a:ext cx="120171" cy="981485"/>
                        </a:xfrm>
                        <a:prstGeom prst="rect">
                          <a:avLst/>
                        </a:prstGeom>
                        <a:solidFill>
                          <a:schemeClr val="accent6">
                            <a:lumMod val="40000"/>
                            <a:lumOff val="60000"/>
                          </a:schemeClr>
                        </a:solidFill>
                        <a:ln w="19050">
                          <a:solidFill>
                            <a:schemeClr val="bg1"/>
                          </a:solidFill>
                        </a:ln>
                      </p:spPr>
                      <p:txBody>
                        <a:bodyPr vert="eaVert" wrap="square" rtlCol="0">
                          <a:spAutoFit/>
                        </a:bodyPr>
                        <a:lstStyle/>
                        <a:p>
                          <a:endParaRPr lang="zh-CN" altLang="en-US" sz="100" dirty="0"/>
                        </a:p>
                      </p:txBody>
                    </p:sp>
                    <p:sp>
                      <p:nvSpPr>
                        <p:cNvPr id="114" name="文本框 113"/>
                        <p:cNvSpPr txBox="1"/>
                        <p:nvPr/>
                      </p:nvSpPr>
                      <p:spPr>
                        <a:xfrm>
                          <a:off x="6299319" y="2695631"/>
                          <a:ext cx="120171" cy="981485"/>
                        </a:xfrm>
                        <a:prstGeom prst="rect">
                          <a:avLst/>
                        </a:prstGeom>
                        <a:solidFill>
                          <a:schemeClr val="accent6">
                            <a:lumMod val="40000"/>
                            <a:lumOff val="60000"/>
                          </a:schemeClr>
                        </a:solidFill>
                        <a:ln w="19050">
                          <a:solidFill>
                            <a:schemeClr val="bg1"/>
                          </a:solidFill>
                        </a:ln>
                      </p:spPr>
                      <p:txBody>
                        <a:bodyPr vert="eaVert" wrap="square" rtlCol="0">
                          <a:spAutoFit/>
                        </a:bodyPr>
                        <a:lstStyle/>
                        <a:p>
                          <a:endParaRPr lang="zh-CN" altLang="en-US" sz="100" dirty="0"/>
                        </a:p>
                      </p:txBody>
                    </p:sp>
                    <p:sp>
                      <p:nvSpPr>
                        <p:cNvPr id="115" name="文本框 114"/>
                        <p:cNvSpPr txBox="1"/>
                        <p:nvPr/>
                      </p:nvSpPr>
                      <p:spPr>
                        <a:xfrm>
                          <a:off x="6635856" y="2802499"/>
                          <a:ext cx="124498" cy="767751"/>
                        </a:xfrm>
                        <a:prstGeom prst="rect">
                          <a:avLst/>
                        </a:prstGeom>
                        <a:solidFill>
                          <a:srgbClr val="FFA495"/>
                        </a:solidFill>
                        <a:ln w="19050">
                          <a:solidFill>
                            <a:schemeClr val="bg1"/>
                          </a:solidFill>
                        </a:ln>
                      </p:spPr>
                      <p:txBody>
                        <a:bodyPr vert="eaVert" wrap="square" rtlCol="0">
                          <a:spAutoFit/>
                        </a:bodyPr>
                        <a:lstStyle/>
                        <a:p>
                          <a:endParaRPr lang="zh-CN" altLang="en-US" sz="100" dirty="0"/>
                        </a:p>
                      </p:txBody>
                    </p:sp>
                    <p:sp>
                      <p:nvSpPr>
                        <p:cNvPr id="116" name="文本框 115"/>
                        <p:cNvSpPr txBox="1"/>
                        <p:nvPr/>
                      </p:nvSpPr>
                      <p:spPr>
                        <a:xfrm>
                          <a:off x="6979053" y="2800135"/>
                          <a:ext cx="124498" cy="767751"/>
                        </a:xfrm>
                        <a:prstGeom prst="rect">
                          <a:avLst/>
                        </a:prstGeom>
                        <a:solidFill>
                          <a:srgbClr val="FFA495"/>
                        </a:solidFill>
                        <a:ln w="19050">
                          <a:solidFill>
                            <a:schemeClr val="bg1"/>
                          </a:solidFill>
                        </a:ln>
                      </p:spPr>
                      <p:txBody>
                        <a:bodyPr vert="eaVert" wrap="square" rtlCol="0">
                          <a:spAutoFit/>
                        </a:bodyPr>
                        <a:lstStyle/>
                        <a:p>
                          <a:endParaRPr lang="zh-CN" altLang="en-US" sz="100" dirty="0"/>
                        </a:p>
                      </p:txBody>
                    </p:sp>
                    <p:sp>
                      <p:nvSpPr>
                        <p:cNvPr id="117" name="文本框 116"/>
                        <p:cNvSpPr txBox="1"/>
                        <p:nvPr/>
                      </p:nvSpPr>
                      <p:spPr>
                        <a:xfrm>
                          <a:off x="7313298" y="2915565"/>
                          <a:ext cx="124497" cy="536890"/>
                        </a:xfrm>
                        <a:prstGeom prst="rect">
                          <a:avLst/>
                        </a:prstGeom>
                        <a:solidFill>
                          <a:schemeClr val="accent1">
                            <a:lumMod val="40000"/>
                            <a:lumOff val="60000"/>
                          </a:schemeClr>
                        </a:solidFill>
                        <a:ln w="19050">
                          <a:solidFill>
                            <a:schemeClr val="bg1"/>
                          </a:solidFill>
                        </a:ln>
                      </p:spPr>
                      <p:txBody>
                        <a:bodyPr vert="eaVert" wrap="square" rtlCol="0">
                          <a:spAutoFit/>
                        </a:bodyPr>
                        <a:lstStyle/>
                        <a:p>
                          <a:endParaRPr lang="zh-CN" altLang="en-US" sz="100" dirty="0"/>
                        </a:p>
                      </p:txBody>
                    </p:sp>
                    <p:sp>
                      <p:nvSpPr>
                        <p:cNvPr id="118" name="文本框 117"/>
                        <p:cNvSpPr txBox="1"/>
                        <p:nvPr/>
                      </p:nvSpPr>
                      <p:spPr>
                        <a:xfrm>
                          <a:off x="7664325" y="2915939"/>
                          <a:ext cx="124497" cy="536890"/>
                        </a:xfrm>
                        <a:prstGeom prst="rect">
                          <a:avLst/>
                        </a:prstGeom>
                        <a:solidFill>
                          <a:schemeClr val="accent1">
                            <a:lumMod val="40000"/>
                            <a:lumOff val="60000"/>
                          </a:schemeClr>
                        </a:solidFill>
                        <a:ln w="19050">
                          <a:solidFill>
                            <a:schemeClr val="bg1"/>
                          </a:solidFill>
                        </a:ln>
                      </p:spPr>
                      <p:txBody>
                        <a:bodyPr vert="eaVert" wrap="square" rtlCol="0">
                          <a:spAutoFit/>
                        </a:bodyPr>
                        <a:lstStyle/>
                        <a:p>
                          <a:endParaRPr lang="zh-CN" altLang="en-US" sz="100" dirty="0"/>
                        </a:p>
                      </p:txBody>
                    </p:sp>
                    <p:sp>
                      <p:nvSpPr>
                        <p:cNvPr id="119" name="文本框 118"/>
                        <p:cNvSpPr txBox="1"/>
                        <p:nvPr/>
                      </p:nvSpPr>
                      <p:spPr>
                        <a:xfrm>
                          <a:off x="8021373" y="2919832"/>
                          <a:ext cx="124497" cy="536890"/>
                        </a:xfrm>
                        <a:prstGeom prst="rect">
                          <a:avLst/>
                        </a:prstGeom>
                        <a:solidFill>
                          <a:schemeClr val="bg1"/>
                        </a:solidFill>
                        <a:ln w="19050">
                          <a:solidFill>
                            <a:schemeClr val="bg1"/>
                          </a:solidFill>
                        </a:ln>
                      </p:spPr>
                      <p:txBody>
                        <a:bodyPr vert="eaVert" wrap="square" rtlCol="0">
                          <a:spAutoFit/>
                        </a:bodyPr>
                        <a:lstStyle/>
                        <a:p>
                          <a:endParaRPr lang="zh-CN" altLang="en-US" sz="100" dirty="0"/>
                        </a:p>
                      </p:txBody>
                    </p:sp>
                    <p:cxnSp>
                      <p:nvCxnSpPr>
                        <p:cNvPr id="120" name="直接箭头连接符 119"/>
                        <p:cNvCxnSpPr>
                          <a:stCxn id="110" idx="3"/>
                          <a:endCxn id="113" idx="1"/>
                        </p:cNvCxnSpPr>
                        <p:nvPr/>
                      </p:nvCxnSpPr>
                      <p:spPr>
                        <a:xfrm flipV="1">
                          <a:off x="5757470" y="3186377"/>
                          <a:ext cx="209855" cy="1871"/>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13" idx="3"/>
                          <a:endCxn id="114" idx="1"/>
                        </p:cNvCxnSpPr>
                        <p:nvPr/>
                      </p:nvCxnSpPr>
                      <p:spPr>
                        <a:xfrm flipV="1">
                          <a:off x="6087496" y="3186374"/>
                          <a:ext cx="211823" cy="3"/>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14" idx="3"/>
                          <a:endCxn id="115" idx="1"/>
                        </p:cNvCxnSpPr>
                        <p:nvPr/>
                      </p:nvCxnSpPr>
                      <p:spPr>
                        <a:xfrm>
                          <a:off x="6419490" y="3186374"/>
                          <a:ext cx="216366" cy="1"/>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115" idx="3"/>
                          <a:endCxn id="116" idx="1"/>
                        </p:cNvCxnSpPr>
                        <p:nvPr/>
                      </p:nvCxnSpPr>
                      <p:spPr>
                        <a:xfrm flipV="1">
                          <a:off x="6760354" y="3184011"/>
                          <a:ext cx="218699" cy="2364"/>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7" idx="3"/>
                          <a:endCxn id="118" idx="1"/>
                        </p:cNvCxnSpPr>
                        <p:nvPr/>
                      </p:nvCxnSpPr>
                      <p:spPr>
                        <a:xfrm>
                          <a:off x="7437795" y="3184010"/>
                          <a:ext cx="226530" cy="374"/>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18" idx="3"/>
                          <a:endCxn id="119" idx="1"/>
                        </p:cNvCxnSpPr>
                        <p:nvPr/>
                      </p:nvCxnSpPr>
                      <p:spPr>
                        <a:xfrm>
                          <a:off x="7788822" y="3184384"/>
                          <a:ext cx="232551" cy="3893"/>
                        </a:xfrm>
                        <a:prstGeom prst="straightConnector1">
                          <a:avLst/>
                        </a:prstGeom>
                        <a:ln w="317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5202517" y="2223125"/>
                        <a:ext cx="312302" cy="948573"/>
                        <a:chOff x="5211758" y="2275416"/>
                        <a:chExt cx="312302" cy="901361"/>
                      </a:xfrm>
                    </p:grpSpPr>
                    <p:sp>
                      <p:nvSpPr>
                        <p:cNvPr id="106" name="任意多边形 105"/>
                        <p:cNvSpPr/>
                        <p:nvPr/>
                      </p:nvSpPr>
                      <p:spPr>
                        <a:xfrm>
                          <a:off x="5211758"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箭头连接符 106"/>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5513356" y="2217995"/>
                        <a:ext cx="312302" cy="948574"/>
                        <a:chOff x="5212415" y="2270541"/>
                        <a:chExt cx="312302" cy="901361"/>
                      </a:xfrm>
                    </p:grpSpPr>
                    <p:sp>
                      <p:nvSpPr>
                        <p:cNvPr id="104" name="任意多边形 103"/>
                        <p:cNvSpPr/>
                        <p:nvPr/>
                      </p:nvSpPr>
                      <p:spPr>
                        <a:xfrm>
                          <a:off x="5212415" y="2270541"/>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箭头连接符 104"/>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5836671" y="2217995"/>
                        <a:ext cx="312302" cy="948573"/>
                        <a:chOff x="5212127" y="2270541"/>
                        <a:chExt cx="312302" cy="901361"/>
                      </a:xfrm>
                    </p:grpSpPr>
                    <p:sp>
                      <p:nvSpPr>
                        <p:cNvPr id="102" name="任意多边形 101"/>
                        <p:cNvSpPr/>
                        <p:nvPr/>
                      </p:nvSpPr>
                      <p:spPr>
                        <a:xfrm>
                          <a:off x="5212127" y="2270541"/>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箭头连接符 10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6156696" y="2223125"/>
                        <a:ext cx="312302" cy="948573"/>
                        <a:chOff x="5211192" y="2275416"/>
                        <a:chExt cx="312302" cy="901361"/>
                      </a:xfrm>
                    </p:grpSpPr>
                    <p:sp>
                      <p:nvSpPr>
                        <p:cNvPr id="100" name="任意多边形 99"/>
                        <p:cNvSpPr/>
                        <p:nvPr/>
                      </p:nvSpPr>
                      <p:spPr>
                        <a:xfrm>
                          <a:off x="5211192" y="2275416"/>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箭头连接符 100"/>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6474192" y="2214692"/>
                        <a:ext cx="312302" cy="955180"/>
                        <a:chOff x="5213918" y="2267255"/>
                        <a:chExt cx="312302" cy="901361"/>
                      </a:xfrm>
                    </p:grpSpPr>
                    <p:sp>
                      <p:nvSpPr>
                        <p:cNvPr id="98" name="任意多边形 97"/>
                        <p:cNvSpPr/>
                        <p:nvPr/>
                      </p:nvSpPr>
                      <p:spPr>
                        <a:xfrm>
                          <a:off x="5213918" y="2267255"/>
                          <a:ext cx="312302" cy="901361"/>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箭头连接符 98"/>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7100541" y="2213810"/>
                        <a:ext cx="312302" cy="942117"/>
                        <a:chOff x="5213451" y="2267936"/>
                        <a:chExt cx="312302" cy="882716"/>
                      </a:xfrm>
                    </p:grpSpPr>
                    <p:sp>
                      <p:nvSpPr>
                        <p:cNvPr id="96" name="任意多边形 95"/>
                        <p:cNvSpPr/>
                        <p:nvPr/>
                      </p:nvSpPr>
                      <p:spPr>
                        <a:xfrm>
                          <a:off x="5213451" y="2267936"/>
                          <a:ext cx="312302" cy="882716"/>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箭头连接符 96"/>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6784447" y="2213810"/>
                        <a:ext cx="312302" cy="942118"/>
                        <a:chOff x="5211999" y="2268049"/>
                        <a:chExt cx="312302" cy="887394"/>
                      </a:xfrm>
                    </p:grpSpPr>
                    <p:sp>
                      <p:nvSpPr>
                        <p:cNvPr id="94" name="任意多边形 93"/>
                        <p:cNvSpPr/>
                        <p:nvPr/>
                      </p:nvSpPr>
                      <p:spPr>
                        <a:xfrm>
                          <a:off x="5211999" y="2268049"/>
                          <a:ext cx="312302" cy="887394"/>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箭头连接符 94"/>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420154" y="2213809"/>
                        <a:ext cx="312302" cy="933810"/>
                        <a:chOff x="5212104" y="2267987"/>
                        <a:chExt cx="312302" cy="877116"/>
                      </a:xfrm>
                    </p:grpSpPr>
                    <p:sp>
                      <p:nvSpPr>
                        <p:cNvPr id="92" name="任意多边形 91"/>
                        <p:cNvSpPr/>
                        <p:nvPr/>
                      </p:nvSpPr>
                      <p:spPr>
                        <a:xfrm>
                          <a:off x="5212104" y="2267987"/>
                          <a:ext cx="312302" cy="877116"/>
                        </a:xfrm>
                        <a:custGeom>
                          <a:avLst/>
                          <a:gdLst>
                            <a:gd name="connsiteX0" fmla="*/ 0 w 330740"/>
                            <a:gd name="connsiteY0" fmla="*/ 1001952 h 1001952"/>
                            <a:gd name="connsiteX1" fmla="*/ 165370 w 330740"/>
                            <a:gd name="connsiteY1" fmla="*/ 3 h 1001952"/>
                            <a:gd name="connsiteX2" fmla="*/ 330740 w 330740"/>
                            <a:gd name="connsiteY2" fmla="*/ 992224 h 1001952"/>
                          </a:gdLst>
                          <a:ahLst/>
                          <a:cxnLst>
                            <a:cxn ang="0">
                              <a:pos x="connsiteX0" y="connsiteY0"/>
                            </a:cxn>
                            <a:cxn ang="0">
                              <a:pos x="connsiteX1" y="connsiteY1"/>
                            </a:cxn>
                            <a:cxn ang="0">
                              <a:pos x="connsiteX2" y="connsiteY2"/>
                            </a:cxn>
                          </a:cxnLst>
                          <a:rect l="l" t="t" r="r" b="b"/>
                          <a:pathLst>
                            <a:path w="330740" h="1001952">
                              <a:moveTo>
                                <a:pt x="0" y="1001952"/>
                              </a:moveTo>
                              <a:cubicBezTo>
                                <a:pt x="55123" y="501788"/>
                                <a:pt x="110247" y="1624"/>
                                <a:pt x="165370" y="3"/>
                              </a:cubicBezTo>
                              <a:cubicBezTo>
                                <a:pt x="220493" y="-1618"/>
                                <a:pt x="275616" y="495303"/>
                                <a:pt x="330740" y="992224"/>
                              </a:cubicBezTo>
                            </a:path>
                          </a:pathLst>
                        </a:custGeom>
                        <a:noFill/>
                        <a:ln w="22225">
                          <a:solidFill>
                            <a:schemeClr val="bg1"/>
                          </a:solidFill>
                          <a:head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箭头连接符 92"/>
                        <p:cNvCxnSpPr/>
                        <p:nvPr/>
                      </p:nvCxnSpPr>
                      <p:spPr>
                        <a:xfrm>
                          <a:off x="5437355" y="2444578"/>
                          <a:ext cx="8732" cy="154126"/>
                        </a:xfrm>
                        <a:prstGeom prst="straightConnector1">
                          <a:avLst/>
                        </a:prstGeom>
                        <a:ln w="6350">
                          <a:solidFill>
                            <a:schemeClr val="bg1"/>
                          </a:solidFill>
                          <a:tailEnd type="stealth" w="lg" len="med"/>
                        </a:ln>
                      </p:spPr>
                      <p:style>
                        <a:lnRef idx="1">
                          <a:schemeClr val="accent1"/>
                        </a:lnRef>
                        <a:fillRef idx="0">
                          <a:schemeClr val="accent1"/>
                        </a:fillRef>
                        <a:effectRef idx="0">
                          <a:schemeClr val="accent1"/>
                        </a:effectRef>
                        <a:fontRef idx="minor">
                          <a:schemeClr val="tx1"/>
                        </a:fontRef>
                      </p:style>
                    </p:cxnSp>
                  </p:grpSp>
                </p:grpSp>
                <p:cxnSp>
                  <p:nvCxnSpPr>
                    <p:cNvPr id="80" name="直接箭头连接符 79"/>
                    <p:cNvCxnSpPr>
                      <a:stCxn id="119" idx="3"/>
                    </p:cNvCxnSpPr>
                    <p:nvPr/>
                  </p:nvCxnSpPr>
                  <p:spPr>
                    <a:xfrm flipV="1">
                      <a:off x="8936913" y="1975727"/>
                      <a:ext cx="327211" cy="1172156"/>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119" idx="3"/>
                    </p:cNvCxnSpPr>
                    <p:nvPr/>
                  </p:nvCxnSpPr>
                  <p:spPr>
                    <a:xfrm>
                      <a:off x="8936913" y="3147883"/>
                      <a:ext cx="310204" cy="1148761"/>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8" name="文本框 77"/>
                  <p:cNvSpPr txBox="1"/>
                  <p:nvPr/>
                </p:nvSpPr>
                <p:spPr>
                  <a:xfrm>
                    <a:off x="9396885" y="3628549"/>
                    <a:ext cx="93879" cy="1232664"/>
                  </a:xfrm>
                  <a:prstGeom prst="rect">
                    <a:avLst/>
                  </a:prstGeom>
                  <a:solidFill>
                    <a:srgbClr val="FFFF66">
                      <a:alpha val="80000"/>
                    </a:srgbClr>
                  </a:solidFill>
                  <a:ln w="19050">
                    <a:solidFill>
                      <a:schemeClr val="bg1"/>
                    </a:solidFill>
                  </a:ln>
                </p:spPr>
                <p:txBody>
                  <a:bodyPr vert="eaVert" wrap="square" rtlCol="0">
                    <a:spAutoFit/>
                  </a:bodyPr>
                  <a:lstStyle/>
                  <a:p>
                    <a:endParaRPr lang="zh-CN" altLang="en-US" sz="100" dirty="0"/>
                  </a:p>
                </p:txBody>
              </p:sp>
            </p:grpSp>
          </p:grpSp>
          <p:grpSp>
            <p:nvGrpSpPr>
              <p:cNvPr id="131" name="组合 130"/>
              <p:cNvGrpSpPr/>
              <p:nvPr/>
            </p:nvGrpSpPr>
            <p:grpSpPr>
              <a:xfrm>
                <a:off x="5315655" y="3203509"/>
                <a:ext cx="507410" cy="2209905"/>
                <a:chOff x="2429778" y="2025206"/>
                <a:chExt cx="507410" cy="2209905"/>
              </a:xfrm>
            </p:grpSpPr>
            <p:cxnSp>
              <p:nvCxnSpPr>
                <p:cNvPr id="132" name="直接箭头连接符 131"/>
                <p:cNvCxnSpPr/>
                <p:nvPr/>
              </p:nvCxnSpPr>
              <p:spPr>
                <a:xfrm flipV="1">
                  <a:off x="2429778" y="2025206"/>
                  <a:ext cx="494924" cy="680"/>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flipV="1">
                  <a:off x="2446526" y="4227102"/>
                  <a:ext cx="490662" cy="8009"/>
                </a:xfrm>
                <a:prstGeom prst="straightConnector1">
                  <a:avLst/>
                </a:prstGeom>
                <a:ln w="2222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4" name="组合 133"/>
            <p:cNvGrpSpPr/>
            <p:nvPr/>
          </p:nvGrpSpPr>
          <p:grpSpPr>
            <a:xfrm>
              <a:off x="2460909" y="3204189"/>
              <a:ext cx="498631" cy="2218995"/>
              <a:chOff x="2429189" y="2025886"/>
              <a:chExt cx="498631" cy="2218995"/>
            </a:xfrm>
          </p:grpSpPr>
          <p:cxnSp>
            <p:nvCxnSpPr>
              <p:cNvPr id="135" name="直接箭头连接符 134"/>
              <p:cNvCxnSpPr/>
              <p:nvPr/>
            </p:nvCxnSpPr>
            <p:spPr>
              <a:xfrm flipV="1">
                <a:off x="2429189" y="2025886"/>
                <a:ext cx="494924" cy="680"/>
              </a:xfrm>
              <a:prstGeom prst="straightConnector1">
                <a:avLst/>
              </a:prstGeom>
              <a:ln w="1905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V="1">
                <a:off x="2437158" y="4236872"/>
                <a:ext cx="490662" cy="8009"/>
              </a:xfrm>
              <a:prstGeom prst="straightConnector1">
                <a:avLst/>
              </a:prstGeom>
              <a:ln w="2222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137" name="图片 1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11679" y="2721033"/>
              <a:ext cx="2123931" cy="3408544"/>
            </a:xfrm>
            <a:prstGeom prst="rect">
              <a:avLst/>
            </a:prstGeom>
          </p:spPr>
        </p:pic>
      </p:grpSp>
      <p:sp>
        <p:nvSpPr>
          <p:cNvPr id="138" name="椭圆 137"/>
          <p:cNvSpPr/>
          <p:nvPr/>
        </p:nvSpPr>
        <p:spPr>
          <a:xfrm>
            <a:off x="3807859" y="4120641"/>
            <a:ext cx="492021" cy="492744"/>
          </a:xfrm>
          <a:prstGeom prst="ellipse">
            <a:avLst/>
          </a:prstGeom>
          <a:noFill/>
          <a:ln w="2222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直接箭头连接符 138"/>
          <p:cNvCxnSpPr/>
          <p:nvPr/>
        </p:nvCxnSpPr>
        <p:spPr>
          <a:xfrm flipV="1">
            <a:off x="4078791" y="4178297"/>
            <a:ext cx="173956" cy="17421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305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6655277"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Nearest Neighbor Retrieval</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sp>
        <p:nvSpPr>
          <p:cNvPr id="141" name="TextBox 31"/>
          <p:cNvSpPr txBox="1"/>
          <p:nvPr/>
        </p:nvSpPr>
        <p:spPr>
          <a:xfrm>
            <a:off x="431323" y="1594762"/>
            <a:ext cx="11032393" cy="2062103"/>
          </a:xfrm>
          <a:prstGeom prst="rect">
            <a:avLst/>
          </a:prstGeom>
          <a:noFill/>
        </p:spPr>
        <p:txBody>
          <a:bodyPr wrap="square" rtlCol="0">
            <a:spAutoFit/>
          </a:bodyPr>
          <a:lstStyle/>
          <a:p>
            <a:pPr marL="342900" indent="-342900" algn="just">
              <a:buFont typeface="Wingdings" panose="05000000000000000000" pitchFamily="2" charset="2"/>
              <a:buChar char="§"/>
            </a:pPr>
            <a:r>
              <a:rPr lang="en-US" altLang="zh-CN" sz="2800" dirty="0" smtClean="0">
                <a:solidFill>
                  <a:schemeClr val="bg1"/>
                </a:solidFill>
                <a:latin typeface="Times New Roman" panose="02020603050405020304" pitchFamily="18" charset="0"/>
                <a:cs typeface="Times New Roman" panose="02020603050405020304" pitchFamily="18" charset="0"/>
              </a:rPr>
              <a:t>Filter </a:t>
            </a:r>
            <a:r>
              <a:rPr lang="en-US" altLang="zh-CN" sz="2800" dirty="0">
                <a:solidFill>
                  <a:schemeClr val="bg1"/>
                </a:solidFill>
                <a:latin typeface="Times New Roman" panose="02020603050405020304" pitchFamily="18" charset="0"/>
                <a:cs typeface="Times New Roman" panose="02020603050405020304" pitchFamily="18" charset="0"/>
              </a:rPr>
              <a:t>b</a:t>
            </a:r>
            <a:r>
              <a:rPr lang="en-US" altLang="zh-CN" sz="2800" dirty="0" smtClean="0">
                <a:solidFill>
                  <a:schemeClr val="bg1"/>
                </a:solidFill>
                <a:latin typeface="Times New Roman" panose="02020603050405020304" pitchFamily="18" charset="0"/>
                <a:cs typeface="Times New Roman" panose="02020603050405020304" pitchFamily="18" charset="0"/>
              </a:rPr>
              <a:t>anks for nearest </a:t>
            </a:r>
            <a:r>
              <a:rPr lang="en-US" altLang="zh-CN" sz="2800" dirty="0">
                <a:solidFill>
                  <a:schemeClr val="bg1"/>
                </a:solidFill>
                <a:latin typeface="Times New Roman" panose="02020603050405020304" pitchFamily="18" charset="0"/>
                <a:cs typeface="Times New Roman" panose="02020603050405020304" pitchFamily="18" charset="0"/>
              </a:rPr>
              <a:t>n</a:t>
            </a:r>
            <a:r>
              <a:rPr lang="en-US" altLang="zh-CN" sz="2800" dirty="0" smtClean="0">
                <a:solidFill>
                  <a:schemeClr val="bg1"/>
                </a:solidFill>
                <a:latin typeface="Times New Roman" panose="02020603050405020304" pitchFamily="18" charset="0"/>
                <a:cs typeface="Times New Roman" panose="02020603050405020304" pitchFamily="18" charset="0"/>
              </a:rPr>
              <a:t>eighbor retrieval in low-level </a:t>
            </a:r>
            <a:r>
              <a:rPr lang="en-US" altLang="zh-CN" sz="2800" dirty="0">
                <a:solidFill>
                  <a:schemeClr val="bg1"/>
                </a:solidFill>
                <a:latin typeface="Times New Roman" panose="02020603050405020304" pitchFamily="18" charset="0"/>
                <a:cs typeface="Times New Roman" panose="02020603050405020304" pitchFamily="18" charset="0"/>
              </a:rPr>
              <a:t>f</a:t>
            </a:r>
            <a:r>
              <a:rPr lang="en-US" altLang="zh-CN" sz="2800" dirty="0" smtClean="0">
                <a:solidFill>
                  <a:schemeClr val="bg1"/>
                </a:solidFill>
                <a:latin typeface="Times New Roman" panose="02020603050405020304" pitchFamily="18" charset="0"/>
                <a:cs typeface="Times New Roman" panose="02020603050405020304" pitchFamily="18" charset="0"/>
              </a:rPr>
              <a:t>eature spaces (</a:t>
            </a:r>
            <a:r>
              <a:rPr lang="en-US" altLang="zh-CN" sz="2800" i="1" dirty="0" smtClean="0">
                <a:solidFill>
                  <a:schemeClr val="bg1"/>
                </a:solidFill>
                <a:latin typeface="Times New Roman" panose="02020603050405020304" pitchFamily="18" charset="0"/>
                <a:cs typeface="Times New Roman" panose="02020603050405020304" pitchFamily="18" charset="0"/>
              </a:rPr>
              <a:t>histograms of filter responses</a:t>
            </a:r>
            <a:r>
              <a:rPr lang="en-US" altLang="zh-CN" sz="2800" dirty="0" smtClean="0">
                <a:solidFill>
                  <a:schemeClr val="bg1"/>
                </a:solidFill>
                <a:latin typeface="Times New Roman" panose="02020603050405020304" pitchFamily="18" charset="0"/>
                <a:cs typeface="Times New Roman" panose="02020603050405020304" pitchFamily="18" charset="0"/>
              </a:rPr>
              <a:t>) from the source domain</a:t>
            </a:r>
          </a:p>
          <a:p>
            <a:pPr marL="800100" lvl="1" indent="-342900" algn="just">
              <a:buFont typeface="Wingdings" panose="05000000000000000000" pitchFamily="2" charset="2"/>
              <a:buChar char="§"/>
            </a:pPr>
            <a:r>
              <a:rPr lang="en-US" altLang="zh-CN" sz="2400" i="1" dirty="0" smtClean="0">
                <a:solidFill>
                  <a:srgbClr val="FFFF00"/>
                </a:solidFill>
                <a:latin typeface="Times New Roman" panose="02020603050405020304" pitchFamily="18" charset="0"/>
                <a:cs typeface="Times New Roman" panose="02020603050405020304" pitchFamily="18" charset="0"/>
              </a:rPr>
              <a:t>Gabor </a:t>
            </a:r>
            <a:r>
              <a:rPr lang="en-US" altLang="zh-CN" sz="2400" i="1" dirty="0">
                <a:solidFill>
                  <a:srgbClr val="FFFF00"/>
                </a:solidFill>
                <a:latin typeface="Times New Roman" panose="02020603050405020304" pitchFamily="18" charset="0"/>
                <a:cs typeface="Times New Roman" panose="02020603050405020304" pitchFamily="18" charset="0"/>
              </a:rPr>
              <a:t>Filter Bank</a:t>
            </a:r>
            <a:r>
              <a:rPr lang="en-US" altLang="zh-CN" sz="2400" dirty="0">
                <a:solidFill>
                  <a:schemeClr val="bg1"/>
                </a:solidFill>
                <a:latin typeface="Times New Roman" panose="02020603050405020304" pitchFamily="18" charset="0"/>
                <a:cs typeface="Times New Roman" panose="02020603050405020304" pitchFamily="18" charset="0"/>
              </a:rPr>
              <a:t>: </a:t>
            </a: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
            </a:pPr>
            <a:r>
              <a:rPr lang="en-US" altLang="zh-CN" sz="2400" i="1" dirty="0" smtClean="0">
                <a:solidFill>
                  <a:srgbClr val="FFFF00"/>
                </a:solidFill>
                <a:latin typeface="Times New Roman" panose="02020603050405020304" pitchFamily="18" charset="0"/>
                <a:cs typeface="Times New Roman" panose="02020603050405020304" pitchFamily="18" charset="0"/>
              </a:rPr>
              <a:t>Convolutional </a:t>
            </a:r>
            <a:r>
              <a:rPr lang="en-US" altLang="zh-CN" sz="2400" i="1" dirty="0">
                <a:solidFill>
                  <a:srgbClr val="FFFF00"/>
                </a:solidFill>
                <a:latin typeface="Times New Roman" panose="02020603050405020304" pitchFamily="18" charset="0"/>
                <a:cs typeface="Times New Roman" panose="02020603050405020304" pitchFamily="18" charset="0"/>
              </a:rPr>
              <a:t>Filter Bank</a:t>
            </a:r>
            <a:r>
              <a:rPr lang="en-US" altLang="zh-CN" sz="2400" dirty="0">
                <a:solidFill>
                  <a:schemeClr val="bg1"/>
                </a:solidFill>
                <a:latin typeface="Times New Roman" panose="02020603050405020304" pitchFamily="18" charset="0"/>
                <a:cs typeface="Times New Roman" panose="02020603050405020304" pitchFamily="18" charset="0"/>
              </a:rPr>
              <a:t>: </a:t>
            </a: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1257300" lvl="2" indent="-342900" algn="just">
              <a:buFont typeface="Wingdings" panose="05000000000000000000" pitchFamily="2" charset="2"/>
              <a:buChar char="§"/>
            </a:pPr>
            <a:r>
              <a:rPr lang="en-US" altLang="zh-CN" sz="2400" dirty="0" smtClean="0">
                <a:solidFill>
                  <a:schemeClr val="bg1"/>
                </a:solidFill>
                <a:latin typeface="Times New Roman" panose="02020603050405020304" pitchFamily="18" charset="0"/>
                <a:cs typeface="Times New Roman" panose="02020603050405020304" pitchFamily="18" charset="0"/>
              </a:rPr>
              <a:t>The first </a:t>
            </a:r>
            <a:r>
              <a:rPr lang="en-US" altLang="zh-CN" sz="2400" dirty="0">
                <a:solidFill>
                  <a:schemeClr val="bg1"/>
                </a:solidFill>
                <a:latin typeface="Times New Roman" panose="02020603050405020304" pitchFamily="18" charset="0"/>
                <a:cs typeface="Times New Roman" panose="02020603050405020304" pitchFamily="18" charset="0"/>
              </a:rPr>
              <a:t>and second convolutional layers of </a:t>
            </a:r>
            <a:r>
              <a:rPr lang="en-US" altLang="zh-CN" sz="2400" dirty="0" err="1">
                <a:solidFill>
                  <a:schemeClr val="bg1"/>
                </a:solidFill>
                <a:latin typeface="Times New Roman" panose="02020603050405020304" pitchFamily="18" charset="0"/>
                <a:cs typeface="Times New Roman" panose="02020603050405020304" pitchFamily="18" charset="0"/>
              </a:rPr>
              <a:t>AlexNet</a:t>
            </a:r>
            <a:r>
              <a:rPr lang="en-US" altLang="zh-CN" sz="2400" dirty="0">
                <a:solidFill>
                  <a:schemeClr val="bg1"/>
                </a:solidFill>
                <a:latin typeface="Times New Roman" panose="02020603050405020304" pitchFamily="18" charset="0"/>
                <a:cs typeface="Times New Roman" panose="02020603050405020304" pitchFamily="18" charset="0"/>
              </a:rPr>
              <a:t> pre-trained on </a:t>
            </a:r>
            <a:r>
              <a:rPr lang="en-US" altLang="zh-CN" sz="2400" dirty="0" smtClean="0">
                <a:solidFill>
                  <a:schemeClr val="bg1"/>
                </a:solidFill>
                <a:latin typeface="Times New Roman" panose="02020603050405020304" pitchFamily="18" charset="0"/>
                <a:cs typeface="Times New Roman" panose="02020603050405020304" pitchFamily="18" charset="0"/>
              </a:rPr>
              <a:t>ImageNet </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4" name="TextBox 31"/>
          <p:cNvSpPr txBox="1"/>
          <p:nvPr/>
        </p:nvSpPr>
        <p:spPr>
          <a:xfrm>
            <a:off x="431323" y="3656865"/>
            <a:ext cx="11032393" cy="2308324"/>
          </a:xfrm>
          <a:prstGeom prst="rect">
            <a:avLst/>
          </a:prstGeom>
          <a:noFill/>
        </p:spPr>
        <p:txBody>
          <a:bodyPr wrap="square" rtlCol="0">
            <a:spAutoFit/>
          </a:bodyPr>
          <a:lstStyle/>
          <a:p>
            <a:pPr marL="342900" indent="-342900" algn="just">
              <a:buFont typeface="Wingdings" panose="05000000000000000000" pitchFamily="2" charset="2"/>
              <a:buChar char="§"/>
            </a:pPr>
            <a:r>
              <a:rPr lang="en-US" altLang="zh-CN" sz="2800" dirty="0" smtClean="0">
                <a:solidFill>
                  <a:schemeClr val="bg1"/>
                </a:solidFill>
                <a:latin typeface="Times New Roman" panose="02020603050405020304" pitchFamily="18" charset="0"/>
                <a:cs typeface="Times New Roman" panose="02020603050405020304" pitchFamily="18" charset="0"/>
              </a:rPr>
              <a:t>Rank Nearest Neighbors using JS Divergence</a:t>
            </a:r>
          </a:p>
          <a:p>
            <a:pPr marL="342900" indent="-342900" algn="just">
              <a:buFont typeface="Wingdings" panose="05000000000000000000" pitchFamily="2" charset="2"/>
              <a:buChar char="§"/>
            </a:pPr>
            <a:endParaRPr lang="en-US" altLang="zh-CN" sz="2800" dirty="0">
              <a:solidFill>
                <a:schemeClr val="bg1"/>
              </a:solidFill>
              <a:latin typeface="Times New Roman" panose="02020603050405020304" pitchFamily="18" charset="0"/>
              <a:cs typeface="Times New Roman" panose="02020603050405020304" pitchFamily="18" charset="0"/>
            </a:endParaRPr>
          </a:p>
          <a:p>
            <a:pPr algn="just"/>
            <a:endParaRPr lang="en-US" altLang="zh-CN" sz="3200" dirty="0" smtClean="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altLang="zh-CN" sz="2800" dirty="0" smtClean="0">
                <a:solidFill>
                  <a:schemeClr val="bg1"/>
                </a:solidFill>
                <a:latin typeface="Times New Roman" panose="02020603050405020304" pitchFamily="18" charset="0"/>
                <a:cs typeface="Times New Roman" panose="02020603050405020304" pitchFamily="18" charset="0"/>
              </a:rPr>
              <a:t>Increase the Number of Nearest Neighbors for Hard Samples Iteratively</a:t>
            </a:r>
          </a:p>
          <a:p>
            <a:pPr marL="342900" indent="-342900" algn="just">
              <a:buFont typeface="Wingdings" panose="05000000000000000000" pitchFamily="2" charset="2"/>
              <a:buChar char="§"/>
            </a:pPr>
            <a:endParaRPr lang="en-US" altLang="zh-CN" sz="2800" dirty="0" smtClean="0">
              <a:solidFill>
                <a:schemeClr val="bg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0669" y="4190061"/>
            <a:ext cx="5813829" cy="85818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998" y="5545536"/>
            <a:ext cx="5392842" cy="1160064"/>
          </a:xfrm>
          <a:prstGeom prst="rect">
            <a:avLst/>
          </a:prstGeom>
        </p:spPr>
      </p:pic>
    </p:spTree>
    <p:extLst>
      <p:ext uri="{BB962C8B-B14F-4D97-AF65-F5344CB8AC3E}">
        <p14:creationId xmlns:p14="http://schemas.microsoft.com/office/powerpoint/2010/main" val="10999090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431323" y="598355"/>
            <a:ext cx="5997551" cy="6277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4000" b="1" dirty="0" smtClean="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Choice of Filter Banks</a:t>
            </a:r>
            <a:endParaRPr lang="ko-KR" altLang="en-US" sz="4000" b="1" dirty="0">
              <a:solidFill>
                <a:schemeClr val="bg1"/>
              </a:solidFill>
              <a:latin typeface="Times New Roman" panose="02020603050405020304" pitchFamily="18" charset="0"/>
              <a:cs typeface="Times New Roman" panose="02020603050405020304" pitchFamily="18" charset="0"/>
            </a:endParaRPr>
          </a:p>
        </p:txBody>
      </p:sp>
      <p:grpSp>
        <p:nvGrpSpPr>
          <p:cNvPr id="96" name="组合 95"/>
          <p:cNvGrpSpPr/>
          <p:nvPr/>
        </p:nvGrpSpPr>
        <p:grpSpPr>
          <a:xfrm>
            <a:off x="4037751" y="2127579"/>
            <a:ext cx="2830386" cy="4440102"/>
            <a:chOff x="1236834" y="2539059"/>
            <a:chExt cx="2830386" cy="4440102"/>
          </a:xfrm>
        </p:grpSpPr>
        <p:grpSp>
          <p:nvGrpSpPr>
            <p:cNvPr id="92" name="组合 91"/>
            <p:cNvGrpSpPr/>
            <p:nvPr/>
          </p:nvGrpSpPr>
          <p:grpSpPr>
            <a:xfrm>
              <a:off x="1368747" y="2539059"/>
              <a:ext cx="2531165" cy="3773722"/>
              <a:chOff x="1368747" y="2651710"/>
              <a:chExt cx="2531165" cy="3773722"/>
            </a:xfrm>
          </p:grpSpPr>
          <p:pic>
            <p:nvPicPr>
              <p:cNvPr id="90" name="图片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111" y="2651710"/>
                <a:ext cx="2384637" cy="1599277"/>
              </a:xfrm>
              <a:prstGeom prst="rect">
                <a:avLst/>
              </a:prstGeom>
            </p:spPr>
          </p:pic>
          <p:pic>
            <p:nvPicPr>
              <p:cNvPr id="91" name="图片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110" y="4542465"/>
                <a:ext cx="2384637" cy="1599277"/>
              </a:xfrm>
              <a:prstGeom prst="rect">
                <a:avLst/>
              </a:prstGeom>
            </p:spPr>
          </p:pic>
          <p:sp>
            <p:nvSpPr>
              <p:cNvPr id="94" name="文本框 93"/>
              <p:cNvSpPr txBox="1"/>
              <p:nvPr/>
            </p:nvSpPr>
            <p:spPr>
              <a:xfrm>
                <a:off x="1478307" y="4177969"/>
                <a:ext cx="2347440" cy="338554"/>
              </a:xfrm>
              <a:prstGeom prst="rect">
                <a:avLst/>
              </a:prstGeom>
              <a:noFill/>
            </p:spPr>
            <p:txBody>
              <a:bodyPr wrap="square" rtlCol="0">
                <a:spAutoFit/>
              </a:bodyPr>
              <a:lstStyle/>
              <a:p>
                <a:pPr algn="ctr"/>
                <a:r>
                  <a:rPr lang="en-US" altLang="zh-CN" sz="1600" b="1" i="1" dirty="0" smtClean="0">
                    <a:solidFill>
                      <a:schemeClr val="bg1"/>
                    </a:solidFill>
                    <a:latin typeface="Times New Roman" panose="02020603050405020304" pitchFamily="18" charset="0"/>
                    <a:cs typeface="Times New Roman" panose="02020603050405020304" pitchFamily="18" charset="0"/>
                  </a:rPr>
                  <a:t>Real Part</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sp>
            <p:nvSpPr>
              <p:cNvPr id="95" name="文本框 94"/>
              <p:cNvSpPr txBox="1"/>
              <p:nvPr/>
            </p:nvSpPr>
            <p:spPr>
              <a:xfrm>
                <a:off x="1368747" y="6086878"/>
                <a:ext cx="2531165" cy="338554"/>
              </a:xfrm>
              <a:prstGeom prst="rect">
                <a:avLst/>
              </a:prstGeom>
              <a:noFill/>
            </p:spPr>
            <p:txBody>
              <a:bodyPr wrap="square" rtlCol="0">
                <a:spAutoFit/>
              </a:bodyPr>
              <a:lstStyle/>
              <a:p>
                <a:pPr algn="ctr"/>
                <a:r>
                  <a:rPr lang="en-US" altLang="zh-CN" sz="1600" b="1" i="1" dirty="0" smtClean="0">
                    <a:solidFill>
                      <a:schemeClr val="bg1"/>
                    </a:solidFill>
                    <a:latin typeface="Times New Roman" panose="02020603050405020304" pitchFamily="18" charset="0"/>
                    <a:cs typeface="Times New Roman" panose="02020603050405020304" pitchFamily="18" charset="0"/>
                  </a:rPr>
                  <a:t>Imaginary Part</a:t>
                </a:r>
                <a:endParaRPr lang="zh-CN" altLang="en-US" sz="1600" b="1" i="1" dirty="0">
                  <a:solidFill>
                    <a:schemeClr val="bg1"/>
                  </a:solidFill>
                  <a:latin typeface="Times New Roman" panose="02020603050405020304" pitchFamily="18" charset="0"/>
                  <a:cs typeface="Times New Roman" panose="02020603050405020304" pitchFamily="18" charset="0"/>
                </a:endParaRPr>
              </a:p>
            </p:txBody>
          </p:sp>
        </p:grpSp>
        <p:sp>
          <p:nvSpPr>
            <p:cNvPr id="97" name="文本框 96"/>
            <p:cNvSpPr txBox="1"/>
            <p:nvPr/>
          </p:nvSpPr>
          <p:spPr>
            <a:xfrm>
              <a:off x="1236834" y="6517496"/>
              <a:ext cx="2830386" cy="461665"/>
            </a:xfrm>
            <a:prstGeom prst="rect">
              <a:avLst/>
            </a:prstGeom>
            <a:noFill/>
          </p:spPr>
          <p:txBody>
            <a:bodyPr wrap="square" rtlCol="0">
              <a:spAutoFit/>
            </a:bodyPr>
            <a:lstStyle/>
            <a:p>
              <a:pPr algn="ctr"/>
              <a:r>
                <a:rPr lang="en-US" altLang="zh-CN" sz="2400" b="1" i="1" dirty="0" smtClean="0">
                  <a:solidFill>
                    <a:schemeClr val="bg1"/>
                  </a:solidFill>
                  <a:latin typeface="Times New Roman" panose="02020603050405020304" pitchFamily="18" charset="0"/>
                  <a:cs typeface="Times New Roman" panose="02020603050405020304" pitchFamily="18" charset="0"/>
                </a:rPr>
                <a:t>Gabor Filters</a:t>
              </a:r>
              <a:endParaRPr lang="zh-CN" altLang="en-US" sz="2400" b="1" i="1" dirty="0">
                <a:solidFill>
                  <a:schemeClr val="bg1"/>
                </a:solidFill>
                <a:latin typeface="Times New Roman" panose="02020603050405020304" pitchFamily="18" charset="0"/>
                <a:cs typeface="Times New Roman" panose="02020603050405020304" pitchFamily="18" charset="0"/>
              </a:endParaRPr>
            </a:p>
          </p:txBody>
        </p:sp>
      </p:grpSp>
      <p:grpSp>
        <p:nvGrpSpPr>
          <p:cNvPr id="99" name="组合 98"/>
          <p:cNvGrpSpPr/>
          <p:nvPr/>
        </p:nvGrpSpPr>
        <p:grpSpPr>
          <a:xfrm>
            <a:off x="254280" y="2123070"/>
            <a:ext cx="3765712" cy="4579874"/>
            <a:chOff x="4638514" y="2539059"/>
            <a:chExt cx="3765712" cy="4579874"/>
          </a:xfrm>
        </p:grpSpPr>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8514" y="2539059"/>
              <a:ext cx="3765712" cy="3753526"/>
            </a:xfrm>
            <a:prstGeom prst="rect">
              <a:avLst/>
            </a:prstGeom>
          </p:spPr>
        </p:pic>
        <p:sp>
          <p:nvSpPr>
            <p:cNvPr id="98" name="文本框 97"/>
            <p:cNvSpPr txBox="1"/>
            <p:nvPr/>
          </p:nvSpPr>
          <p:spPr>
            <a:xfrm>
              <a:off x="4668850" y="6287936"/>
              <a:ext cx="3705039" cy="830997"/>
            </a:xfrm>
            <a:prstGeom prst="rect">
              <a:avLst/>
            </a:prstGeom>
            <a:noFill/>
          </p:spPr>
          <p:txBody>
            <a:bodyPr wrap="square" rtlCol="0">
              <a:spAutoFit/>
            </a:bodyPr>
            <a:lstStyle/>
            <a:p>
              <a:pPr algn="ctr"/>
              <a:r>
                <a:rPr lang="en-US" altLang="zh-CN" sz="2400" b="1" i="1" dirty="0" smtClean="0">
                  <a:solidFill>
                    <a:schemeClr val="bg1"/>
                  </a:solidFill>
                  <a:latin typeface="Times New Roman" panose="02020603050405020304" pitchFamily="18" charset="0"/>
                  <a:cs typeface="Times New Roman" panose="02020603050405020304" pitchFamily="18" charset="0"/>
                </a:rPr>
                <a:t>Filters in the First </a:t>
              </a:r>
            </a:p>
            <a:p>
              <a:pPr algn="ctr"/>
              <a:r>
                <a:rPr lang="en-US" altLang="zh-CN" sz="2400" b="1" i="1" dirty="0" smtClean="0">
                  <a:solidFill>
                    <a:schemeClr val="bg1"/>
                  </a:solidFill>
                  <a:latin typeface="Times New Roman" panose="02020603050405020304" pitchFamily="18" charset="0"/>
                  <a:cs typeface="Times New Roman" panose="02020603050405020304" pitchFamily="18" charset="0"/>
                </a:rPr>
                <a:t>Conv Layer of </a:t>
              </a:r>
              <a:r>
                <a:rPr lang="en-US" altLang="zh-CN" sz="2400" b="1" i="1" dirty="0" err="1" smtClean="0">
                  <a:solidFill>
                    <a:schemeClr val="bg1"/>
                  </a:solidFill>
                  <a:latin typeface="Times New Roman" panose="02020603050405020304" pitchFamily="18" charset="0"/>
                  <a:cs typeface="Times New Roman" panose="02020603050405020304" pitchFamily="18" charset="0"/>
                </a:rPr>
                <a:t>AlexNet</a:t>
              </a:r>
              <a:endParaRPr lang="zh-CN" altLang="en-US" sz="2400" b="1" i="1" dirty="0">
                <a:solidFill>
                  <a:schemeClr val="bg1"/>
                </a:solidFill>
                <a:latin typeface="Times New Roman" panose="02020603050405020304" pitchFamily="18" charset="0"/>
                <a:cs typeface="Times New Roman" panose="02020603050405020304" pitchFamily="18" charset="0"/>
              </a:endParaRPr>
            </a:p>
          </p:txBody>
        </p:sp>
      </p:grpSp>
      <p:graphicFrame>
        <p:nvGraphicFramePr>
          <p:cNvPr id="93" name="表格 92"/>
          <p:cNvGraphicFramePr>
            <a:graphicFrameLocks noGrp="1"/>
          </p:cNvGraphicFramePr>
          <p:nvPr>
            <p:extLst>
              <p:ext uri="{D42A27DB-BD31-4B8C-83A1-F6EECF244321}">
                <p14:modId xmlns:p14="http://schemas.microsoft.com/office/powerpoint/2010/main" val="1751498931"/>
              </p:ext>
            </p:extLst>
          </p:nvPr>
        </p:nvGraphicFramePr>
        <p:xfrm>
          <a:off x="7144900" y="3487083"/>
          <a:ext cx="4785094" cy="2987040"/>
        </p:xfrm>
        <a:graphic>
          <a:graphicData uri="http://schemas.openxmlformats.org/drawingml/2006/table">
            <a:tbl>
              <a:tblPr firstRow="1" bandRow="1">
                <a:tableStyleId>{5C22544A-7EE6-4342-B048-85BDC9FD1C3A}</a:tableStyleId>
              </a:tblPr>
              <a:tblGrid>
                <a:gridCol w="2811545"/>
                <a:gridCol w="1973549"/>
              </a:tblGrid>
              <a:tr h="385215">
                <a:tc>
                  <a:txBody>
                    <a:bodyPr/>
                    <a:lstStyle/>
                    <a:p>
                      <a:r>
                        <a:rPr lang="en-US" altLang="zh-CN" sz="2000" dirty="0" smtClean="0">
                          <a:latin typeface="Times New Roman" panose="02020603050405020304" pitchFamily="18" charset="0"/>
                          <a:cs typeface="Times New Roman" panose="02020603050405020304" pitchFamily="18" charset="0"/>
                        </a:rPr>
                        <a:t>Filter Bank</a:t>
                      </a:r>
                      <a:endParaRPr lang="zh-CN" altLang="en-US" sz="2000" dirty="0">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Over</a:t>
                      </a:r>
                      <a:r>
                        <a:rPr lang="en-US" altLang="zh-CN" sz="2000" baseline="0" dirty="0" smtClean="0">
                          <a:latin typeface="Times New Roman" panose="02020603050405020304" pitchFamily="18" charset="0"/>
                          <a:cs typeface="Times New Roman" panose="02020603050405020304" pitchFamily="18" charset="0"/>
                        </a:rPr>
                        <a:t>all Accuracy(%)</a:t>
                      </a:r>
                      <a:endParaRPr lang="zh-CN" altLang="en-US" sz="2000" dirty="0">
                        <a:latin typeface="Times New Roman" panose="02020603050405020304" pitchFamily="18" charset="0"/>
                        <a:cs typeface="Times New Roman" panose="02020603050405020304" pitchFamily="18" charset="0"/>
                      </a:endParaRPr>
                    </a:p>
                  </a:txBody>
                  <a:tcPr>
                    <a:solidFill>
                      <a:schemeClr val="tx1"/>
                    </a:solidFill>
                  </a:tcPr>
                </a:tc>
              </a:tr>
              <a:tr h="376166">
                <a:tc>
                  <a:txBody>
                    <a:bodyPr/>
                    <a:lstStyle/>
                    <a:p>
                      <a:r>
                        <a:rPr lang="en-US" altLang="zh-CN" sz="2000" dirty="0" smtClean="0">
                          <a:solidFill>
                            <a:srgbClr val="FF0000"/>
                          </a:solidFill>
                          <a:latin typeface="Times New Roman" panose="02020603050405020304" pitchFamily="18" charset="0"/>
                          <a:cs typeface="Times New Roman" panose="02020603050405020304" pitchFamily="18" charset="0"/>
                        </a:rPr>
                        <a:t>Conv1-Conv2 in </a:t>
                      </a:r>
                      <a:r>
                        <a:rPr lang="en-US" altLang="zh-CN" sz="2000" dirty="0" err="1" smtClean="0">
                          <a:solidFill>
                            <a:srgbClr val="FF0000"/>
                          </a:solidFill>
                          <a:latin typeface="Times New Roman" panose="02020603050405020304" pitchFamily="18" charset="0"/>
                          <a:cs typeface="Times New Roman" panose="02020603050405020304" pitchFamily="18" charset="0"/>
                        </a:rPr>
                        <a:t>AlexNet</a:t>
                      </a:r>
                      <a:endParaRPr lang="zh-CN" altLang="en-US" sz="2000" dirty="0">
                        <a:solidFill>
                          <a:srgbClr val="FF00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sz="2000" dirty="0" smtClean="0">
                          <a:solidFill>
                            <a:srgbClr val="FF0000"/>
                          </a:solidFill>
                          <a:latin typeface="Times New Roman" panose="02020603050405020304" pitchFamily="18" charset="0"/>
                          <a:cs typeface="Times New Roman" panose="02020603050405020304" pitchFamily="18" charset="0"/>
                        </a:rPr>
                        <a:t>89.59</a:t>
                      </a:r>
                      <a:endParaRPr lang="zh-CN" altLang="en-US" sz="2000" dirty="0">
                        <a:solidFill>
                          <a:srgbClr val="FF0000"/>
                        </a:solidFill>
                        <a:latin typeface="Times New Roman" panose="02020603050405020304" pitchFamily="18" charset="0"/>
                        <a:cs typeface="Times New Roman" panose="02020603050405020304" pitchFamily="18" charset="0"/>
                      </a:endParaRPr>
                    </a:p>
                  </a:txBody>
                  <a:tcPr>
                    <a:solidFill>
                      <a:schemeClr val="tx1"/>
                    </a:solidFill>
                  </a:tcPr>
                </a:tc>
              </a:tr>
              <a:tr h="376166">
                <a:tc>
                  <a:txBody>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Conv1-Conv5</a:t>
                      </a:r>
                      <a:r>
                        <a:rPr lang="en-US" altLang="zh-CN" sz="2000" baseline="0" dirty="0" smtClean="0">
                          <a:solidFill>
                            <a:schemeClr val="bg1"/>
                          </a:solidFill>
                          <a:latin typeface="Times New Roman" panose="02020603050405020304" pitchFamily="18" charset="0"/>
                          <a:cs typeface="Times New Roman" panose="02020603050405020304" pitchFamily="18" charset="0"/>
                        </a:rPr>
                        <a:t> in </a:t>
                      </a:r>
                      <a:r>
                        <a:rPr lang="en-US" altLang="zh-CN" sz="2000" baseline="0" dirty="0" err="1" smtClean="0">
                          <a:solidFill>
                            <a:schemeClr val="bg1"/>
                          </a:solidFill>
                          <a:latin typeface="Times New Roman" panose="02020603050405020304" pitchFamily="18" charset="0"/>
                          <a:cs typeface="Times New Roman" panose="02020603050405020304" pitchFamily="18" charset="0"/>
                        </a:rPr>
                        <a:t>AlexNet</a:t>
                      </a:r>
                      <a:endParaRPr lang="zh-CN" altLang="en-US" sz="20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sz="2000" dirty="0" smtClean="0">
                          <a:solidFill>
                            <a:schemeClr val="bg1"/>
                          </a:solidFill>
                          <a:latin typeface="Times New Roman" panose="02020603050405020304" pitchFamily="18" charset="0"/>
                          <a:cs typeface="Times New Roman" panose="02020603050405020304" pitchFamily="18" charset="0"/>
                        </a:rPr>
                        <a:t>88.82</a:t>
                      </a:r>
                      <a:endParaRPr lang="zh-CN" altLang="en-US" sz="20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76166">
                <a:tc>
                  <a:txBody>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Conv4-Conv5 in </a:t>
                      </a:r>
                      <a:r>
                        <a:rPr lang="en-US" altLang="zh-CN" sz="2000" dirty="0" err="1" smtClean="0">
                          <a:solidFill>
                            <a:schemeClr val="bg1"/>
                          </a:solidFill>
                          <a:latin typeface="Times New Roman" panose="02020603050405020304" pitchFamily="18" charset="0"/>
                          <a:cs typeface="Times New Roman" panose="02020603050405020304" pitchFamily="18" charset="0"/>
                        </a:rPr>
                        <a:t>AlexNet</a:t>
                      </a:r>
                      <a:endParaRPr lang="zh-CN" altLang="en-US" sz="20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sz="2000" dirty="0" smtClean="0">
                          <a:solidFill>
                            <a:schemeClr val="bg1"/>
                          </a:solidFill>
                          <a:latin typeface="Times New Roman" panose="02020603050405020304" pitchFamily="18" charset="0"/>
                          <a:cs typeface="Times New Roman" panose="02020603050405020304" pitchFamily="18" charset="0"/>
                        </a:rPr>
                        <a:t>88.48</a:t>
                      </a:r>
                      <a:endParaRPr lang="zh-CN" altLang="en-US" sz="20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r h="376166">
                <a:tc>
                  <a:txBody>
                    <a:bodyPr/>
                    <a:lstStyle/>
                    <a:p>
                      <a:r>
                        <a:rPr lang="en-US" altLang="zh-CN" sz="2000" dirty="0" smtClean="0">
                          <a:solidFill>
                            <a:srgbClr val="FFFF00"/>
                          </a:solidFill>
                          <a:latin typeface="Times New Roman" panose="02020603050405020304" pitchFamily="18" charset="0"/>
                          <a:cs typeface="Times New Roman" panose="02020603050405020304" pitchFamily="18" charset="0"/>
                        </a:rPr>
                        <a:t>Gabor Filters</a:t>
                      </a:r>
                      <a:endParaRPr lang="zh-CN" altLang="en-US" sz="2000"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sz="2000" dirty="0" smtClean="0">
                          <a:solidFill>
                            <a:srgbClr val="FFFF00"/>
                          </a:solidFill>
                          <a:latin typeface="Times New Roman" panose="02020603050405020304" pitchFamily="18" charset="0"/>
                          <a:cs typeface="Times New Roman" panose="02020603050405020304" pitchFamily="18" charset="0"/>
                        </a:rPr>
                        <a:t>88.90</a:t>
                      </a:r>
                      <a:endParaRPr lang="zh-CN" altLang="en-US" sz="2000" dirty="0">
                        <a:solidFill>
                          <a:srgbClr val="FFFF00"/>
                        </a:solidFill>
                        <a:latin typeface="Times New Roman" panose="02020603050405020304" pitchFamily="18" charset="0"/>
                        <a:cs typeface="Times New Roman" panose="02020603050405020304" pitchFamily="18" charset="0"/>
                      </a:endParaRPr>
                    </a:p>
                  </a:txBody>
                  <a:tcPr>
                    <a:solidFill>
                      <a:schemeClr val="tx1"/>
                    </a:solidFill>
                  </a:tcPr>
                </a:tc>
              </a:tr>
              <a:tr h="376166">
                <a:tc>
                  <a:txBody>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Fine-tuning</a:t>
                      </a:r>
                      <a:r>
                        <a:rPr lang="en-US" altLang="zh-CN" sz="2000" baseline="0" dirty="0" smtClean="0">
                          <a:solidFill>
                            <a:schemeClr val="bg1"/>
                          </a:solidFill>
                          <a:latin typeface="Times New Roman" panose="02020603050405020304" pitchFamily="18" charset="0"/>
                          <a:cs typeface="Times New Roman" panose="02020603050405020304" pitchFamily="18" charset="0"/>
                        </a:rPr>
                        <a:t> w/o source domain</a:t>
                      </a:r>
                      <a:endParaRPr lang="zh-CN" altLang="en-US" sz="20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c>
                  <a:txBody>
                    <a:bodyPr/>
                    <a:lstStyle/>
                    <a:p>
                      <a:pPr algn="ctr"/>
                      <a:r>
                        <a:rPr lang="en-US" altLang="zh-CN" sz="2000" dirty="0" smtClean="0">
                          <a:solidFill>
                            <a:schemeClr val="bg1"/>
                          </a:solidFill>
                          <a:latin typeface="Times New Roman" panose="02020603050405020304" pitchFamily="18" charset="0"/>
                          <a:cs typeface="Times New Roman" panose="02020603050405020304" pitchFamily="18" charset="0"/>
                        </a:rPr>
                        <a:t>88.12</a:t>
                      </a:r>
                      <a:endParaRPr lang="zh-CN" altLang="en-US" sz="2000" dirty="0">
                        <a:solidFill>
                          <a:schemeClr val="bg1"/>
                        </a:solidFill>
                        <a:latin typeface="Times New Roman" panose="02020603050405020304" pitchFamily="18" charset="0"/>
                        <a:cs typeface="Times New Roman" panose="02020603050405020304" pitchFamily="18" charset="0"/>
                      </a:endParaRPr>
                    </a:p>
                  </a:txBody>
                  <a:tcPr>
                    <a:solidFill>
                      <a:schemeClr val="tx1"/>
                    </a:solidFill>
                  </a:tcPr>
                </a:tc>
              </a:tr>
            </a:tbl>
          </a:graphicData>
        </a:graphic>
      </p:graphicFrame>
      <p:sp>
        <p:nvSpPr>
          <p:cNvPr id="100" name="文本框 99"/>
          <p:cNvSpPr txBox="1"/>
          <p:nvPr/>
        </p:nvSpPr>
        <p:spPr>
          <a:xfrm>
            <a:off x="7050024" y="1906755"/>
            <a:ext cx="4879970" cy="1446550"/>
          </a:xfrm>
          <a:prstGeom prst="rect">
            <a:avLst/>
          </a:prstGeom>
          <a:noFill/>
        </p:spPr>
        <p:txBody>
          <a:bodyPr wrap="square" rtlCol="0">
            <a:spAutoFit/>
          </a:bodyPr>
          <a:lstStyle/>
          <a:p>
            <a:pPr algn="just"/>
            <a:r>
              <a:rPr lang="en-US" altLang="zh-CN" sz="2000" dirty="0" smtClean="0">
                <a:solidFill>
                  <a:schemeClr val="bg1"/>
                </a:solidFill>
                <a:latin typeface="Times New Roman" panose="02020603050405020304" pitchFamily="18" charset="0"/>
                <a:cs typeface="Times New Roman" panose="02020603050405020304" pitchFamily="18" charset="0"/>
              </a:rPr>
              <a:t>Table 1.  </a:t>
            </a:r>
            <a:r>
              <a:rPr lang="en-US" altLang="zh-CN" sz="2200" dirty="0" smtClean="0">
                <a:solidFill>
                  <a:schemeClr val="bg1"/>
                </a:solidFill>
                <a:latin typeface="Times New Roman" panose="02020603050405020304" pitchFamily="18" charset="0"/>
                <a:cs typeface="Times New Roman" panose="02020603050405020304" pitchFamily="18" charset="0"/>
              </a:rPr>
              <a:t>A comparison of classification performance on Oxford Flowers 102 using various choices of the filter banks in selective joint fine-tuning.</a:t>
            </a:r>
            <a:endParaRPr lang="zh-CN" altLang="en-US"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5611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12385</TotalTime>
  <Words>5597</Words>
  <Application>Microsoft Office PowerPoint</Application>
  <PresentationFormat>寬螢幕</PresentationFormat>
  <Paragraphs>1359</Paragraphs>
  <Slides>68</Slides>
  <Notes>68</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68</vt:i4>
      </vt:variant>
    </vt:vector>
  </HeadingPairs>
  <TitlesOfParts>
    <vt:vector size="84" baseType="lpstr">
      <vt:lpstr>Adobe Gothic Std B</vt:lpstr>
      <vt:lpstr>Arial Unicode MS</vt:lpstr>
      <vt:lpstr>Kozuka Gothic Pro EL</vt:lpstr>
      <vt:lpstr>Kozuka Gothic Pro L</vt:lpstr>
      <vt:lpstr>맑은 고딕</vt:lpstr>
      <vt:lpstr>新細明體</vt:lpstr>
      <vt:lpstr>Yu Gothic UI Semibold</vt:lpstr>
      <vt:lpstr>宋体</vt:lpstr>
      <vt:lpstr>Microsoft YaHei</vt:lpstr>
      <vt:lpstr>Arial</vt:lpstr>
      <vt:lpstr>Calibri</vt:lpstr>
      <vt:lpstr>Calibri Light</vt:lpstr>
      <vt:lpstr>Cambria Math</vt:lpstr>
      <vt:lpstr>Times New Roman</vt:lpstr>
      <vt:lpstr>Wingdings</vt:lpstr>
      <vt:lpstr>Office 主题</vt:lpstr>
      <vt:lpstr>Learning from Imperfect Data: Transfer Learning, Weakly Supervised Learning, and Curriculum Learning for Image Understanding and Super-Resolution</vt:lpstr>
      <vt:lpstr>PowerPoint 簡報</vt:lpstr>
      <vt:lpstr>PowerPoint 簡報</vt:lpstr>
      <vt:lpstr>Borrowing Treasures from the Wealthy:  Deep   Transfer   Learning   through  Selective   Joint   Fine-Tuning</vt:lpstr>
      <vt:lpstr>PowerPoint 簡報</vt:lpstr>
      <vt:lpstr>PowerPoint 簡報</vt:lpstr>
      <vt:lpstr>PowerPoint 簡報</vt:lpstr>
      <vt:lpstr>PowerPoint 簡報</vt:lpstr>
      <vt:lpstr>PowerPoint 簡報</vt:lpstr>
      <vt:lpstr>PowerPoint 簡報</vt:lpstr>
      <vt:lpstr>PowerPoint 簡報</vt:lpstr>
      <vt:lpstr>PowerPoint 簡報</vt:lpstr>
      <vt:lpstr>Multi-Evidence Filtering and Fusion for Multi-Label Classification, Object Detection and Semantic Segmentation Based on Weakly Supervised Learning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ZYYS</dc:creator>
  <cp:lastModifiedBy>Windows User</cp:lastModifiedBy>
  <cp:revision>204</cp:revision>
  <dcterms:created xsi:type="dcterms:W3CDTF">2017-04-09T05:13:00Z</dcterms:created>
  <dcterms:modified xsi:type="dcterms:W3CDTF">2019-07-17T06:14:53Z</dcterms:modified>
</cp:coreProperties>
</file>